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8304a9ff3bb4adb" /><Relationship Type="http://schemas.openxmlformats.org/officeDocument/2006/relationships/extended-properties" Target="/docProps/app.xml" Id="R8c339d4694d9421b" /><Relationship Type="http://schemas.openxmlformats.org/officeDocument/2006/relationships/officeDocument" Target="/ppt/presentation.xml" Id="R45a35fa2299f44e7" /></Relationships>
</file>

<file path=ppt/presentation.xml><?xml version="1.0" encoding="utf-8"?>
<p:presentation xmlns:p="http://schemas.openxmlformats.org/presentationml/2006/main">
  <p:sldMasterIdLst>
    <p:sldMasterId xmlns:r="http://schemas.openxmlformats.org/officeDocument/2006/relationships" id="2147483648" r:id="R8439a6f2122149fa"/>
  </p:sldMasterIdLst>
  <p:notesMasterIdLst>
    <p:notesMasterId xmlns:r="http://schemas.openxmlformats.org/officeDocument/2006/relationships" r:id="Rae50a4b46cbb4686"/>
  </p:notesMasterIdLst>
  <p:sldIdLst>
    <p:sldId xmlns:r="http://schemas.openxmlformats.org/officeDocument/2006/relationships" id="256" r:id="Re1ad7d13d47e4bd5"/>
    <p:sldId xmlns:r="http://schemas.openxmlformats.org/officeDocument/2006/relationships" id="257" r:id="R1d4ddc75a38e4810"/>
    <p:sldId xmlns:r="http://schemas.openxmlformats.org/officeDocument/2006/relationships" id="258" r:id="R98bc6da1aadf4a79"/>
    <p:sldId xmlns:r="http://schemas.openxmlformats.org/officeDocument/2006/relationships" id="259" r:id="R8841b43c66bb4cc8"/>
    <p:sldId xmlns:r="http://schemas.openxmlformats.org/officeDocument/2006/relationships" id="260" r:id="Rdac8702472b440a2"/>
    <p:sldId xmlns:r="http://schemas.openxmlformats.org/officeDocument/2006/relationships" id="261" r:id="R9e0975a0a40846a2"/>
    <p:sldId xmlns:r="http://schemas.openxmlformats.org/officeDocument/2006/relationships" id="262" r:id="R502935297d1f4ac6"/>
    <p:sldId xmlns:r="http://schemas.openxmlformats.org/officeDocument/2006/relationships" id="263" r:id="Rf93b91f5e1e04b92"/>
    <p:sldId xmlns:r="http://schemas.openxmlformats.org/officeDocument/2006/relationships" id="264" r:id="Rddac59cdb4d64168"/>
    <p:sldId xmlns:r="http://schemas.openxmlformats.org/officeDocument/2006/relationships" id="265" r:id="R551e1b7da1714575"/>
    <p:sldId xmlns:r="http://schemas.openxmlformats.org/officeDocument/2006/relationships" id="266" r:id="R81eeefd0f8794f1a"/>
    <p:sldId xmlns:r="http://schemas.openxmlformats.org/officeDocument/2006/relationships" id="267" r:id="R955988f677db46a4"/>
    <p:sldId xmlns:r="http://schemas.openxmlformats.org/officeDocument/2006/relationships" id="268" r:id="R05502a3a516d486f"/>
    <p:sldId xmlns:r="http://schemas.openxmlformats.org/officeDocument/2006/relationships" id="269" r:id="R05bc245431fa449f"/>
    <p:sldId xmlns:r="http://schemas.openxmlformats.org/officeDocument/2006/relationships" id="270" r:id="R37dfa18e8588491a"/>
    <p:sldId xmlns:r="http://schemas.openxmlformats.org/officeDocument/2006/relationships" id="271" r:id="R4e1b15e7e8a044a1"/>
    <p:sldId xmlns:r="http://schemas.openxmlformats.org/officeDocument/2006/relationships" id="272" r:id="R431b2a3097364ffa"/>
    <p:sldId xmlns:r="http://schemas.openxmlformats.org/officeDocument/2006/relationships" id="273" r:id="R9057aaefe3834af0"/>
    <p:sldId xmlns:r="http://schemas.openxmlformats.org/officeDocument/2006/relationships" id="274" r:id="Rca624803330147c7"/>
    <p:sldId xmlns:r="http://schemas.openxmlformats.org/officeDocument/2006/relationships" id="275" r:id="R4cac8a53f635421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f4e9b249a974dc6" /><Relationship Type="http://schemas.openxmlformats.org/officeDocument/2006/relationships/slideMaster" Target="/ppt/slideMasters/slideMaster1.xml" Id="R8439a6f2122149fa" /><Relationship Type="http://schemas.openxmlformats.org/officeDocument/2006/relationships/notesMaster" Target="/ppt/notesMasters/notesMaster1.xml" Id="Rae50a4b46cbb4686" /><Relationship Type="http://schemas.openxmlformats.org/officeDocument/2006/relationships/presProps" Target="/ppt/presProps.xml" Id="R37ed3aea9a954bde" /><Relationship Type="http://schemas.openxmlformats.org/officeDocument/2006/relationships/tableStyles" Target="/ppt/tableStyles.xml" Id="R6be0207ee0184e22" /><Relationship Type="http://schemas.openxmlformats.org/officeDocument/2006/relationships/slide" Target="/ppt/slides/slide1.xml" Id="Re1ad7d13d47e4bd5" /><Relationship Type="http://schemas.openxmlformats.org/officeDocument/2006/relationships/slide" Target="/ppt/slides/slide2.xml" Id="R1d4ddc75a38e4810" /><Relationship Type="http://schemas.openxmlformats.org/officeDocument/2006/relationships/slide" Target="/ppt/slides/slide3.xml" Id="R98bc6da1aadf4a79" /><Relationship Type="http://schemas.openxmlformats.org/officeDocument/2006/relationships/slide" Target="/ppt/slides/slide4.xml" Id="R8841b43c66bb4cc8" /><Relationship Type="http://schemas.openxmlformats.org/officeDocument/2006/relationships/slide" Target="/ppt/slides/slide5.xml" Id="Rdac8702472b440a2" /><Relationship Type="http://schemas.openxmlformats.org/officeDocument/2006/relationships/slide" Target="/ppt/slides/slide6.xml" Id="R9e0975a0a40846a2" /><Relationship Type="http://schemas.openxmlformats.org/officeDocument/2006/relationships/slide" Target="/ppt/slides/slide7.xml" Id="R502935297d1f4ac6" /><Relationship Type="http://schemas.openxmlformats.org/officeDocument/2006/relationships/slide" Target="/ppt/slides/slide8.xml" Id="Rf93b91f5e1e04b92" /><Relationship Type="http://schemas.openxmlformats.org/officeDocument/2006/relationships/slide" Target="/ppt/slides/slide9.xml" Id="Rddac59cdb4d64168" /><Relationship Type="http://schemas.openxmlformats.org/officeDocument/2006/relationships/slide" Target="/ppt/slides/slide10.xml" Id="R551e1b7da1714575" /><Relationship Type="http://schemas.openxmlformats.org/officeDocument/2006/relationships/slide" Target="/ppt/slides/slide11.xml" Id="R81eeefd0f8794f1a" /><Relationship Type="http://schemas.openxmlformats.org/officeDocument/2006/relationships/slide" Target="/ppt/slides/slide12.xml" Id="R955988f677db46a4" /><Relationship Type="http://schemas.openxmlformats.org/officeDocument/2006/relationships/slide" Target="/ppt/slides/slide13.xml" Id="R05502a3a516d486f" /><Relationship Type="http://schemas.openxmlformats.org/officeDocument/2006/relationships/slide" Target="/ppt/slides/slide14.xml" Id="R05bc245431fa449f" /><Relationship Type="http://schemas.openxmlformats.org/officeDocument/2006/relationships/slide" Target="/ppt/slides/slide15.xml" Id="R37dfa18e8588491a" /><Relationship Type="http://schemas.openxmlformats.org/officeDocument/2006/relationships/slide" Target="/ppt/slides/slide16.xml" Id="R4e1b15e7e8a044a1" /><Relationship Type="http://schemas.openxmlformats.org/officeDocument/2006/relationships/slide" Target="/ppt/slides/slide17.xml" Id="R431b2a3097364ffa" /><Relationship Type="http://schemas.openxmlformats.org/officeDocument/2006/relationships/slide" Target="/ppt/slides/slide18.xml" Id="R9057aaefe3834af0" /><Relationship Type="http://schemas.openxmlformats.org/officeDocument/2006/relationships/slide" Target="/ppt/slides/slide19.xml" Id="Rca624803330147c7" /><Relationship Type="http://schemas.openxmlformats.org/officeDocument/2006/relationships/slide" Target="/ppt/slides/slide20.xml" Id="R4cac8a53f635421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a0e036f3a644c4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f4de279e3eb44dc" /><Relationship Type="http://schemas.openxmlformats.org/officeDocument/2006/relationships/notesMaster" Target="/ppt/notesMasters/notesMaster1.xml" Id="Ra8bb09409a354fce" /></Relationships>
</file>

<file path=ppt/notesSlides/_rels/notesSlide2.xml.rels>&#65279;<?xml version="1.0" encoding="utf-8"?><Relationships xmlns="http://schemas.openxmlformats.org/package/2006/relationships"><Relationship Type="http://schemas.openxmlformats.org/officeDocument/2006/relationships/slide" Target="/ppt/slides/slide2.xml" Id="R59890c1624394744" /><Relationship Type="http://schemas.openxmlformats.org/officeDocument/2006/relationships/notesMaster" Target="/ppt/notesMasters/notesMaster1.xml" Id="R91bae091fb644b2b" /></Relationships>
</file>

<file path=ppt/notesSlides/_rels/notesSlide3.xml.rels>&#65279;<?xml version="1.0" encoding="utf-8"?><Relationships xmlns="http://schemas.openxmlformats.org/package/2006/relationships"><Relationship Type="http://schemas.openxmlformats.org/officeDocument/2006/relationships/slide" Target="/ppt/slides/slide3.xml" Id="R5352fb66c1924e6b" /><Relationship Type="http://schemas.openxmlformats.org/officeDocument/2006/relationships/notesMaster" Target="/ppt/notesMasters/notesMaster1.xml" Id="R6d981dc1464e456a" /></Relationships>
</file>

<file path=ppt/notesSlides/_rels/notesSlide4.xml.rels>&#65279;<?xml version="1.0" encoding="utf-8"?><Relationships xmlns="http://schemas.openxmlformats.org/package/2006/relationships"><Relationship Type="http://schemas.openxmlformats.org/officeDocument/2006/relationships/slide" Target="/ppt/slides/slide4.xml" Id="R5e530d108dc24202" /><Relationship Type="http://schemas.openxmlformats.org/officeDocument/2006/relationships/notesMaster" Target="/ppt/notesMasters/notesMaster1.xml" Id="Rf1cdb3749d7b44e6" /></Relationships>
</file>

<file path=ppt/notesSlides/_rels/notesSlide5.xml.rels>&#65279;<?xml version="1.0" encoding="utf-8"?><Relationships xmlns="http://schemas.openxmlformats.org/package/2006/relationships"><Relationship Type="http://schemas.openxmlformats.org/officeDocument/2006/relationships/slide" Target="/ppt/slides/slide5.xml" Id="Ra9b75dd915d94857" /><Relationship Type="http://schemas.openxmlformats.org/officeDocument/2006/relationships/notesMaster" Target="/ppt/notesMasters/notesMaster1.xml" Id="R02371d3d2b2d47fb" /></Relationships>
</file>

<file path=ppt/notesSlides/_rels/notesSlide6.xml.rels>&#65279;<?xml version="1.0" encoding="utf-8"?><Relationships xmlns="http://schemas.openxmlformats.org/package/2006/relationships"><Relationship Type="http://schemas.openxmlformats.org/officeDocument/2006/relationships/slide" Target="/ppt/slides/slide6.xml" Id="Re7f039bb8f314a70" /><Relationship Type="http://schemas.openxmlformats.org/officeDocument/2006/relationships/notesMaster" Target="/ppt/notesMasters/notesMaster1.xml" Id="R33d04149ae0348c5" /></Relationships>
</file>

<file path=ppt/notesSlides/_rels/notesSlide7.xml.rels>&#65279;<?xml version="1.0" encoding="utf-8"?><Relationships xmlns="http://schemas.openxmlformats.org/package/2006/relationships"><Relationship Type="http://schemas.openxmlformats.org/officeDocument/2006/relationships/slide" Target="/ppt/slides/slide7.xml" Id="R85ddb3bcbc0a4f3b" /><Relationship Type="http://schemas.openxmlformats.org/officeDocument/2006/relationships/notesMaster" Target="/ppt/notesMasters/notesMaster1.xml" Id="R20a8453d3aae41a3" /></Relationships>
</file>

<file path=ppt/notesSlides/_rels/notesSlide8.xml.rels>&#65279;<?xml version="1.0" encoding="utf-8"?><Relationships xmlns="http://schemas.openxmlformats.org/package/2006/relationships"><Relationship Type="http://schemas.openxmlformats.org/officeDocument/2006/relationships/slide" Target="/ppt/slides/slide8.xml" Id="Rc402ea6730954357" /><Relationship Type="http://schemas.openxmlformats.org/officeDocument/2006/relationships/notesMaster" Target="/ppt/notesMasters/notesMaster1.xml" Id="Rc441433ddf024c70" /></Relationships>
</file>

<file path=ppt/notesSlides/_rels/notesSlide9.xml.rels>&#65279;<?xml version="1.0" encoding="utf-8"?><Relationships xmlns="http://schemas.openxmlformats.org/package/2006/relationships"><Relationship Type="http://schemas.openxmlformats.org/officeDocument/2006/relationships/slide" Target="/ppt/slides/slide9.xml" Id="R7098907b89424caa" /><Relationship Type="http://schemas.openxmlformats.org/officeDocument/2006/relationships/notesMaster" Target="/ppt/notesMasters/notesMaster1.xml" Id="R5ea14097d55a4e7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a83937ecb714652" /><Relationship Type="http://schemas.openxmlformats.org/officeDocument/2006/relationships/notesMaster" Target="/ppt/notesMasters/notesMaster1.xml" Id="Re9c6c99cd1e44a3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248cd441f234598" /><Relationship Type="http://schemas.openxmlformats.org/officeDocument/2006/relationships/notesMaster" Target="/ppt/notesMasters/notesMaster1.xml" Id="R297f85fef33a482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fe983bc12e547b7" /><Relationship Type="http://schemas.openxmlformats.org/officeDocument/2006/relationships/notesMaster" Target="/ppt/notesMasters/notesMaster1.xml" Id="R4f81a123f85747e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56943d22fd34d85" /><Relationship Type="http://schemas.openxmlformats.org/officeDocument/2006/relationships/notesMaster" Target="/ppt/notesMasters/notesMaster1.xml" Id="Rf104e24115d848d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69f3c619eeb41eb" /><Relationship Type="http://schemas.openxmlformats.org/officeDocument/2006/relationships/notesMaster" Target="/ppt/notesMasters/notesMaster1.xml" Id="R47247ee8c70e4cc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5e9ca3e204c4aca" /><Relationship Type="http://schemas.openxmlformats.org/officeDocument/2006/relationships/notesMaster" Target="/ppt/notesMasters/notesMaster1.xml" Id="Rbd69a270f0444c4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4683624681147f1" /><Relationship Type="http://schemas.openxmlformats.org/officeDocument/2006/relationships/notesMaster" Target="/ppt/notesMasters/notesMaster1.xml" Id="R3eaa2eb16b9a4eb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b5700a580884c39" /><Relationship Type="http://schemas.openxmlformats.org/officeDocument/2006/relationships/notesMaster" Target="/ppt/notesMasters/notesMaster1.xml" Id="R1f42a787b61041a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7faad7704cb4f7d" /><Relationship Type="http://schemas.openxmlformats.org/officeDocument/2006/relationships/notesMaster" Target="/ppt/notesMasters/notesMaster1.xml" Id="R859eba54fec14f5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517da4e21d24aac" /><Relationship Type="http://schemas.openxmlformats.org/officeDocument/2006/relationships/notesMaster" Target="/ppt/notesMasters/notesMaster1.xml" Id="Rff70435fc1a0478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29b6f5e07444d2b" /><Relationship Type="http://schemas.openxmlformats.org/officeDocument/2006/relationships/notesMaster" Target="/ppt/notesMasters/notesMaster1.xml" Id="R85ae916c959b4d7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Een hand vasthouden kan troost geven. Een onverwachte aanraking kan ook spanning oproepen. In deze presentatie onderzoeken we hoe dat verschil ontstaat. We volgen het essay Aanraking tussen lichaam en ziel van Gerard Feller. Daarbij kijken we naar de huid en de hersenen, maar ook naar relaties, therapie, intimiteit en geloof. Steeds keert dezelfde vraag terug: onder welke voorwaarden voelt aanraking veilig en helpt zij de ander? Het uitgangspunt is dat ieder mens zeggenschap houdt over zijn eigen lichaam.</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1, 5.</a:t>
            </a:r>
          </a:p>
          <a:p xmlns:a="http://schemas.openxmlformats.org/drawingml/2006/main">
            <a:r>
              <a:t>Afbeelding: overgenomen uit het aangeleverde boek.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Aanraking begint met een lichamelijke prikkel, maar krijgt betekenis in een situatie. Een hand op de schouder voelt anders wanneer een vertrouwd persoon die neerlegt dan wanneer een onbekende dat onverwacht doet. Ook eerdere ervaringen spelen mee. Wat voor de één welkom is, kan voor iemand anders te veel zijn. Daarom helpt het om verder te kijken dan de goede bedoeling van degene die aanraakt. We vragen ook hoe de ander het contact ervaart en of die werkelijk vrij kan kiezen.</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 huid vormt onze tastbare grens met de omgeving. Tegelijk is zij een gevoelig zintuig. Verschillende receptoren reageren op druk, beweging, trilling en rek. Zenuwvezels brengen die informatie verder naar het zenuwstelsel. Daardoor kunnen we bijvoorbeeld een munt in een jaszak herkennen zonder te kijken. Wie iemand aanraakt, ontvangt zelf ook informatie over temperatuur en spanning. Dat kan helpen om af te stemmen. Toch kunnen we uit lichamelijke reacties alleen niet betrouwbaar afleiden of iemand toestemming geeft. Daar blijven woorden en duidelijke afspraken voor nodig.</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Deze afbeelding uit het boek laat zien hoe aanraking een persoonlijke ervaring wordt. De huid registreert een prikkel. Zenuwbanen geleiden informatie, waarna hersennetwerken die verwerken. Maar daar eindigt het proces niet. Het brein weegt ook mee wie ons aanraakt, met welk doel en in welke relatie. Herinneringen en verwachtingen kleuren die beoordeling. De uiteindelijke ervaring kan veiligheid zijn, maar ook neutraliteit, plezier, pijn of dreiging. Deze route is een vereenvoudiging. In werkelijkheid beïnvloeden de verschillende onderdelen elkaar voortdurend.</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7–9.</a:t>
            </a:r>
          </a:p>
          <a:p xmlns:a="http://schemas.openxmlformats.org/drawingml/2006/main">
            <a:r>
              <a:t>Afbeelding: overgenomen uit het aangeleverde boek.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Onderzoekers onderscheiden vaak twee aspecten van aanraking. Discriminatieve tast helpt om plaats, kracht en textuur te bepalen. Affectieve aanraking gaat over de gevoelswaarde van contact. Bij langzaam strijken over behaarde huid kunnen C-tactiele zenuwvezels een rol spelen. Dat betekent niet dat een bepaalde techniek automatisch prettig is. Ook andere zenuwbanen dragen bij aan aangename ervaringen. Bovendien kan vertrouwen dezelfde lichamelijke prikkel een heel andere betekenis geven. Dit onderscheid helpt dus om aanraking te begrijpen, maar het levert geen vaste handleiding op voor ieder mens.</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Bij aanraking werken meerdere hersengebieden samen. Sommige helpen om de plaats en intensiteit van de prikkel te herkennen. Andere verwerken lichaamsgevoel, emotionele betekenis en verwachtingen. Er bestaat dus geen afzonderlijk centrum dat elke aanraking veilig of prettig maakt. Vertrouwd contact kan bij sommige mensen spanning verminderen. Het effect hangt echter af van persoon en situatie. Ook hormonen bieden geen eenvoudige verklaring. Het boek waarschuwt daarom voor het idee dat oxytocine als een universeel knuffelhormoon alle effecten van aanraking zou verklaren.</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9.</a:t>
            </a:r>
          </a:p>
          <a:p xmlns:a="http://schemas.openxmlformats.org/drawingml/2006/main">
            <a:r>
              <a:t>Conceptuele illustratie gemaakt met AI. Geen weergave van een echte gebeurtenis.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Een handdruk, een omhelzing of een hand die iemand vasthoudt, kan iets zeggen waarvoor woorden ontbreken. De betekenis hangt af van de relatie en van de manier waarop het gebaar plaatsvindt. Cultuur beïnvloedt onze gewoonten, maar binnen dezelfde cultuur verschillen mensen sterk. Daarom mogen we algemene aannames over behoefte aan aanraking niet op iedereen toepassen. Sommige mensen ervaren verbinding liever via een gesprek, een vertrouwde stem of praktische hulp. De vraag is of iemand zich gezien en gesteund voelt op een manier die bij die persoon past.</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10.</a:t>
            </a:r>
          </a:p>
          <a:p xmlns:a="http://schemas.openxmlformats.org/drawingml/2006/main">
            <a:r>
              <a:t>Foto: Ryan Franco, via https://recmin.org/blog/2017/9/29/healing-hearts-of-the-parents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de vroege ontwikkeling vormen verzorging en contact een belangrijke omgeving voor het kind. Optillen, voeden en troosten kunnen bijdragen aan lichaamsbesef en regulatie. Het kind leert ook of eigen signalen verschil maken. Wanneer een verzorger vertraagt bij spanning of reageert op afwenden, krijgt een grens betekenis. Kinderen verschillen in gevoeligheid en behoefte. Het ene kind zoekt druk, terwijl het andere snel overprikkeld raakt. Afstemmen vraagt daarom aandacht voor dit specifieke kind. Een moeilijke start bepaalt bovendien niet alles. Beschermende relaties en passende ondersteuning kunnen later nieuwe mogelijkheden bieden.</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11.</a:t>
            </a:r>
          </a:p>
          <a:p xmlns:a="http://schemas.openxmlformats.org/drawingml/2006/main">
            <a:r>
              <a:t>Foto: Lisa Fotios / Pexels, https://www.pexels.com/photo/2721581/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Toestemming is een doorlopend gesprek. Iemand moet weten wat er gaat gebeuren, waarom en op welke plaats van het lichaam. Een concrete vraag helpt, bijvoorbeeld: mag ik uw schouder aanraken om te onderzoeken waar de pijn zit? Toestemming geldt voor die handeling en kan veranderen. De ander moet zonder nadelige gevolgen kunnen weigeren of stoppen. Stilte, meegaandheid of afwezig verzet zijn geen betrouwbare instemming. Zeker wanneer iemand bevriest of zich afhankelijk voelt, ligt er een extra verantwoordelijkheid bij degene die het contact initieert.</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Het kompas uit het boek maakt toestemming praktisch. Eerst leg je uit wat je wilt doen en vraag je toestemming. Daarna luister je naar woorden en let je op lichamelijke signalen. Vervolgens stem je plaats, druk en duur af op de persoon. Bij twijfel pauzeer je. Verstijven of wegkijken bewijst niet wat iemand denkt, maar vormt wel een reden om te vragen hoe het gaat. Deze stappen blijven tijdens het contact gelden. Een eerder ja ontslaat ons nooit van de verantwoordelijkheid om opnieuw af te stemmen.</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12–13, 22.</a:t>
            </a:r>
          </a:p>
          <a:p xmlns:a="http://schemas.openxmlformats.org/drawingml/2006/main">
            <a:r>
              <a:t>Afbeelding: overgenomen uit het aangeleverde boek.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Een patiënt, werknemer of gemeentelid kan ja zeggen uit angst om een belangrijke relatie te verliezen. Dat maakt machtsverschil relevant voor de betekenis van toestemming. Een aanraking kan vriendelijk ogen en toch druk uitoefenen. Ook de eigen behoefte aan waardering of nabijheid kan het oordeel van een professional vertroebelen. Daarom hoort het doel helder te zijn en moet de ander veilig kunnen weigeren. Openheid tegenover collega's en het volgen van beroepsnormen helpen om het welzijn van de ander centraal te houden.</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12, 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Therapeutische aanraking omvat uiteenlopende handelingen, van lichamelijk onderzoek en verzorging tot massage en fysiotherapie. Het contact vraagt een passende indicatie, deskundigheid en toestemming. Massage kan bij sommige pijnklachten kortdurend ondersteunen. De zekerheid van het onderzoek blijft echter vaak beperkt, zoals ook de systematische beoordeling uit 2024 laat zien. Een prettige ervaring tijdens een behandeling zegt nog niet hoe iemand daarna functioneert. Bij langdurige klachten hoort aanraking daarom bij een breder plan dat waar passend ook bewegen, slaap en andere behandeling ondersteunt.</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14.</a:t>
            </a:r>
          </a:p>
          <a:p xmlns:a="http://schemas.openxmlformats.org/drawingml/2006/main">
            <a:r>
              <a:t>Aanvullende controle: https://jamanetwork.com/journals/jamanetworkopen/fullarticle/2821154</a:t>
            </a:r>
          </a:p>
          <a:p xmlns:a="http://schemas.openxmlformats.org/drawingml/2006/main">
            <a:r>
              <a:t>Foto: SEVALIA, https://www.sevalia.ro/en/echipa-noastra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Lichamelijke en psychologische processen zijn nauw verbonden. Stress kan spierspanning en slaap veranderen en daarmee invloed hebben op de pijnervaring. Pijn kan op haar beurt onzekerheid, somberheid en sociaal terugtrekken versterken. Het woord psychosomatisch beschrijft die samenhang. Het betekent niet dat iemand klachten verzint. Een zorgvuldig gesprek begint daarom met erkenning van de lichamelijke werkelijkheid. Daarna kunnen behandelaar en patiënt samen onderzoeken welke factoren de last vergroten of herstel ondersteunen. Aanraking kan daarbij lichaamsbewustzijn helpen, maar kan voor sommige mensen ook te intens zijn.</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Deze dia beschrijft een mogelijke samenhang tussen aanraking, veiligheid en pijn. Wanneer contact voorspelbaar en gewenst is, kan de ervaren dreiging afnemen. Dat kan ontspanning of bewegen ondersteunen. Het gaat om een mogelijkheid en geen vaste behandeluitkomst. Bij sommige mensen doet zelfs lichte aanraking pijn. Dat noemen we allodynie. Daarom is een individuele beoordeling nodig. Het boek benadrukt dat de uitkomst ook in het dagelijks leven telt: kan iemand beter bewegen, slapen of deelnemen? Tijdelijke verlichting op de behandelbank is slechts een deel van dat verhaal.</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15–16.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Ook in intieme relaties bestaat geen universele kaart van prettige aanraking. Een lichaamsgebied kan voor de één gevoelig en plezierig zijn en voor een ander onaangenaam. Relatie, stemming, eerdere ervaringen en de manier van aanraken spelen mee. Partners leren elkaar kennen door te vragen en ruimte te laten voor verandering. Een langdurige relatie maakt toestemming niet overbodig. Bij pijn, gevoelloosheid of een plotselinge verandering kan een lichamelijke oorzaak meespelen. Passende professionele beoordeling kan dan helpen om de situatie beter te begrijpen.</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17.</a:t>
            </a:r>
          </a:p>
          <a:p xmlns:a="http://schemas.openxmlformats.org/drawingml/2006/main">
            <a:r>
              <a:t>Foto: Ashley Smith / Unsplash, https://unsplash.com/photos/-gYuTn3JUC4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 ingrijpende ervaringen kan aanraking onverwacht een alarmreactie oproepen. Iemand kan verstijven, wegtrekken of het gevoel van contact met zichzelf verliezen. Die reacties vragen begrip en zorgvuldigheid. Tegelijk heeft overgevoeligheid niet altijd een traumatische oorzaak. Zenuwproblemen of andere sensorische verschillen kunnen eveneens meespelen. Een veilige benadering maakt stappen voorspelbaar en geeft keuzemogelijkheden. Herstel vraagt geen gedwongen oefening met contact. Ook zonder aanraking kunnen we steun bieden. Waar nodig kan gespecialiseerde hulp samen met de persoon passende vervolgstappen bepalen.</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18–19.</a:t>
            </a:r>
          </a:p>
          <a:p xmlns:a="http://schemas.openxmlformats.org/drawingml/2006/main">
            <a:r>
              <a:t>Aanvullende controle: https://www.samhsa.gov/mental-health/trauma-violence/trauma-informed-approaches-programs</a:t>
            </a:r>
          </a:p>
          <a:p xmlns:a="http://schemas.openxmlformats.org/drawingml/2006/main">
            <a:r>
              <a:t>Conceptuele illustratie gemaakt met AI. Geen weergave van een echte gebeurtenis.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de zorg is iemand vaak afhankelijk van anderen bij wassen, bewegen of onderzoek. Voor de zorgverlener kan dat routine zijn, terwijl het voor de patiënt persoonlijk blijft. Aankondigen, zorgvuldig afdekken en het tempo afstemmen helpen om waardigheid te behouden. Ook aan het sterfbed kan een hand vasthouden nabijheid bieden wanneer spreken moeilijk wordt. Toch wil niet iedereen lichamelijk contact. Familie en zorgverleners kunnen samen letten op bekende voorkeuren en reacties. De betekenis van goede zorg ligt in aandacht voor deze persoon, ook wanneer die nabijheid vooral uit rustige aanwezigheid bestaat.</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20.</a:t>
            </a:r>
          </a:p>
          <a:p xmlns:a="http://schemas.openxmlformats.org/drawingml/2006/main">
            <a:r>
              <a:t>Foto: Diakonie Westsachsen, https://www.diakonie-westsachsen.de/beratungsstellen/christlicher-hospizdienst-lebensspur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Het boek maakt onderscheid tussen twee betekenissen van aarden. Psychologische grounding richt de aandacht op het hier en nu, bijvoorbeeld door de steun van een stoel of de voeten op de vloer waar te nemen. Het doel is oriëntatie en keuze terug te vinden. Elektrisch earthing verwijst naar claims over contact met de aarde en elektrische processen. Dat is een andere verklaring en vraagt eigen bewijs. Buiten zijn of blootsvoets wandelen kan aangenaam voelen door beweging, aandacht en zintuiglijke ervaring. Dat prettige gevoel bewijst op zichzelf geen elektrisch gezondheidseffect.</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21, 25–26.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het christelijke perspectief van het essay krijgt het lichaam een volwaardige plaats. De verhalen over Jezus laten nabijheid zien aan mensen die ziek of buitengesloten zijn. Het boek leest die aanraking als een uitdrukking van dienende liefde. Dat vormt geen basis voor druk of onbewezen genezingsclaims. Juist geestelijk gezag maakt zorgvuldigheid nodig. Gebed en handoplegging vragen vrije toestemming. Een gemeenschap die zorg wil bieden, neemt klachten serieus en beschermt kwetsbare mensen. Vergeving mag veiligheid of recht niet opzijzetten.</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20, 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besluiten met het ethische uitgangspunt van het boek. Goede aanraking begint met aandacht voor de ander en een helder doel. Zij laat ruimte om in te stemmen, bij te sturen of te stoppen. Daarna telt hoe de ander het contact daadwerkelijk ervaart. Soms past een hand op de schouder. Soms biedt respectvolle afstand de meeste veiligheid. Duidelijke grenzen kunnen warmte ondersteunen. De vraag die we meenemen naar ons eigen leven en werk is: hoe kan mijn nabijheid de vrijheid en waardigheid van deze persoon vergroten?</a:t>
            </a:r>
          </a:p>
          <a:p xmlns:a="http://schemas.openxmlformats.org/drawingml/2006/main">
            <a:r>
              <a:t/>
            </a:r>
          </a:p>
          <a:p xmlns:a="http://schemas.openxmlformats.org/drawingml/2006/main">
            <a:r>
              <a:t>BRONNEN (niet voorlezen)</a:t>
            </a:r>
          </a:p>
          <a:p xmlns:a="http://schemas.openxmlformats.org/drawingml/2006/main">
            <a:r>
              <a:t>Gerard Feller, Aanraking tussen lichaam en ziel, professionele uitgave 2026, PDF-pagina 22–24.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01619671748462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59a797eedb5414f" /><Relationship Type="http://schemas.openxmlformats.org/officeDocument/2006/relationships/slideLayout" Target="/ppt/slideLayouts/slideLayout1.xml" Id="Rf03d95967a50415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03d95967a50415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defcf206c204a5f" /><Relationship Type="http://schemas.openxmlformats.org/officeDocument/2006/relationships/image" Target="/ppt/media/image.png" Id="Ra90a9eb53dc74999" /><Relationship Type="http://schemas.openxmlformats.org/officeDocument/2006/relationships/notesSlide" Target="/ppt/notesSlides/notesSlide1.xml" Id="R81f8066f279c4c0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c409c50c9574af5" /><Relationship Type="http://schemas.openxmlformats.org/officeDocument/2006/relationships/notesSlide" Target="/ppt/notesSlides/notesSlide2.xml" Id="Rbcc488700452401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b4f4f6fee8f4d22" /><Relationship Type="http://schemas.openxmlformats.org/officeDocument/2006/relationships/notesSlide" Target="/ppt/notesSlides/notesSlide3.xml" Id="R16b465f06ec3441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e6c1a14b90c4a17" /><Relationship Type="http://schemas.openxmlformats.org/officeDocument/2006/relationships/image" Target="/ppt/media/image2.png" Id="R2cb86600590e4eb8" /><Relationship Type="http://schemas.openxmlformats.org/officeDocument/2006/relationships/notesSlide" Target="/ppt/notesSlides/notesSlide4.xml" Id="R6ab11e29c9534ae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f873871ad7a444d" /><Relationship Type="http://schemas.openxmlformats.org/officeDocument/2006/relationships/notesSlide" Target="/ppt/notesSlides/notesSlide5.xml" Id="Rcf522071b795466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04c87497ab44739" /><Relationship Type="http://schemas.openxmlformats.org/officeDocument/2006/relationships/image" Target="/ppt/media/image3.png" Id="R75046e6db7cd4ea4" /><Relationship Type="http://schemas.openxmlformats.org/officeDocument/2006/relationships/notesSlide" Target="/ppt/notesSlides/notesSlide6.xml" Id="R85e9feba996a4a7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bed3fe407e343f6" /><Relationship Type="http://schemas.openxmlformats.org/officeDocument/2006/relationships/image" Target="/ppt/media/image.jpeg" Id="R931bb5e31b11490e" /><Relationship Type="http://schemas.openxmlformats.org/officeDocument/2006/relationships/notesSlide" Target="/ppt/notesSlides/notesSlide7.xml" Id="R3e496732cf5d452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47ea41461244ac7" /><Relationship Type="http://schemas.openxmlformats.org/officeDocument/2006/relationships/image" Target="/ppt/media/image2.jpeg" Id="R930680f5e4e64855" /><Relationship Type="http://schemas.openxmlformats.org/officeDocument/2006/relationships/notesSlide" Target="/ppt/notesSlides/notesSlide8.xml" Id="R2a77808ed2ff466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83862b21137e4e65" /><Relationship Type="http://schemas.openxmlformats.org/officeDocument/2006/relationships/notesSlide" Target="/ppt/notesSlides/notesSlide9.xml" Id="Rd223b048d3ac4bc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05c9eb0f3294bd1" /><Relationship Type="http://schemas.openxmlformats.org/officeDocument/2006/relationships/image" Target="/ppt/media/image4.png" Id="Rc82e1034ccf648f8" /><Relationship Type="http://schemas.openxmlformats.org/officeDocument/2006/relationships/notesSlide" Target="/ppt/notesSlides/notesSlide10.xml" Id="Rb2d40884ad3846f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c115f5bf7884e90" /><Relationship Type="http://schemas.openxmlformats.org/officeDocument/2006/relationships/notesSlide" Target="/ppt/notesSlides/notesSlide11.xml" Id="Reca1d63fd40f40c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d6422f425a5432a" /><Relationship Type="http://schemas.openxmlformats.org/officeDocument/2006/relationships/image" Target="/ppt/media/image3.jpeg" Id="Rf2dedb7f95ec45c5" /><Relationship Type="http://schemas.openxmlformats.org/officeDocument/2006/relationships/notesSlide" Target="/ppt/notesSlides/notesSlide12.xml" Id="R7a32fba979d340f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afb91bb89d64848" /><Relationship Type="http://schemas.openxmlformats.org/officeDocument/2006/relationships/notesSlide" Target="/ppt/notesSlides/notesSlide13.xml" Id="R21fe17be4d444db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da93c636d7ea4f59" /><Relationship Type="http://schemas.openxmlformats.org/officeDocument/2006/relationships/notesSlide" Target="/ppt/notesSlides/notesSlide14.xml" Id="Rc9430786755e467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e46b58d24b984c06" /><Relationship Type="http://schemas.openxmlformats.org/officeDocument/2006/relationships/image" Target="/ppt/media/image4.jpeg" Id="R08f349857aef4975" /><Relationship Type="http://schemas.openxmlformats.org/officeDocument/2006/relationships/notesSlide" Target="/ppt/notesSlides/notesSlide15.xml" Id="Rf3e1fd1c28ec4aa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b3aa24e94f894cb4" /><Relationship Type="http://schemas.openxmlformats.org/officeDocument/2006/relationships/image" Target="/ppt/media/image5.png" Id="Rfdbd51d933224438" /><Relationship Type="http://schemas.openxmlformats.org/officeDocument/2006/relationships/notesSlide" Target="/ppt/notesSlides/notesSlide16.xml" Id="R87095092df494a8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33166a50af04f59" /><Relationship Type="http://schemas.openxmlformats.org/officeDocument/2006/relationships/image" Target="/ppt/media/image5.jpeg" Id="Reaaa822f2fb34824" /><Relationship Type="http://schemas.openxmlformats.org/officeDocument/2006/relationships/notesSlide" Target="/ppt/notesSlides/notesSlide17.xml" Id="R1654439d7e63439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9ccdcbc23e68458a" /><Relationship Type="http://schemas.openxmlformats.org/officeDocument/2006/relationships/notesSlide" Target="/ppt/notesSlides/notesSlide18.xml" Id="Rcbb920ccf71f446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73fc795aa77c4a6c" /><Relationship Type="http://schemas.openxmlformats.org/officeDocument/2006/relationships/notesSlide" Target="/ppt/notesSlides/notesSlide19.xml" Id="R81bdd3d7e2a446b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8e505113bde04740" /><Relationship Type="http://schemas.openxmlformats.org/officeDocument/2006/relationships/notesSlide" Target="/ppt/notesSlides/notesSlide20.xml" Id="Re7249bc4316c4dfc" /></Relationships>
</file>

<file path=ppt/slides/slide1.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a90a9eb53dc74999"/>
          <a:srcRect xmlns:a="http://schemas.openxmlformats.org/drawingml/2006/main" l="0" t="10331" r="0" b="10331"/>
          <a:stretch xmlns:a="http://schemas.openxmlformats.org/drawingml/2006/main">
            <a:fillRect l="0" t="0" r="0" b="0"/>
          </a:stretch>
        </p:blipFill>
        <p:spPr>
          <a:xfrm xmlns:a="http://schemas.openxmlformats.org/drawingml/2006/main">
            <a:off x="6429375" y="0"/>
            <a:ext cx="5762625"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24B5AC8-074B-42FB-B647-E12E605C7859}"/>
              </a:ext>
            </a:extLst>
          </p:cNvPr>
          <p:cNvSpPr>
            <a:spLocks xmlns:a="http://schemas.openxmlformats.org/drawingml/2006/main" noGrp="1"/>
          </p:cNvSpPr>
          <p:nvPr/>
        </p:nvSpPr>
        <p:spPr>
          <a:xfrm xmlns:a="http://schemas.openxmlformats.org/drawingml/2006/main">
            <a:off x="609600" y="1524000"/>
            <a:ext cx="547687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800" b="1">
                <a:solidFill>
                  <a:srgbClr val="173E42"/>
                </a:solidFill>
                <a:latin typeface="Helvetica Neue"/>
                <a:ea typeface="Helvetica Neue"/>
                <a:cs typeface="Helvetica Neue"/>
              </a:defRPr>
            </a:pPr>
            <a:r>
              <a:rPr sz="4800" b="1">
                <a:solidFill>
                  <a:srgbClr val="173E42"/>
                </a:solidFill>
                <a:latin typeface="Helvetica Neue"/>
                <a:ea typeface="Helvetica Neue"/>
                <a:cs typeface="Helvetica Neue"/>
              </a:rPr>
              <a:t>Aanraking</a:t>
            </a:r>
          </a:p>
          <a:p xmlns:a="http://schemas.openxmlformats.org/drawingml/2006/main">
            <a:pPr>
              <a:defRPr sz="4800" b="1">
                <a:solidFill>
                  <a:srgbClr val="173E42"/>
                </a:solidFill>
                <a:latin typeface="Helvetica Neue"/>
                <a:ea typeface="Helvetica Neue"/>
                <a:cs typeface="Helvetica Neue"/>
              </a:defRPr>
            </a:pPr>
            <a:r>
              <a:rPr sz="4800" b="1">
                <a:solidFill>
                  <a:srgbClr val="173E42"/>
                </a:solidFill>
                <a:latin typeface="Helvetica Neue"/>
                <a:ea typeface="Helvetica Neue"/>
                <a:cs typeface="Helvetica Neue"/>
              </a:rPr>
              <a:t>tussen lichaam en ziel</a:t>
            </a:r>
          </a:p>
        </p:txBody>
      </p:sp>
      <p:sp>
        <p:nvSpPr>
          <p:cNvPr id="3" name="">
            <a:extLst xmlns:a="http://schemas.openxmlformats.org/drawingml/2006/main">
              <a:ext uri="{FF2B5EF4-FFF2-40B4-BE49-F238E27FC236}">
                <a16:creationId xmlns:a16="http://schemas.microsoft.com/office/drawing/2014/main" id="{FB4DDDCC-ED15-4FA3-8BC5-98702842662E}"/>
              </a:ext>
            </a:extLst>
          </p:cNvPr>
          <p:cNvSpPr>
            <a:spLocks xmlns:a="http://schemas.openxmlformats.org/drawingml/2006/main" noGrp="1"/>
          </p:cNvSpPr>
          <p:nvPr/>
        </p:nvSpPr>
        <p:spPr>
          <a:xfrm xmlns:a="http://schemas.openxmlformats.org/drawingml/2006/main">
            <a:off x="628650" y="4238625"/>
            <a:ext cx="50958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0">
                <a:solidFill>
                  <a:srgbClr val="546A68"/>
                </a:solidFill>
                <a:latin typeface="Helvetica Neue"/>
                <a:ea typeface="Helvetica Neue"/>
                <a:cs typeface="Helvetica Neue"/>
              </a:defRPr>
            </a:pPr>
            <a:r>
              <a:rPr sz="2175" b="0">
                <a:solidFill>
                  <a:srgbClr val="546A68"/>
                </a:solidFill>
                <a:latin typeface="Helvetica Neue"/>
                <a:ea typeface="Helvetica Neue"/>
                <a:cs typeface="Helvetica Neue"/>
              </a:rPr>
              <a:t>Lichaam, relaties en veilige nabijheid</a:t>
            </a:r>
          </a:p>
        </p:txBody>
      </p:sp>
      <p:sp>
        <p:nvSpPr>
          <p:cNvPr id="4" name="">
            <a:extLst xmlns:a="http://schemas.openxmlformats.org/drawingml/2006/main">
              <a:ext uri="{FF2B5EF4-FFF2-40B4-BE49-F238E27FC236}">
                <a16:creationId xmlns:a16="http://schemas.microsoft.com/office/drawing/2014/main" id="{BDDCD2F5-44FC-4F09-9ADE-A401CF216DD6}"/>
              </a:ext>
            </a:extLst>
          </p:cNvPr>
          <p:cNvSpPr>
            <a:spLocks xmlns:a="http://schemas.openxmlformats.org/drawingml/2006/main" noGrp="1"/>
          </p:cNvSpPr>
          <p:nvPr/>
        </p:nvSpPr>
        <p:spPr>
          <a:xfrm xmlns:a="http://schemas.openxmlformats.org/drawingml/2006/main">
            <a:off x="628650" y="5810250"/>
            <a:ext cx="509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0">
                <a:solidFill>
                  <a:srgbClr val="546A68"/>
                </a:solidFill>
                <a:latin typeface="Helvetica Neue"/>
                <a:ea typeface="Helvetica Neue"/>
                <a:cs typeface="Helvetica Neue"/>
              </a:defRPr>
            </a:pPr>
            <a:r>
              <a:rPr sz="1500" b="0">
                <a:solidFill>
                  <a:srgbClr val="546A68"/>
                </a:solidFill>
                <a:latin typeface="Helvetica Neue"/>
                <a:ea typeface="Helvetica Neue"/>
                <a:cs typeface="Helvetica Neue"/>
              </a:rPr>
              <a:t>Gebaseerd op het essay van Gerard Feller</a:t>
            </a:r>
          </a:p>
        </p:txBody>
      </p:sp>
      <p:sp>
        <p:nvSpPr>
          <p:cNvPr id="5" name="">
            <a:extLst xmlns:a="http://schemas.openxmlformats.org/drawingml/2006/main">
              <a:ext uri="{FF2B5EF4-FFF2-40B4-BE49-F238E27FC236}">
                <a16:creationId xmlns:a16="http://schemas.microsoft.com/office/drawing/2014/main" id="{B90C16C4-073D-4B29-BD51-3493A6258B35}"/>
              </a:ext>
            </a:extLst>
          </p:cNvPr>
          <p:cNvSpPr>
            <a:spLocks xmlns:a="http://schemas.openxmlformats.org/drawingml/2006/main" noGrp="1"/>
          </p:cNvSpPr>
          <p:nvPr/>
        </p:nvSpPr>
        <p:spPr>
          <a:xfrm xmlns:a="http://schemas.openxmlformats.org/drawingml/2006/main">
            <a:off x="113728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01</a:t>
            </a:r>
          </a:p>
        </p:txBody>
      </p:sp>
    </p:spTree>
    <p:extLst>
      <p:ext uri="{BB962C8B-B14F-4D97-AF65-F5344CB8AC3E}">
        <p14:creationId xmlns:p14="http://schemas.microsoft.com/office/powerpoint/2010/main" val="1613128270"/>
      </p:ext>
    </p:extLst>
  </p:cSld>
</p:sld>
</file>

<file path=ppt/slides/slide2.xml><?xml version="1.0" encoding="utf-8"?>
<p:sld xmlns:p="http://schemas.openxmlformats.org/presentationml/2006/main">
  <p:cSld>
    <p:bg>
      <p:bgPr>
        <a:solidFill xmlns:a="http://schemas.openxmlformats.org/drawingml/2006/main">
          <a:srgbClr val="173E42"/>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FD3705F-E568-4112-996A-020DC7D4EE05}"/>
              </a:ext>
            </a:extLst>
          </p:cNvPr>
          <p:cNvSpPr>
            <a:spLocks xmlns:a="http://schemas.openxmlformats.org/drawingml/2006/main" noGrp="1"/>
          </p:cNvSpPr>
          <p:nvPr/>
        </p:nvSpPr>
        <p:spPr>
          <a:xfrm xmlns:a="http://schemas.openxmlformats.org/drawingml/2006/main">
            <a:off x="619125" y="6191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F7F3EC"/>
                </a:solidFill>
                <a:latin typeface="Helvetica Neue"/>
                <a:ea typeface="Helvetica Neue"/>
                <a:cs typeface="Helvetica Neue"/>
              </a:defRPr>
            </a:pPr>
            <a:r>
              <a:rPr sz="3225" b="1">
                <a:solidFill>
                  <a:srgbClr val="F7F3EC"/>
                </a:solidFill>
                <a:latin typeface="Helvetica Neue"/>
                <a:ea typeface="Helvetica Neue"/>
                <a:cs typeface="Helvetica Neue"/>
              </a:rPr>
              <a:t>De betekenis van aanraking</a:t>
            </a:r>
          </a:p>
        </p:txBody>
      </p:sp>
      <p:sp>
        <p:nvSpPr>
          <p:cNvPr id="2" name="">
            <a:extLst xmlns:a="http://schemas.openxmlformats.org/drawingml/2006/main">
              <a:ext uri="{FF2B5EF4-FFF2-40B4-BE49-F238E27FC236}">
                <a16:creationId xmlns:a16="http://schemas.microsoft.com/office/drawing/2014/main" id="{2669F3E7-1C4E-4958-AF6E-FCE7EED2AE52}"/>
              </a:ext>
            </a:extLst>
          </p:cNvPr>
          <p:cNvSpPr>
            <a:spLocks xmlns:a="http://schemas.openxmlformats.org/drawingml/2006/main" noGrp="1"/>
          </p:cNvSpPr>
          <p:nvPr/>
        </p:nvSpPr>
        <p:spPr>
          <a:xfrm xmlns:a="http://schemas.openxmlformats.org/drawingml/2006/main">
            <a:off x="619125" y="2047875"/>
            <a:ext cx="109537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0">
                <a:solidFill>
                  <a:srgbClr val="F7F3EC"/>
                </a:solidFill>
                <a:latin typeface="Helvetica Neue"/>
                <a:ea typeface="Helvetica Neue"/>
                <a:cs typeface="Helvetica Neue"/>
              </a:defRPr>
            </a:pPr>
            <a:r>
              <a:rPr sz="3600" b="0">
                <a:solidFill>
                  <a:srgbClr val="F7F3EC"/>
                </a:solidFill>
                <a:latin typeface="Helvetica Neue"/>
                <a:ea typeface="Helvetica Neue"/>
                <a:cs typeface="Helvetica Neue"/>
              </a:rPr>
              <a:t>Dezelfde handeling kan troosten</a:t>
            </a:r>
          </a:p>
          <a:p xmlns:a="http://schemas.openxmlformats.org/drawingml/2006/main">
            <a:pPr>
              <a:defRPr sz="3600" b="0">
                <a:solidFill>
                  <a:srgbClr val="F7F3EC"/>
                </a:solidFill>
                <a:latin typeface="Helvetica Neue"/>
                <a:ea typeface="Helvetica Neue"/>
                <a:cs typeface="Helvetica Neue"/>
              </a:defRPr>
            </a:pPr>
            <a:r>
              <a:rPr sz="3600" b="0">
                <a:solidFill>
                  <a:srgbClr val="F7F3EC"/>
                </a:solidFill>
                <a:latin typeface="Helvetica Neue"/>
                <a:ea typeface="Helvetica Neue"/>
                <a:cs typeface="Helvetica Neue"/>
              </a:rPr>
              <a:t>of spanning oproepen.</a:t>
            </a:r>
          </a:p>
        </p:txBody>
      </p:sp>
      <p:sp>
        <p:nvSpPr>
          <p:cNvPr id="3" name="">
            <a:extLst xmlns:a="http://schemas.openxmlformats.org/drawingml/2006/main">
              <a:ext uri="{FF2B5EF4-FFF2-40B4-BE49-F238E27FC236}">
                <a16:creationId xmlns:a16="http://schemas.microsoft.com/office/drawing/2014/main" id="{7D359F2D-B227-409C-B9F9-5000CD621A5E}"/>
              </a:ext>
            </a:extLst>
          </p:cNvPr>
          <p:cNvSpPr>
            <a:spLocks xmlns:a="http://schemas.openxmlformats.org/drawingml/2006/main" noGrp="1"/>
          </p:cNvSpPr>
          <p:nvPr/>
        </p:nvSpPr>
        <p:spPr>
          <a:xfrm xmlns:a="http://schemas.openxmlformats.org/drawingml/2006/main">
            <a:off x="619125" y="4095750"/>
            <a:ext cx="109537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0">
                <a:solidFill>
                  <a:srgbClr val="DDD8C9"/>
                </a:solidFill>
                <a:latin typeface="Helvetica Neue"/>
                <a:ea typeface="Helvetica Neue"/>
                <a:cs typeface="Helvetica Neue"/>
              </a:defRPr>
            </a:pPr>
            <a:r>
              <a:rPr sz="3600" b="0">
                <a:solidFill>
                  <a:srgbClr val="DDD8C9"/>
                </a:solidFill>
                <a:latin typeface="Helvetica Neue"/>
                <a:ea typeface="Helvetica Neue"/>
                <a:cs typeface="Helvetica Neue"/>
              </a:rPr>
              <a:t>Relatie, herinnering en toestemming</a:t>
            </a:r>
          </a:p>
          <a:p xmlns:a="http://schemas.openxmlformats.org/drawingml/2006/main">
            <a:pPr>
              <a:defRPr sz="3600" b="0">
                <a:solidFill>
                  <a:srgbClr val="DDD8C9"/>
                </a:solidFill>
                <a:latin typeface="Helvetica Neue"/>
                <a:ea typeface="Helvetica Neue"/>
                <a:cs typeface="Helvetica Neue"/>
              </a:defRPr>
            </a:pPr>
            <a:r>
              <a:rPr sz="3600" b="0">
                <a:solidFill>
                  <a:srgbClr val="DDD8C9"/>
                </a:solidFill>
                <a:latin typeface="Helvetica Neue"/>
                <a:ea typeface="Helvetica Neue"/>
                <a:cs typeface="Helvetica Neue"/>
              </a:rPr>
              <a:t>bepalen mede de ervaring.</a:t>
            </a:r>
          </a:p>
        </p:txBody>
      </p:sp>
      <p:sp>
        <p:nvSpPr>
          <p:cNvPr id="4" name="">
            <a:extLst xmlns:a="http://schemas.openxmlformats.org/drawingml/2006/main">
              <a:ext uri="{FF2B5EF4-FFF2-40B4-BE49-F238E27FC236}">
                <a16:creationId xmlns:a16="http://schemas.microsoft.com/office/drawing/2014/main" id="{B4B90597-5620-4C48-A48B-C0AB0ACE1940}"/>
              </a:ext>
            </a:extLst>
          </p:cNvPr>
          <p:cNvSpPr>
            <a:spLocks xmlns:a="http://schemas.openxmlformats.org/drawingml/2006/main" noGrp="1"/>
          </p:cNvSpPr>
          <p:nvPr/>
        </p:nvSpPr>
        <p:spPr>
          <a:xfrm xmlns:a="http://schemas.openxmlformats.org/drawingml/2006/main">
            <a:off x="113728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C8D6D3"/>
                </a:solidFill>
                <a:latin typeface="Helvetica Neue"/>
                <a:ea typeface="Helvetica Neue"/>
                <a:cs typeface="Helvetica Neue"/>
              </a:defRPr>
            </a:pPr>
            <a:r>
              <a:rPr sz="1200" b="0">
                <a:solidFill>
                  <a:srgbClr val="C8D6D3"/>
                </a:solidFill>
                <a:latin typeface="Helvetica Neue"/>
                <a:ea typeface="Helvetica Neue"/>
                <a:cs typeface="Helvetica Neue"/>
              </a:rPr>
              <a:t>02</a:t>
            </a:r>
          </a:p>
        </p:txBody>
      </p:sp>
    </p:spTree>
    <p:extLst>
      <p:ext uri="{BB962C8B-B14F-4D97-AF65-F5344CB8AC3E}">
        <p14:creationId xmlns:p14="http://schemas.microsoft.com/office/powerpoint/2010/main" val="1244489823"/>
      </p:ext>
    </p:extLst>
  </p:cSld>
</p:sld>
</file>

<file path=ppt/slides/slide3.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AE529D9-0522-43B2-AE2A-D77C20BBAAE2}"/>
              </a:ext>
            </a:extLst>
          </p:cNvPr>
          <p:cNvSpPr>
            <a:spLocks xmlns:a="http://schemas.openxmlformats.org/drawingml/2006/main" noGrp="1"/>
          </p:cNvSpPr>
          <p:nvPr/>
        </p:nvSpPr>
        <p:spPr>
          <a:xfrm xmlns:a="http://schemas.openxmlformats.org/drawingml/2006/main">
            <a:off x="609600" y="6191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173E42"/>
                </a:solidFill>
                <a:latin typeface="Helvetica Neue"/>
                <a:ea typeface="Helvetica Neue"/>
                <a:cs typeface="Helvetica Neue"/>
              </a:defRPr>
            </a:pPr>
            <a:r>
              <a:rPr sz="3600" b="1">
                <a:solidFill>
                  <a:srgbClr val="173E42"/>
                </a:solidFill>
                <a:latin typeface="Helvetica Neue"/>
                <a:ea typeface="Helvetica Neue"/>
                <a:cs typeface="Helvetica Neue"/>
              </a:rPr>
              <a:t>De huid als grens en zintuig</a:t>
            </a:r>
          </a:p>
        </p:txBody>
      </p:sp>
      <p:sp>
        <p:nvSpPr>
          <p:cNvPr id="2" name="">
            <a:extLst xmlns:a="http://schemas.openxmlformats.org/drawingml/2006/main">
              <a:ext uri="{FF2B5EF4-FFF2-40B4-BE49-F238E27FC236}">
                <a16:creationId xmlns:a16="http://schemas.microsoft.com/office/drawing/2014/main" id="{A614FAB7-96E1-410B-B845-D2E60BB45AEC}"/>
              </a:ext>
            </a:extLst>
          </p:cNvPr>
          <p:cNvSpPr>
            <a:spLocks xmlns:a="http://schemas.openxmlformats.org/drawingml/2006/main" noGrp="1"/>
          </p:cNvSpPr>
          <p:nvPr/>
        </p:nvSpPr>
        <p:spPr>
          <a:xfrm xmlns:a="http://schemas.openxmlformats.org/drawingml/2006/main">
            <a:off x="628650" y="2238375"/>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01</a:t>
            </a:r>
          </a:p>
        </p:txBody>
      </p:sp>
      <p:sp>
        <p:nvSpPr>
          <p:cNvPr id="3" name="">
            <a:extLst xmlns:a="http://schemas.openxmlformats.org/drawingml/2006/main">
              <a:ext uri="{FF2B5EF4-FFF2-40B4-BE49-F238E27FC236}">
                <a16:creationId xmlns:a16="http://schemas.microsoft.com/office/drawing/2014/main" id="{377B0041-944D-47DB-B2A2-783DC01A9789}"/>
              </a:ext>
            </a:extLst>
          </p:cNvPr>
          <p:cNvSpPr>
            <a:spLocks xmlns:a="http://schemas.openxmlformats.org/drawingml/2006/main" noGrp="1"/>
          </p:cNvSpPr>
          <p:nvPr/>
        </p:nvSpPr>
        <p:spPr>
          <a:xfrm xmlns:a="http://schemas.openxmlformats.org/drawingml/2006/main">
            <a:off x="1524000" y="2171700"/>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De huid beschermt het lichaam</a:t>
            </a:r>
          </a:p>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en ontvangt informatie.</a:t>
            </a:r>
          </a:p>
        </p:txBody>
      </p:sp>
      <p:sp>
        <p:nvSpPr>
          <p:cNvPr id="4" name="">
            <a:extLst xmlns:a="http://schemas.openxmlformats.org/drawingml/2006/main">
              <a:ext uri="{FF2B5EF4-FFF2-40B4-BE49-F238E27FC236}">
                <a16:creationId xmlns:a16="http://schemas.microsoft.com/office/drawing/2014/main" id="{76B734C8-1F20-4714-A72F-895B22F85ABD}"/>
              </a:ext>
            </a:extLst>
          </p:cNvPr>
          <p:cNvSpPr>
            <a:spLocks xmlns:a="http://schemas.openxmlformats.org/drawingml/2006/main" noGrp="1"/>
          </p:cNvSpPr>
          <p:nvPr/>
        </p:nvSpPr>
        <p:spPr>
          <a:xfrm xmlns:a="http://schemas.openxmlformats.org/drawingml/2006/main">
            <a:off x="628650" y="3552825"/>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02</a:t>
            </a:r>
          </a:p>
        </p:txBody>
      </p:sp>
      <p:sp>
        <p:nvSpPr>
          <p:cNvPr id="5" name="">
            <a:extLst xmlns:a="http://schemas.openxmlformats.org/drawingml/2006/main">
              <a:ext uri="{FF2B5EF4-FFF2-40B4-BE49-F238E27FC236}">
                <a16:creationId xmlns:a16="http://schemas.microsoft.com/office/drawing/2014/main" id="{7E3CA86D-02D5-4771-97A5-BE63A3078D3A}"/>
              </a:ext>
            </a:extLst>
          </p:cNvPr>
          <p:cNvSpPr>
            <a:spLocks xmlns:a="http://schemas.openxmlformats.org/drawingml/2006/main" noGrp="1"/>
          </p:cNvSpPr>
          <p:nvPr/>
        </p:nvSpPr>
        <p:spPr>
          <a:xfrm xmlns:a="http://schemas.openxmlformats.org/drawingml/2006/main">
            <a:off x="1524000" y="3486150"/>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Receptoren registreren onder meer</a:t>
            </a:r>
          </a:p>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druk, trilling en rek.</a:t>
            </a:r>
          </a:p>
        </p:txBody>
      </p:sp>
      <p:sp>
        <p:nvSpPr>
          <p:cNvPr id="6" name="">
            <a:extLst xmlns:a="http://schemas.openxmlformats.org/drawingml/2006/main">
              <a:ext uri="{FF2B5EF4-FFF2-40B4-BE49-F238E27FC236}">
                <a16:creationId xmlns:a16="http://schemas.microsoft.com/office/drawing/2014/main" id="{5987E6CD-A23F-4E20-9F1E-8D3ED567AA49}"/>
              </a:ext>
            </a:extLst>
          </p:cNvPr>
          <p:cNvSpPr>
            <a:spLocks xmlns:a="http://schemas.openxmlformats.org/drawingml/2006/main" noGrp="1"/>
          </p:cNvSpPr>
          <p:nvPr/>
        </p:nvSpPr>
        <p:spPr>
          <a:xfrm xmlns:a="http://schemas.openxmlformats.org/drawingml/2006/main">
            <a:off x="628650" y="4867275"/>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03</a:t>
            </a:r>
          </a:p>
        </p:txBody>
      </p:sp>
      <p:sp>
        <p:nvSpPr>
          <p:cNvPr id="7" name="">
            <a:extLst xmlns:a="http://schemas.openxmlformats.org/drawingml/2006/main">
              <a:ext uri="{FF2B5EF4-FFF2-40B4-BE49-F238E27FC236}">
                <a16:creationId xmlns:a16="http://schemas.microsoft.com/office/drawing/2014/main" id="{01D406D9-A857-4643-92FA-80936832CE1A}"/>
              </a:ext>
            </a:extLst>
          </p:cNvPr>
          <p:cNvSpPr>
            <a:spLocks xmlns:a="http://schemas.openxmlformats.org/drawingml/2006/main" noGrp="1"/>
          </p:cNvSpPr>
          <p:nvPr/>
        </p:nvSpPr>
        <p:spPr>
          <a:xfrm xmlns:a="http://schemas.openxmlformats.org/drawingml/2006/main">
            <a:off x="1524000" y="4800600"/>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173E42"/>
                </a:solidFill>
                <a:latin typeface="Helvetica Neue"/>
                <a:ea typeface="Helvetica Neue"/>
                <a:cs typeface="Helvetica Neue"/>
              </a:defRPr>
            </a:pPr>
            <a:r>
              <a:rPr sz="2625" b="0">
                <a:solidFill>
                  <a:srgbClr val="173E42"/>
                </a:solidFill>
                <a:latin typeface="Helvetica Neue"/>
                <a:ea typeface="Helvetica Neue"/>
                <a:cs typeface="Helvetica Neue"/>
              </a:rPr>
              <a:t>Tast helpt ons voorwerpen herkennen</a:t>
            </a:r>
          </a:p>
          <a:p xmlns:a="http://schemas.openxmlformats.org/drawingml/2006/main">
            <a:pPr>
              <a:defRPr sz="2625" b="0">
                <a:solidFill>
                  <a:srgbClr val="173E42"/>
                </a:solidFill>
                <a:latin typeface="Helvetica Neue"/>
                <a:ea typeface="Helvetica Neue"/>
                <a:cs typeface="Helvetica Neue"/>
              </a:defRPr>
            </a:pPr>
            <a:r>
              <a:rPr sz="2625" b="0">
                <a:solidFill>
                  <a:srgbClr val="173E42"/>
                </a:solidFill>
                <a:latin typeface="Helvetica Neue"/>
                <a:ea typeface="Helvetica Neue"/>
                <a:cs typeface="Helvetica Neue"/>
              </a:rPr>
              <a:t>en bewegingen afstemmen.</a:t>
            </a:r>
          </a:p>
        </p:txBody>
      </p:sp>
      <p:sp>
        <p:nvSpPr>
          <p:cNvPr id="8" name="">
            <a:extLst xmlns:a="http://schemas.openxmlformats.org/drawingml/2006/main">
              <a:ext uri="{FF2B5EF4-FFF2-40B4-BE49-F238E27FC236}">
                <a16:creationId xmlns:a16="http://schemas.microsoft.com/office/drawing/2014/main" id="{1981CCAA-D049-484F-B394-D9C601378935}"/>
              </a:ext>
            </a:extLst>
          </p:cNvPr>
          <p:cNvSpPr>
            <a:spLocks xmlns:a="http://schemas.openxmlformats.org/drawingml/2006/main" noGrp="1"/>
          </p:cNvSpPr>
          <p:nvPr/>
        </p:nvSpPr>
        <p:spPr>
          <a:xfrm xmlns:a="http://schemas.openxmlformats.org/drawingml/2006/main">
            <a:off x="113728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03</a:t>
            </a:r>
          </a:p>
        </p:txBody>
      </p:sp>
    </p:spTree>
    <p:extLst>
      <p:ext uri="{BB962C8B-B14F-4D97-AF65-F5344CB8AC3E}">
        <p14:creationId xmlns:p14="http://schemas.microsoft.com/office/powerpoint/2010/main" val="40131903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3" name=""/>
          <p:cNvPicPr>
            <a:picLocks xmlns:a="http://schemas.openxmlformats.org/drawingml/2006/main" noChangeAspect="1"/>
          </p:cNvPicPr>
          <p:nvPr/>
        </p:nvPicPr>
        <p:blipFill>
          <a:blip xmlns:r="http://schemas.openxmlformats.org/officeDocument/2006/relationships" xmlns:a="http://schemas.openxmlformats.org/drawingml/2006/main" r:embed="R2cb86600590e4eb8"/>
          <a:stretch xmlns:a="http://schemas.openxmlformats.org/drawingml/2006/main"/>
        </p:blipFill>
        <p:spPr>
          <a:xfrm xmlns:a="http://schemas.openxmlformats.org/drawingml/2006/main">
            <a:off x="845344" y="95250"/>
            <a:ext cx="10501313" cy="65341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DD4B77D-E7B6-4213-A7BD-AD832DE4FEBC}"/>
              </a:ext>
            </a:extLst>
          </p:cNvPr>
          <p:cNvSpPr>
            <a:spLocks xmlns:a="http://schemas.openxmlformats.org/drawingml/2006/main" noGrp="1"/>
          </p:cNvSpPr>
          <p:nvPr/>
        </p:nvSpPr>
        <p:spPr>
          <a:xfrm xmlns:a="http://schemas.openxmlformats.org/drawingml/2006/main">
            <a:off x="113728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04</a:t>
            </a:r>
          </a:p>
        </p:txBody>
      </p:sp>
    </p:spTree>
    <p:extLst>
      <p:ext uri="{BB962C8B-B14F-4D97-AF65-F5344CB8AC3E}">
        <p14:creationId xmlns:p14="http://schemas.microsoft.com/office/powerpoint/2010/main" val="795820516"/>
      </p:ext>
    </p:extLst>
  </p:cSld>
</p:sld>
</file>

<file path=ppt/slides/slide5.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37209F0-F900-4CFB-B652-CA963013981E}"/>
              </a:ext>
            </a:extLst>
          </p:cNvPr>
          <p:cNvSpPr>
            <a:spLocks xmlns:a="http://schemas.openxmlformats.org/drawingml/2006/main" noGrp="1"/>
          </p:cNvSpPr>
          <p:nvPr/>
        </p:nvSpPr>
        <p:spPr>
          <a:xfrm xmlns:a="http://schemas.openxmlformats.org/drawingml/2006/main">
            <a:off x="609600" y="609600"/>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173E42"/>
                </a:solidFill>
                <a:latin typeface="Helvetica Neue"/>
                <a:ea typeface="Helvetica Neue"/>
                <a:cs typeface="Helvetica Neue"/>
              </a:defRPr>
            </a:pPr>
            <a:r>
              <a:rPr sz="3600" b="1">
                <a:solidFill>
                  <a:srgbClr val="173E42"/>
                </a:solidFill>
                <a:latin typeface="Helvetica Neue"/>
                <a:ea typeface="Helvetica Neue"/>
                <a:cs typeface="Helvetica Neue"/>
              </a:rPr>
              <a:t>Tast en gevoelswaarde</a:t>
            </a:r>
          </a:p>
        </p:txBody>
      </p:sp>
      <p:sp>
        <p:nvSpPr>
          <p:cNvPr id="2" name="">
            <a:extLst xmlns:a="http://schemas.openxmlformats.org/drawingml/2006/main">
              <a:ext uri="{FF2B5EF4-FFF2-40B4-BE49-F238E27FC236}">
                <a16:creationId xmlns:a16="http://schemas.microsoft.com/office/drawing/2014/main" id="{BE718567-AE68-4FC5-AD90-A10A90554846}"/>
              </a:ext>
            </a:extLst>
          </p:cNvPr>
          <p:cNvSpPr>
            <a:spLocks xmlns:a="http://schemas.openxmlformats.org/drawingml/2006/main" noGrp="1"/>
          </p:cNvSpPr>
          <p:nvPr/>
        </p:nvSpPr>
        <p:spPr>
          <a:xfrm xmlns:a="http://schemas.openxmlformats.org/drawingml/2006/main">
            <a:off x="619125" y="2095500"/>
            <a:ext cx="49530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73E42"/>
                </a:solidFill>
                <a:latin typeface="Helvetica Neue"/>
                <a:ea typeface="Helvetica Neue"/>
                <a:cs typeface="Helvetica Neue"/>
              </a:defRPr>
            </a:pPr>
            <a:r>
              <a:rPr sz="2550" b="0">
                <a:solidFill>
                  <a:srgbClr val="173E42"/>
                </a:solidFill>
                <a:latin typeface="Helvetica Neue"/>
                <a:ea typeface="Helvetica Neue"/>
                <a:cs typeface="Helvetica Neue"/>
              </a:rPr>
              <a:t>Discriminatieve tast</a:t>
            </a:r>
          </a:p>
          <a:p xmlns:a="http://schemas.openxmlformats.org/drawingml/2006/main">
            <a:pPr>
              <a:defRPr sz="2550" b="0">
                <a:solidFill>
                  <a:srgbClr val="173E42"/>
                </a:solidFill>
                <a:latin typeface="Helvetica Neue"/>
                <a:ea typeface="Helvetica Neue"/>
                <a:cs typeface="Helvetica Neue"/>
              </a:defRPr>
            </a:pPr>
            <a:r>
              <a:rPr sz="2550" b="0">
                <a:solidFill>
                  <a:srgbClr val="173E42"/>
                </a:solidFill>
                <a:latin typeface="Helvetica Neue"/>
                <a:ea typeface="Helvetica Neue"/>
                <a:cs typeface="Helvetica Neue"/>
              </a:rPr>
              <a:t>Waar, hoe sterk en met welke textuur?</a:t>
            </a:r>
          </a:p>
        </p:txBody>
      </p:sp>
      <p:sp>
        <p:nvSpPr>
          <p:cNvPr id="3" name="">
            <a:extLst xmlns:a="http://schemas.openxmlformats.org/drawingml/2006/main">
              <a:ext uri="{FF2B5EF4-FFF2-40B4-BE49-F238E27FC236}">
                <a16:creationId xmlns:a16="http://schemas.microsoft.com/office/drawing/2014/main" id="{9BCEAE52-8F8D-416E-AA79-719795615C45}"/>
              </a:ext>
            </a:extLst>
          </p:cNvPr>
          <p:cNvSpPr>
            <a:spLocks xmlns:a="http://schemas.openxmlformats.org/drawingml/2006/main" noGrp="1"/>
          </p:cNvSpPr>
          <p:nvPr/>
        </p:nvSpPr>
        <p:spPr>
          <a:xfrm xmlns:a="http://schemas.openxmlformats.org/drawingml/2006/main">
            <a:off x="6477000" y="2095500"/>
            <a:ext cx="49530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73E42"/>
                </a:solidFill>
                <a:latin typeface="Helvetica Neue"/>
                <a:ea typeface="Helvetica Neue"/>
                <a:cs typeface="Helvetica Neue"/>
              </a:defRPr>
            </a:pPr>
            <a:r>
              <a:rPr sz="2550" b="0">
                <a:solidFill>
                  <a:srgbClr val="173E42"/>
                </a:solidFill>
                <a:latin typeface="Helvetica Neue"/>
                <a:ea typeface="Helvetica Neue"/>
                <a:cs typeface="Helvetica Neue"/>
              </a:rPr>
              <a:t>Affectieve aanraking</a:t>
            </a:r>
          </a:p>
          <a:p xmlns:a="http://schemas.openxmlformats.org/drawingml/2006/main">
            <a:pPr>
              <a:defRPr sz="2550" b="0">
                <a:solidFill>
                  <a:srgbClr val="173E42"/>
                </a:solidFill>
                <a:latin typeface="Helvetica Neue"/>
                <a:ea typeface="Helvetica Neue"/>
                <a:cs typeface="Helvetica Neue"/>
              </a:defRPr>
            </a:pPr>
            <a:r>
              <a:rPr sz="2550" b="0">
                <a:solidFill>
                  <a:srgbClr val="173E42"/>
                </a:solidFill>
                <a:latin typeface="Helvetica Neue"/>
                <a:ea typeface="Helvetica Neue"/>
                <a:cs typeface="Helvetica Neue"/>
              </a:rPr>
              <a:t>Hoe voelt het contact voor mij?</a:t>
            </a:r>
          </a:p>
        </p:txBody>
      </p:sp>
      <p:sp>
        <p:nvSpPr>
          <p:cNvPr id="4" name="">
            <a:extLst xmlns:a="http://schemas.openxmlformats.org/drawingml/2006/main">
              <a:ext uri="{FF2B5EF4-FFF2-40B4-BE49-F238E27FC236}">
                <a16:creationId xmlns:a16="http://schemas.microsoft.com/office/drawing/2014/main" id="{6A35DA94-8DFE-45E4-8CAA-F2B17D62F363}"/>
              </a:ext>
            </a:extLst>
          </p:cNvPr>
          <p:cNvSpPr>
            <a:spLocks xmlns:a="http://schemas.openxmlformats.org/drawingml/2006/main" noGrp="1"/>
          </p:cNvSpPr>
          <p:nvPr/>
        </p:nvSpPr>
        <p:spPr>
          <a:xfrm xmlns:a="http://schemas.openxmlformats.org/drawingml/2006/main">
            <a:off x="619125" y="5095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Zacht aanraken voelt niet voor iedereen prettig.</a:t>
            </a:r>
          </a:p>
        </p:txBody>
      </p:sp>
      <p:sp>
        <p:nvSpPr>
          <p:cNvPr id="5" name="">
            <a:extLst xmlns:a="http://schemas.openxmlformats.org/drawingml/2006/main">
              <a:ext uri="{FF2B5EF4-FFF2-40B4-BE49-F238E27FC236}">
                <a16:creationId xmlns:a16="http://schemas.microsoft.com/office/drawing/2014/main" id="{C0D06155-A4E1-48BE-87C6-DE8B7760A3CA}"/>
              </a:ext>
            </a:extLst>
          </p:cNvPr>
          <p:cNvSpPr>
            <a:spLocks xmlns:a="http://schemas.openxmlformats.org/drawingml/2006/main" noGrp="1"/>
          </p:cNvSpPr>
          <p:nvPr/>
        </p:nvSpPr>
        <p:spPr>
          <a:xfrm xmlns:a="http://schemas.openxmlformats.org/drawingml/2006/main">
            <a:off x="113728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05</a:t>
            </a:r>
          </a:p>
        </p:txBody>
      </p:sp>
    </p:spTree>
    <p:extLst>
      <p:ext uri="{BB962C8B-B14F-4D97-AF65-F5344CB8AC3E}">
        <p14:creationId xmlns:p14="http://schemas.microsoft.com/office/powerpoint/2010/main" val="104070269"/>
      </p:ext>
    </p:extLst>
  </p:cSld>
</p:sld>
</file>

<file path=ppt/slides/slide6.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5046e6db7cd4ea4"/>
          <a:stretch xmlns:a="http://schemas.openxmlformats.org/drawingml/2006/main"/>
        </p:blipFill>
        <p:spPr>
          <a:xfrm xmlns:a="http://schemas.openxmlformats.org/drawingml/2006/main">
            <a:off x="6238875" y="1635125"/>
            <a:ext cx="5953125" cy="39687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CACF5AE-7ACF-447E-9FD3-64A44D6064EB}"/>
              </a:ext>
            </a:extLst>
          </p:cNvPr>
          <p:cNvSpPr>
            <a:spLocks xmlns:a="http://schemas.openxmlformats.org/drawingml/2006/main" noGrp="1"/>
          </p:cNvSpPr>
          <p:nvPr/>
        </p:nvSpPr>
        <p:spPr>
          <a:xfrm xmlns:a="http://schemas.openxmlformats.org/drawingml/2006/main">
            <a:off x="552450" y="619125"/>
            <a:ext cx="5334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450" b="1">
                <a:solidFill>
                  <a:srgbClr val="173E42"/>
                </a:solidFill>
                <a:latin typeface="Helvetica Neue"/>
                <a:ea typeface="Helvetica Neue"/>
                <a:cs typeface="Helvetica Neue"/>
              </a:defRPr>
            </a:pPr>
            <a:r>
              <a:rPr sz="3450" b="1">
                <a:solidFill>
                  <a:srgbClr val="173E42"/>
                </a:solidFill>
                <a:latin typeface="Helvetica Neue"/>
                <a:ea typeface="Helvetica Neue"/>
                <a:cs typeface="Helvetica Neue"/>
              </a:rPr>
              <a:t>Aanraking in de hersenen</a:t>
            </a:r>
          </a:p>
        </p:txBody>
      </p:sp>
      <p:sp>
        <p:nvSpPr>
          <p:cNvPr id="3" name="">
            <a:extLst xmlns:a="http://schemas.openxmlformats.org/drawingml/2006/main">
              <a:ext uri="{FF2B5EF4-FFF2-40B4-BE49-F238E27FC236}">
                <a16:creationId xmlns:a16="http://schemas.microsoft.com/office/drawing/2014/main" id="{D8FCD24E-913F-4172-BCE5-092FB50ED8FB}"/>
              </a:ext>
            </a:extLst>
          </p:cNvPr>
          <p:cNvSpPr>
            <a:spLocks xmlns:a="http://schemas.openxmlformats.org/drawingml/2006/main" noGrp="1"/>
          </p:cNvSpPr>
          <p:nvPr/>
        </p:nvSpPr>
        <p:spPr>
          <a:xfrm xmlns:a="http://schemas.openxmlformats.org/drawingml/2006/main">
            <a:off x="571500" y="223837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Het brein verwerkt plaats en intensiteit.</a:t>
            </a:r>
          </a:p>
        </p:txBody>
      </p:sp>
      <p:sp>
        <p:nvSpPr>
          <p:cNvPr id="4" name="">
            <a:extLst xmlns:a="http://schemas.openxmlformats.org/drawingml/2006/main">
              <a:ext uri="{FF2B5EF4-FFF2-40B4-BE49-F238E27FC236}">
                <a16:creationId xmlns:a16="http://schemas.microsoft.com/office/drawing/2014/main" id="{32BD6CE2-A9EC-4F43-A1ED-320735397426}"/>
              </a:ext>
            </a:extLst>
          </p:cNvPr>
          <p:cNvSpPr>
            <a:spLocks xmlns:a="http://schemas.openxmlformats.org/drawingml/2006/main" noGrp="1"/>
          </p:cNvSpPr>
          <p:nvPr/>
        </p:nvSpPr>
        <p:spPr>
          <a:xfrm xmlns:a="http://schemas.openxmlformats.org/drawingml/2006/main">
            <a:off x="571500" y="3429000"/>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Lichaamsgevoel en herinneringen</a:t>
            </a:r>
          </a:p>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kleuren de betekenis.</a:t>
            </a:r>
          </a:p>
        </p:txBody>
      </p:sp>
      <p:sp>
        <p:nvSpPr>
          <p:cNvPr id="5" name="">
            <a:extLst xmlns:a="http://schemas.openxmlformats.org/drawingml/2006/main">
              <a:ext uri="{FF2B5EF4-FFF2-40B4-BE49-F238E27FC236}">
                <a16:creationId xmlns:a16="http://schemas.microsoft.com/office/drawing/2014/main" id="{B95EEB53-476B-43B2-8DA9-E61358E15767}"/>
              </a:ext>
            </a:extLst>
          </p:cNvPr>
          <p:cNvSpPr>
            <a:spLocks xmlns:a="http://schemas.openxmlformats.org/drawingml/2006/main" noGrp="1"/>
          </p:cNvSpPr>
          <p:nvPr/>
        </p:nvSpPr>
        <p:spPr>
          <a:xfrm xmlns:a="http://schemas.openxmlformats.org/drawingml/2006/main">
            <a:off x="571500" y="461962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173E42"/>
                </a:solidFill>
                <a:latin typeface="Helvetica Neue"/>
                <a:ea typeface="Helvetica Neue"/>
                <a:cs typeface="Helvetica Neue"/>
              </a:defRPr>
            </a:pPr>
            <a:r>
              <a:rPr sz="2250" b="0">
                <a:solidFill>
                  <a:srgbClr val="173E42"/>
                </a:solidFill>
                <a:latin typeface="Helvetica Neue"/>
                <a:ea typeface="Helvetica Neue"/>
                <a:cs typeface="Helvetica Neue"/>
              </a:rPr>
              <a:t>Vertrouwen kan de ervaren dreiging</a:t>
            </a:r>
          </a:p>
          <a:p xmlns:a="http://schemas.openxmlformats.org/drawingml/2006/main">
            <a:pPr>
              <a:defRPr sz="2250" b="0">
                <a:solidFill>
                  <a:srgbClr val="173E42"/>
                </a:solidFill>
                <a:latin typeface="Helvetica Neue"/>
                <a:ea typeface="Helvetica Neue"/>
                <a:cs typeface="Helvetica Neue"/>
              </a:defRPr>
            </a:pPr>
            <a:r>
              <a:rPr sz="2250" b="0">
                <a:solidFill>
                  <a:srgbClr val="173E42"/>
                </a:solidFill>
                <a:latin typeface="Helvetica Neue"/>
                <a:ea typeface="Helvetica Neue"/>
                <a:cs typeface="Helvetica Neue"/>
              </a:rPr>
              <a:t>verminderen.</a:t>
            </a:r>
          </a:p>
        </p:txBody>
      </p:sp>
      <p:sp>
        <p:nvSpPr>
          <p:cNvPr id="6" name="">
            <a:extLst xmlns:a="http://schemas.openxmlformats.org/drawingml/2006/main">
              <a:ext uri="{FF2B5EF4-FFF2-40B4-BE49-F238E27FC236}">
                <a16:creationId xmlns:a16="http://schemas.microsoft.com/office/drawing/2014/main" id="{1EDC3818-9D5B-4F4A-A205-37213E5BAEEA}"/>
              </a:ext>
            </a:extLst>
          </p:cNvPr>
          <p:cNvSpPr>
            <a:spLocks xmlns:a="http://schemas.openxmlformats.org/drawingml/2006/main" noGrp="1"/>
          </p:cNvSpPr>
          <p:nvPr/>
        </p:nvSpPr>
        <p:spPr>
          <a:xfrm xmlns:a="http://schemas.openxmlformats.org/drawingml/2006/main">
            <a:off x="56197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06</a:t>
            </a:r>
          </a:p>
        </p:txBody>
      </p:sp>
    </p:spTree>
    <p:extLst>
      <p:ext uri="{BB962C8B-B14F-4D97-AF65-F5344CB8AC3E}">
        <p14:creationId xmlns:p14="http://schemas.microsoft.com/office/powerpoint/2010/main" val="1325596108"/>
      </p:ext>
    </p:extLst>
  </p:cSld>
</p:sld>
</file>

<file path=ppt/slides/slide7.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31bb5e31b11490e"/>
          <a:srcRect xmlns:a="http://schemas.openxmlformats.org/drawingml/2006/main" l="0" t="11600" r="0" b="11600"/>
          <a:stretch xmlns:a="http://schemas.openxmlformats.org/drawingml/2006/main">
            <a:fillRect l="0" t="0" r="0" b="0"/>
          </a:stretch>
        </p:blipFill>
        <p:spPr>
          <a:xfrm xmlns:a="http://schemas.openxmlformats.org/drawingml/2006/main">
            <a:off x="6238875" y="0"/>
            <a:ext cx="5953125"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E99927E-D833-482F-A3ED-5162ACF6AB39}"/>
              </a:ext>
            </a:extLst>
          </p:cNvPr>
          <p:cNvSpPr>
            <a:spLocks xmlns:a="http://schemas.openxmlformats.org/drawingml/2006/main" noGrp="1"/>
          </p:cNvSpPr>
          <p:nvPr/>
        </p:nvSpPr>
        <p:spPr>
          <a:xfrm xmlns:a="http://schemas.openxmlformats.org/drawingml/2006/main">
            <a:off x="552450" y="619125"/>
            <a:ext cx="5334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450" b="1">
                <a:solidFill>
                  <a:srgbClr val="173E42"/>
                </a:solidFill>
                <a:latin typeface="Helvetica Neue"/>
                <a:ea typeface="Helvetica Neue"/>
                <a:cs typeface="Helvetica Neue"/>
              </a:defRPr>
            </a:pPr>
            <a:r>
              <a:rPr sz="3450" b="1">
                <a:solidFill>
                  <a:srgbClr val="173E42"/>
                </a:solidFill>
                <a:latin typeface="Helvetica Neue"/>
                <a:ea typeface="Helvetica Neue"/>
                <a:cs typeface="Helvetica Neue"/>
              </a:rPr>
              <a:t>Sociaal contact zonder woorden</a:t>
            </a:r>
          </a:p>
        </p:txBody>
      </p:sp>
      <p:sp>
        <p:nvSpPr>
          <p:cNvPr id="3" name="">
            <a:extLst xmlns:a="http://schemas.openxmlformats.org/drawingml/2006/main">
              <a:ext uri="{FF2B5EF4-FFF2-40B4-BE49-F238E27FC236}">
                <a16:creationId xmlns:a16="http://schemas.microsoft.com/office/drawing/2014/main" id="{3DD7A189-D3C9-4BFA-9590-9A918BB29AB3}"/>
              </a:ext>
            </a:extLst>
          </p:cNvPr>
          <p:cNvSpPr>
            <a:spLocks xmlns:a="http://schemas.openxmlformats.org/drawingml/2006/main" noGrp="1"/>
          </p:cNvSpPr>
          <p:nvPr/>
        </p:nvSpPr>
        <p:spPr>
          <a:xfrm xmlns:a="http://schemas.openxmlformats.org/drawingml/2006/main">
            <a:off x="571500" y="223837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Een gebaar kan steun of verbondenheid</a:t>
            </a:r>
          </a:p>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uitdrukken.</a:t>
            </a:r>
          </a:p>
        </p:txBody>
      </p:sp>
      <p:sp>
        <p:nvSpPr>
          <p:cNvPr id="4" name="">
            <a:extLst xmlns:a="http://schemas.openxmlformats.org/drawingml/2006/main">
              <a:ext uri="{FF2B5EF4-FFF2-40B4-BE49-F238E27FC236}">
                <a16:creationId xmlns:a16="http://schemas.microsoft.com/office/drawing/2014/main" id="{80A89300-B1B2-478C-BC49-6EB120AEB542}"/>
              </a:ext>
            </a:extLst>
          </p:cNvPr>
          <p:cNvSpPr>
            <a:spLocks xmlns:a="http://schemas.openxmlformats.org/drawingml/2006/main" noGrp="1"/>
          </p:cNvSpPr>
          <p:nvPr/>
        </p:nvSpPr>
        <p:spPr>
          <a:xfrm xmlns:a="http://schemas.openxmlformats.org/drawingml/2006/main">
            <a:off x="571500" y="3429000"/>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Cultuur en persoonlijke voorkeur</a:t>
            </a:r>
          </a:p>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beïnvloeden wat passend voelt.</a:t>
            </a:r>
          </a:p>
        </p:txBody>
      </p:sp>
      <p:sp>
        <p:nvSpPr>
          <p:cNvPr id="5" name="">
            <a:extLst xmlns:a="http://schemas.openxmlformats.org/drawingml/2006/main">
              <a:ext uri="{FF2B5EF4-FFF2-40B4-BE49-F238E27FC236}">
                <a16:creationId xmlns:a16="http://schemas.microsoft.com/office/drawing/2014/main" id="{475A98EC-C7D5-44D3-A198-6837B968AC3D}"/>
              </a:ext>
            </a:extLst>
          </p:cNvPr>
          <p:cNvSpPr>
            <a:spLocks xmlns:a="http://schemas.openxmlformats.org/drawingml/2006/main" noGrp="1"/>
          </p:cNvSpPr>
          <p:nvPr/>
        </p:nvSpPr>
        <p:spPr>
          <a:xfrm xmlns:a="http://schemas.openxmlformats.org/drawingml/2006/main">
            <a:off x="571500" y="461962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173E42"/>
                </a:solidFill>
                <a:latin typeface="Helvetica Neue"/>
                <a:ea typeface="Helvetica Neue"/>
                <a:cs typeface="Helvetica Neue"/>
              </a:defRPr>
            </a:pPr>
            <a:r>
              <a:rPr sz="2250" b="0">
                <a:solidFill>
                  <a:srgbClr val="173E42"/>
                </a:solidFill>
                <a:latin typeface="Helvetica Neue"/>
                <a:ea typeface="Helvetica Neue"/>
                <a:cs typeface="Helvetica Neue"/>
              </a:rPr>
              <a:t>Ook stem, aandacht en praktische hulp</a:t>
            </a:r>
          </a:p>
          <a:p xmlns:a="http://schemas.openxmlformats.org/drawingml/2006/main">
            <a:pPr>
              <a:defRPr sz="2250" b="0">
                <a:solidFill>
                  <a:srgbClr val="173E42"/>
                </a:solidFill>
                <a:latin typeface="Helvetica Neue"/>
                <a:ea typeface="Helvetica Neue"/>
                <a:cs typeface="Helvetica Neue"/>
              </a:defRPr>
            </a:pPr>
            <a:r>
              <a:rPr sz="2250" b="0">
                <a:solidFill>
                  <a:srgbClr val="173E42"/>
                </a:solidFill>
                <a:latin typeface="Helvetica Neue"/>
                <a:ea typeface="Helvetica Neue"/>
                <a:cs typeface="Helvetica Neue"/>
              </a:rPr>
              <a:t>kunnen nabijheid bieden.</a:t>
            </a:r>
          </a:p>
        </p:txBody>
      </p:sp>
      <p:sp>
        <p:nvSpPr>
          <p:cNvPr id="6" name="">
            <a:extLst xmlns:a="http://schemas.openxmlformats.org/drawingml/2006/main">
              <a:ext uri="{FF2B5EF4-FFF2-40B4-BE49-F238E27FC236}">
                <a16:creationId xmlns:a16="http://schemas.microsoft.com/office/drawing/2014/main" id="{83FAF7F0-1089-48F6-AAA5-5073C4C32B6F}"/>
              </a:ext>
            </a:extLst>
          </p:cNvPr>
          <p:cNvSpPr>
            <a:spLocks xmlns:a="http://schemas.openxmlformats.org/drawingml/2006/main" noGrp="1"/>
          </p:cNvSpPr>
          <p:nvPr/>
        </p:nvSpPr>
        <p:spPr>
          <a:xfrm xmlns:a="http://schemas.openxmlformats.org/drawingml/2006/main">
            <a:off x="56197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07</a:t>
            </a:r>
          </a:p>
        </p:txBody>
      </p:sp>
    </p:spTree>
    <p:extLst>
      <p:ext uri="{BB962C8B-B14F-4D97-AF65-F5344CB8AC3E}">
        <p14:creationId xmlns:p14="http://schemas.microsoft.com/office/powerpoint/2010/main" val="1881924977"/>
      </p:ext>
    </p:extLst>
  </p:cSld>
</p:sld>
</file>

<file path=ppt/slides/slide8.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30680f5e4e64855"/>
          <a:srcRect xmlns:a="http://schemas.openxmlformats.org/drawingml/2006/main" l="21056" t="0" r="21056" b="0"/>
          <a:stretch xmlns:a="http://schemas.openxmlformats.org/drawingml/2006/main">
            <a:fillRect l="0" t="0" r="0" b="0"/>
          </a:stretch>
        </p:blipFill>
        <p:spPr>
          <a:xfrm xmlns:a="http://schemas.openxmlformats.org/drawingml/2006/main">
            <a:off x="6238875" y="0"/>
            <a:ext cx="5953125"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19D8D5E-9F9F-43EF-B262-83E1250994CF}"/>
              </a:ext>
            </a:extLst>
          </p:cNvPr>
          <p:cNvSpPr>
            <a:spLocks xmlns:a="http://schemas.openxmlformats.org/drawingml/2006/main" noGrp="1"/>
          </p:cNvSpPr>
          <p:nvPr/>
        </p:nvSpPr>
        <p:spPr>
          <a:xfrm xmlns:a="http://schemas.openxmlformats.org/drawingml/2006/main">
            <a:off x="552450" y="619125"/>
            <a:ext cx="5334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450" b="1">
                <a:solidFill>
                  <a:srgbClr val="173E42"/>
                </a:solidFill>
                <a:latin typeface="Helvetica Neue"/>
                <a:ea typeface="Helvetica Neue"/>
                <a:cs typeface="Helvetica Neue"/>
              </a:defRPr>
            </a:pPr>
            <a:r>
              <a:rPr sz="3450" b="1">
                <a:solidFill>
                  <a:srgbClr val="173E42"/>
                </a:solidFill>
                <a:latin typeface="Helvetica Neue"/>
                <a:ea typeface="Helvetica Neue"/>
                <a:cs typeface="Helvetica Neue"/>
              </a:rPr>
              <a:t>Vroege verbondenheid</a:t>
            </a:r>
          </a:p>
        </p:txBody>
      </p:sp>
      <p:sp>
        <p:nvSpPr>
          <p:cNvPr id="3" name="">
            <a:extLst xmlns:a="http://schemas.openxmlformats.org/drawingml/2006/main">
              <a:ext uri="{FF2B5EF4-FFF2-40B4-BE49-F238E27FC236}">
                <a16:creationId xmlns:a16="http://schemas.microsoft.com/office/drawing/2014/main" id="{69553071-3589-43CD-847C-6A29EDEC1B61}"/>
              </a:ext>
            </a:extLst>
          </p:cNvPr>
          <p:cNvSpPr>
            <a:spLocks xmlns:a="http://schemas.openxmlformats.org/drawingml/2006/main" noGrp="1"/>
          </p:cNvSpPr>
          <p:nvPr/>
        </p:nvSpPr>
        <p:spPr>
          <a:xfrm xmlns:a="http://schemas.openxmlformats.org/drawingml/2006/main">
            <a:off x="571500" y="223837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Verzorging helpt het kind</a:t>
            </a:r>
          </a:p>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lichaamsbesef ontwikkelen.</a:t>
            </a:r>
          </a:p>
        </p:txBody>
      </p:sp>
      <p:sp>
        <p:nvSpPr>
          <p:cNvPr id="4" name="">
            <a:extLst xmlns:a="http://schemas.openxmlformats.org/drawingml/2006/main">
              <a:ext uri="{FF2B5EF4-FFF2-40B4-BE49-F238E27FC236}">
                <a16:creationId xmlns:a16="http://schemas.microsoft.com/office/drawing/2014/main" id="{D44B61D9-471E-437B-ABB3-E6EADA3976B2}"/>
              </a:ext>
            </a:extLst>
          </p:cNvPr>
          <p:cNvSpPr>
            <a:spLocks xmlns:a="http://schemas.openxmlformats.org/drawingml/2006/main" noGrp="1"/>
          </p:cNvSpPr>
          <p:nvPr/>
        </p:nvSpPr>
        <p:spPr>
          <a:xfrm xmlns:a="http://schemas.openxmlformats.org/drawingml/2006/main">
            <a:off x="571500" y="3429000"/>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Reageren op signalen geeft betekenis</a:t>
            </a:r>
          </a:p>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aan grenzen.</a:t>
            </a:r>
          </a:p>
        </p:txBody>
      </p:sp>
      <p:sp>
        <p:nvSpPr>
          <p:cNvPr id="5" name="">
            <a:extLst xmlns:a="http://schemas.openxmlformats.org/drawingml/2006/main">
              <a:ext uri="{FF2B5EF4-FFF2-40B4-BE49-F238E27FC236}">
                <a16:creationId xmlns:a16="http://schemas.microsoft.com/office/drawing/2014/main" id="{C691AC5B-336D-4E30-A70F-726413EF29EB}"/>
              </a:ext>
            </a:extLst>
          </p:cNvPr>
          <p:cNvSpPr>
            <a:spLocks xmlns:a="http://schemas.openxmlformats.org/drawingml/2006/main" noGrp="1"/>
          </p:cNvSpPr>
          <p:nvPr/>
        </p:nvSpPr>
        <p:spPr>
          <a:xfrm xmlns:a="http://schemas.openxmlformats.org/drawingml/2006/main">
            <a:off x="571500" y="461962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173E42"/>
                </a:solidFill>
                <a:latin typeface="Helvetica Neue"/>
                <a:ea typeface="Helvetica Neue"/>
                <a:cs typeface="Helvetica Neue"/>
              </a:defRPr>
            </a:pPr>
            <a:r>
              <a:rPr sz="2250" b="0">
                <a:solidFill>
                  <a:srgbClr val="173E42"/>
                </a:solidFill>
                <a:latin typeface="Helvetica Neue"/>
                <a:ea typeface="Helvetica Neue"/>
                <a:cs typeface="Helvetica Neue"/>
              </a:rPr>
              <a:t>Elk kind vraagt een eigen afstemming.</a:t>
            </a:r>
          </a:p>
        </p:txBody>
      </p:sp>
      <p:sp>
        <p:nvSpPr>
          <p:cNvPr id="6" name="">
            <a:extLst xmlns:a="http://schemas.openxmlformats.org/drawingml/2006/main">
              <a:ext uri="{FF2B5EF4-FFF2-40B4-BE49-F238E27FC236}">
                <a16:creationId xmlns:a16="http://schemas.microsoft.com/office/drawing/2014/main" id="{655599BF-8C8B-4B2B-B001-53C70A18E1CA}"/>
              </a:ext>
            </a:extLst>
          </p:cNvPr>
          <p:cNvSpPr>
            <a:spLocks xmlns:a="http://schemas.openxmlformats.org/drawingml/2006/main" noGrp="1"/>
          </p:cNvSpPr>
          <p:nvPr/>
        </p:nvSpPr>
        <p:spPr>
          <a:xfrm xmlns:a="http://schemas.openxmlformats.org/drawingml/2006/main">
            <a:off x="56197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08</a:t>
            </a:r>
          </a:p>
        </p:txBody>
      </p:sp>
    </p:spTree>
    <p:extLst>
      <p:ext uri="{BB962C8B-B14F-4D97-AF65-F5344CB8AC3E}">
        <p14:creationId xmlns:p14="http://schemas.microsoft.com/office/powerpoint/2010/main" val="1794458282"/>
      </p:ext>
    </p:extLst>
  </p:cSld>
</p:sld>
</file>

<file path=ppt/slides/slide9.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A81E420-0B45-4ACA-8D68-654803B273D8}"/>
              </a:ext>
            </a:extLst>
          </p:cNvPr>
          <p:cNvSpPr>
            <a:spLocks xmlns:a="http://schemas.openxmlformats.org/drawingml/2006/main" noGrp="1"/>
          </p:cNvSpPr>
          <p:nvPr/>
        </p:nvSpPr>
        <p:spPr>
          <a:xfrm xmlns:a="http://schemas.openxmlformats.org/drawingml/2006/main">
            <a:off x="609600" y="6191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173E42"/>
                </a:solidFill>
                <a:latin typeface="Helvetica Neue"/>
                <a:ea typeface="Helvetica Neue"/>
                <a:cs typeface="Helvetica Neue"/>
              </a:defRPr>
            </a:pPr>
            <a:r>
              <a:rPr sz="3600" b="1">
                <a:solidFill>
                  <a:srgbClr val="173E42"/>
                </a:solidFill>
                <a:latin typeface="Helvetica Neue"/>
                <a:ea typeface="Helvetica Neue"/>
                <a:cs typeface="Helvetica Neue"/>
              </a:rPr>
              <a:t>Toestemming blijft een keuze</a:t>
            </a:r>
          </a:p>
        </p:txBody>
      </p:sp>
      <p:sp>
        <p:nvSpPr>
          <p:cNvPr id="2" name="">
            <a:extLst xmlns:a="http://schemas.openxmlformats.org/drawingml/2006/main">
              <a:ext uri="{FF2B5EF4-FFF2-40B4-BE49-F238E27FC236}">
                <a16:creationId xmlns:a16="http://schemas.microsoft.com/office/drawing/2014/main" id="{D90C9AD5-B76B-4F19-9337-796CDE356C9A}"/>
              </a:ext>
            </a:extLst>
          </p:cNvPr>
          <p:cNvSpPr>
            <a:spLocks xmlns:a="http://schemas.openxmlformats.org/drawingml/2006/main" noGrp="1"/>
          </p:cNvSpPr>
          <p:nvPr/>
        </p:nvSpPr>
        <p:spPr>
          <a:xfrm xmlns:a="http://schemas.openxmlformats.org/drawingml/2006/main">
            <a:off x="628650" y="2238375"/>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01</a:t>
            </a:r>
          </a:p>
        </p:txBody>
      </p:sp>
      <p:sp>
        <p:nvSpPr>
          <p:cNvPr id="3" name="">
            <a:extLst xmlns:a="http://schemas.openxmlformats.org/drawingml/2006/main">
              <a:ext uri="{FF2B5EF4-FFF2-40B4-BE49-F238E27FC236}">
                <a16:creationId xmlns:a16="http://schemas.microsoft.com/office/drawing/2014/main" id="{00FB34A9-38F7-441C-ACB4-8A8F9D8E44C9}"/>
              </a:ext>
            </a:extLst>
          </p:cNvPr>
          <p:cNvSpPr>
            <a:spLocks xmlns:a="http://schemas.openxmlformats.org/drawingml/2006/main" noGrp="1"/>
          </p:cNvSpPr>
          <p:nvPr/>
        </p:nvSpPr>
        <p:spPr>
          <a:xfrm xmlns:a="http://schemas.openxmlformats.org/drawingml/2006/main">
            <a:off x="1524000" y="2171700"/>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Vrij en geïnformeerd</a:t>
            </a:r>
          </a:p>
        </p:txBody>
      </p:sp>
      <p:sp>
        <p:nvSpPr>
          <p:cNvPr id="4" name="">
            <a:extLst xmlns:a="http://schemas.openxmlformats.org/drawingml/2006/main">
              <a:ext uri="{FF2B5EF4-FFF2-40B4-BE49-F238E27FC236}">
                <a16:creationId xmlns:a16="http://schemas.microsoft.com/office/drawing/2014/main" id="{AE8968ED-BDDD-40EB-A802-3B65EEC56B6A}"/>
              </a:ext>
            </a:extLst>
          </p:cNvPr>
          <p:cNvSpPr>
            <a:spLocks xmlns:a="http://schemas.openxmlformats.org/drawingml/2006/main" noGrp="1"/>
          </p:cNvSpPr>
          <p:nvPr/>
        </p:nvSpPr>
        <p:spPr>
          <a:xfrm xmlns:a="http://schemas.openxmlformats.org/drawingml/2006/main">
            <a:off x="628650" y="3181350"/>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02</a:t>
            </a:r>
          </a:p>
        </p:txBody>
      </p:sp>
      <p:sp>
        <p:nvSpPr>
          <p:cNvPr id="5" name="">
            <a:extLst xmlns:a="http://schemas.openxmlformats.org/drawingml/2006/main">
              <a:ext uri="{FF2B5EF4-FFF2-40B4-BE49-F238E27FC236}">
                <a16:creationId xmlns:a16="http://schemas.microsoft.com/office/drawing/2014/main" id="{C70EC7DB-6B98-4809-9C3C-F08E3A1AE767}"/>
              </a:ext>
            </a:extLst>
          </p:cNvPr>
          <p:cNvSpPr>
            <a:spLocks xmlns:a="http://schemas.openxmlformats.org/drawingml/2006/main" noGrp="1"/>
          </p:cNvSpPr>
          <p:nvPr/>
        </p:nvSpPr>
        <p:spPr>
          <a:xfrm xmlns:a="http://schemas.openxmlformats.org/drawingml/2006/main">
            <a:off x="1524000" y="3114675"/>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Specifiek voor deze handeling</a:t>
            </a:r>
          </a:p>
        </p:txBody>
      </p:sp>
      <p:sp>
        <p:nvSpPr>
          <p:cNvPr id="6" name="">
            <a:extLst xmlns:a="http://schemas.openxmlformats.org/drawingml/2006/main">
              <a:ext uri="{FF2B5EF4-FFF2-40B4-BE49-F238E27FC236}">
                <a16:creationId xmlns:a16="http://schemas.microsoft.com/office/drawing/2014/main" id="{3D0200E4-6217-46A2-AC48-29DE6388A025}"/>
              </a:ext>
            </a:extLst>
          </p:cNvPr>
          <p:cNvSpPr>
            <a:spLocks xmlns:a="http://schemas.openxmlformats.org/drawingml/2006/main" noGrp="1"/>
          </p:cNvSpPr>
          <p:nvPr/>
        </p:nvSpPr>
        <p:spPr>
          <a:xfrm xmlns:a="http://schemas.openxmlformats.org/drawingml/2006/main">
            <a:off x="628650" y="4124325"/>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03</a:t>
            </a:r>
          </a:p>
        </p:txBody>
      </p:sp>
      <p:sp>
        <p:nvSpPr>
          <p:cNvPr id="7" name="">
            <a:extLst xmlns:a="http://schemas.openxmlformats.org/drawingml/2006/main">
              <a:ext uri="{FF2B5EF4-FFF2-40B4-BE49-F238E27FC236}">
                <a16:creationId xmlns:a16="http://schemas.microsoft.com/office/drawing/2014/main" id="{3A440174-40DC-41EE-8DE4-A578FD3A6935}"/>
              </a:ext>
            </a:extLst>
          </p:cNvPr>
          <p:cNvSpPr>
            <a:spLocks xmlns:a="http://schemas.openxmlformats.org/drawingml/2006/main" noGrp="1"/>
          </p:cNvSpPr>
          <p:nvPr/>
        </p:nvSpPr>
        <p:spPr>
          <a:xfrm xmlns:a="http://schemas.openxmlformats.org/drawingml/2006/main">
            <a:off x="1524000" y="4057650"/>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Opnieuw bespreekbaar en herroepbaar</a:t>
            </a:r>
          </a:p>
        </p:txBody>
      </p:sp>
      <p:sp>
        <p:nvSpPr>
          <p:cNvPr id="8" name="">
            <a:extLst xmlns:a="http://schemas.openxmlformats.org/drawingml/2006/main">
              <a:ext uri="{FF2B5EF4-FFF2-40B4-BE49-F238E27FC236}">
                <a16:creationId xmlns:a16="http://schemas.microsoft.com/office/drawing/2014/main" id="{B0FB497A-C05A-4496-9103-0CCBADBA91B1}"/>
              </a:ext>
            </a:extLst>
          </p:cNvPr>
          <p:cNvSpPr>
            <a:spLocks xmlns:a="http://schemas.openxmlformats.org/drawingml/2006/main" noGrp="1"/>
          </p:cNvSpPr>
          <p:nvPr/>
        </p:nvSpPr>
        <p:spPr>
          <a:xfrm xmlns:a="http://schemas.openxmlformats.org/drawingml/2006/main">
            <a:off x="628650" y="5067300"/>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04</a:t>
            </a:r>
          </a:p>
        </p:txBody>
      </p:sp>
      <p:sp>
        <p:nvSpPr>
          <p:cNvPr id="9" name="">
            <a:extLst xmlns:a="http://schemas.openxmlformats.org/drawingml/2006/main">
              <a:ext uri="{FF2B5EF4-FFF2-40B4-BE49-F238E27FC236}">
                <a16:creationId xmlns:a16="http://schemas.microsoft.com/office/drawing/2014/main" id="{19D9DB74-6FDF-4E40-A56F-19378B560ED9}"/>
              </a:ext>
            </a:extLst>
          </p:cNvPr>
          <p:cNvSpPr>
            <a:spLocks xmlns:a="http://schemas.openxmlformats.org/drawingml/2006/main" noGrp="1"/>
          </p:cNvSpPr>
          <p:nvPr/>
        </p:nvSpPr>
        <p:spPr>
          <a:xfrm xmlns:a="http://schemas.openxmlformats.org/drawingml/2006/main">
            <a:off x="1524000" y="5000625"/>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173E42"/>
                </a:solidFill>
                <a:latin typeface="Helvetica Neue"/>
                <a:ea typeface="Helvetica Neue"/>
                <a:cs typeface="Helvetica Neue"/>
              </a:defRPr>
            </a:pPr>
            <a:r>
              <a:rPr sz="2625" b="0">
                <a:solidFill>
                  <a:srgbClr val="173E42"/>
                </a:solidFill>
                <a:latin typeface="Helvetica Neue"/>
                <a:ea typeface="Helvetica Neue"/>
                <a:cs typeface="Helvetica Neue"/>
              </a:rPr>
              <a:t>Stilte of bevriezen is geen toestemming.</a:t>
            </a:r>
          </a:p>
        </p:txBody>
      </p:sp>
      <p:sp>
        <p:nvSpPr>
          <p:cNvPr id="10" name="">
            <a:extLst xmlns:a="http://schemas.openxmlformats.org/drawingml/2006/main">
              <a:ext uri="{FF2B5EF4-FFF2-40B4-BE49-F238E27FC236}">
                <a16:creationId xmlns:a16="http://schemas.microsoft.com/office/drawing/2014/main" id="{62CC1814-8785-4567-AC61-F574C9B26EE0}"/>
              </a:ext>
            </a:extLst>
          </p:cNvPr>
          <p:cNvSpPr>
            <a:spLocks xmlns:a="http://schemas.openxmlformats.org/drawingml/2006/main" noGrp="1"/>
          </p:cNvSpPr>
          <p:nvPr/>
        </p:nvSpPr>
        <p:spPr>
          <a:xfrm xmlns:a="http://schemas.openxmlformats.org/drawingml/2006/main">
            <a:off x="113728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09</a:t>
            </a:r>
          </a:p>
        </p:txBody>
      </p:sp>
    </p:spTree>
    <p:extLst>
      <p:ext uri="{BB962C8B-B14F-4D97-AF65-F5344CB8AC3E}">
        <p14:creationId xmlns:p14="http://schemas.microsoft.com/office/powerpoint/2010/main" val="740050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3" name=""/>
          <p:cNvPicPr>
            <a:picLocks xmlns:a="http://schemas.openxmlformats.org/drawingml/2006/main" noChangeAspect="1"/>
          </p:cNvPicPr>
          <p:nvPr/>
        </p:nvPicPr>
        <p:blipFill>
          <a:blip xmlns:r="http://schemas.openxmlformats.org/officeDocument/2006/relationships" xmlns:a="http://schemas.openxmlformats.org/drawingml/2006/main" r:embed="Rc82e1034ccf648f8"/>
          <a:stretch xmlns:a="http://schemas.openxmlformats.org/drawingml/2006/main"/>
        </p:blipFill>
        <p:spPr>
          <a:xfrm xmlns:a="http://schemas.openxmlformats.org/drawingml/2006/main">
            <a:off x="845344" y="95250"/>
            <a:ext cx="10501313" cy="65341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E4836AC-BA12-46F2-817E-6CC447DD0EC5}"/>
              </a:ext>
            </a:extLst>
          </p:cNvPr>
          <p:cNvSpPr>
            <a:spLocks xmlns:a="http://schemas.openxmlformats.org/drawingml/2006/main" noGrp="1"/>
          </p:cNvSpPr>
          <p:nvPr/>
        </p:nvSpPr>
        <p:spPr>
          <a:xfrm xmlns:a="http://schemas.openxmlformats.org/drawingml/2006/main">
            <a:off x="113728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10</a:t>
            </a:r>
          </a:p>
        </p:txBody>
      </p:sp>
    </p:spTree>
    <p:extLst>
      <p:ext uri="{BB962C8B-B14F-4D97-AF65-F5344CB8AC3E}">
        <p14:creationId xmlns:p14="http://schemas.microsoft.com/office/powerpoint/2010/main" val="1127248466"/>
      </p:ext>
    </p:extLst>
  </p:cSld>
</p:sld>
</file>

<file path=ppt/slides/slide11.xml><?xml version="1.0" encoding="utf-8"?>
<p:sld xmlns:p="http://schemas.openxmlformats.org/presentationml/2006/main">
  <p:cSld>
    <p:bg>
      <p:bgPr>
        <a:solidFill xmlns:a="http://schemas.openxmlformats.org/drawingml/2006/main">
          <a:srgbClr val="173E4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A8FF70A-E6CA-4298-AE70-B16BC1F33399}"/>
              </a:ext>
            </a:extLst>
          </p:cNvPr>
          <p:cNvSpPr>
            <a:spLocks xmlns:a="http://schemas.openxmlformats.org/drawingml/2006/main" noGrp="1"/>
          </p:cNvSpPr>
          <p:nvPr/>
        </p:nvSpPr>
        <p:spPr>
          <a:xfrm xmlns:a="http://schemas.openxmlformats.org/drawingml/2006/main">
            <a:off x="619125" y="6191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F7F3EC"/>
                </a:solidFill>
                <a:latin typeface="Helvetica Neue"/>
                <a:ea typeface="Helvetica Neue"/>
                <a:cs typeface="Helvetica Neue"/>
              </a:defRPr>
            </a:pPr>
            <a:r>
              <a:rPr sz="3225" b="1">
                <a:solidFill>
                  <a:srgbClr val="F7F3EC"/>
                </a:solidFill>
                <a:latin typeface="Helvetica Neue"/>
                <a:ea typeface="Helvetica Neue"/>
                <a:cs typeface="Helvetica Neue"/>
              </a:rPr>
              <a:t>Macht beïnvloedt het antwoord</a:t>
            </a:r>
          </a:p>
        </p:txBody>
      </p:sp>
      <p:sp>
        <p:nvSpPr>
          <p:cNvPr id="2" name="">
            <a:extLst xmlns:a="http://schemas.openxmlformats.org/drawingml/2006/main">
              <a:ext uri="{FF2B5EF4-FFF2-40B4-BE49-F238E27FC236}">
                <a16:creationId xmlns:a16="http://schemas.microsoft.com/office/drawing/2014/main" id="{55AC453C-7452-48F5-A6C9-62DF61CBB75C}"/>
              </a:ext>
            </a:extLst>
          </p:cNvPr>
          <p:cNvSpPr>
            <a:spLocks xmlns:a="http://schemas.openxmlformats.org/drawingml/2006/main" noGrp="1"/>
          </p:cNvSpPr>
          <p:nvPr/>
        </p:nvSpPr>
        <p:spPr>
          <a:xfrm xmlns:a="http://schemas.openxmlformats.org/drawingml/2006/main">
            <a:off x="619125" y="2047875"/>
            <a:ext cx="109537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F7F3EC"/>
                </a:solidFill>
                <a:latin typeface="Helvetica Neue"/>
                <a:ea typeface="Helvetica Neue"/>
                <a:cs typeface="Helvetica Neue"/>
              </a:defRPr>
            </a:pPr>
            <a:r>
              <a:rPr sz="2925" b="0">
                <a:solidFill>
                  <a:srgbClr val="F7F3EC"/>
                </a:solidFill>
                <a:latin typeface="Helvetica Neue"/>
                <a:ea typeface="Helvetica Neue"/>
                <a:cs typeface="Helvetica Neue"/>
              </a:rPr>
              <a:t>Afhankelijkheid kan weigeren moeilijk maken.</a:t>
            </a:r>
          </a:p>
        </p:txBody>
      </p:sp>
      <p:sp>
        <p:nvSpPr>
          <p:cNvPr id="3" name="">
            <a:extLst xmlns:a="http://schemas.openxmlformats.org/drawingml/2006/main">
              <a:ext uri="{FF2B5EF4-FFF2-40B4-BE49-F238E27FC236}">
                <a16:creationId xmlns:a16="http://schemas.microsoft.com/office/drawing/2014/main" id="{EBAD392E-E3AB-4762-B248-DDABBDDA6334}"/>
              </a:ext>
            </a:extLst>
          </p:cNvPr>
          <p:cNvSpPr>
            <a:spLocks xmlns:a="http://schemas.openxmlformats.org/drawingml/2006/main" noGrp="1"/>
          </p:cNvSpPr>
          <p:nvPr/>
        </p:nvSpPr>
        <p:spPr>
          <a:xfrm xmlns:a="http://schemas.openxmlformats.org/drawingml/2006/main">
            <a:off x="619125" y="3333750"/>
            <a:ext cx="109537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DDD8C9"/>
                </a:solidFill>
                <a:latin typeface="Helvetica Neue"/>
                <a:ea typeface="Helvetica Neue"/>
                <a:cs typeface="Helvetica Neue"/>
              </a:defRPr>
            </a:pPr>
            <a:r>
              <a:rPr sz="2925" b="0">
                <a:solidFill>
                  <a:srgbClr val="DDD8C9"/>
                </a:solidFill>
                <a:latin typeface="Helvetica Neue"/>
                <a:ea typeface="Helvetica Neue"/>
                <a:cs typeface="Helvetica Neue"/>
              </a:rPr>
              <a:t>Een warm gebaar kan grenzen overschrijden.</a:t>
            </a:r>
          </a:p>
        </p:txBody>
      </p:sp>
      <p:sp>
        <p:nvSpPr>
          <p:cNvPr id="4" name="">
            <a:extLst xmlns:a="http://schemas.openxmlformats.org/drawingml/2006/main">
              <a:ext uri="{FF2B5EF4-FFF2-40B4-BE49-F238E27FC236}">
                <a16:creationId xmlns:a16="http://schemas.microsoft.com/office/drawing/2014/main" id="{C262B3E3-8AAB-46BB-A527-DCD66720AC0C}"/>
              </a:ext>
            </a:extLst>
          </p:cNvPr>
          <p:cNvSpPr>
            <a:spLocks xmlns:a="http://schemas.openxmlformats.org/drawingml/2006/main" noGrp="1"/>
          </p:cNvSpPr>
          <p:nvPr/>
        </p:nvSpPr>
        <p:spPr>
          <a:xfrm xmlns:a="http://schemas.openxmlformats.org/drawingml/2006/main">
            <a:off x="619125" y="4619625"/>
            <a:ext cx="109537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DDD8C9"/>
                </a:solidFill>
                <a:latin typeface="Helvetica Neue"/>
                <a:ea typeface="Helvetica Neue"/>
                <a:cs typeface="Helvetica Neue"/>
              </a:defRPr>
            </a:pPr>
            <a:r>
              <a:rPr sz="2925" b="0">
                <a:solidFill>
                  <a:srgbClr val="DDD8C9"/>
                </a:solidFill>
                <a:latin typeface="Helvetica Neue"/>
                <a:ea typeface="Helvetica Neue"/>
                <a:cs typeface="Helvetica Neue"/>
              </a:rPr>
              <a:t>Een helder doel en openheid</a:t>
            </a:r>
          </a:p>
          <a:p xmlns:a="http://schemas.openxmlformats.org/drawingml/2006/main">
            <a:pPr>
              <a:defRPr sz="2925" b="0">
                <a:solidFill>
                  <a:srgbClr val="DDD8C9"/>
                </a:solidFill>
                <a:latin typeface="Helvetica Neue"/>
                <a:ea typeface="Helvetica Neue"/>
                <a:cs typeface="Helvetica Neue"/>
              </a:defRPr>
            </a:pPr>
            <a:r>
              <a:rPr sz="2925" b="0">
                <a:solidFill>
                  <a:srgbClr val="DDD8C9"/>
                </a:solidFill>
                <a:latin typeface="Helvetica Neue"/>
                <a:ea typeface="Helvetica Neue"/>
                <a:cs typeface="Helvetica Neue"/>
              </a:rPr>
              <a:t>beschermen de ander.</a:t>
            </a:r>
          </a:p>
        </p:txBody>
      </p:sp>
      <p:sp>
        <p:nvSpPr>
          <p:cNvPr id="5" name="">
            <a:extLst xmlns:a="http://schemas.openxmlformats.org/drawingml/2006/main">
              <a:ext uri="{FF2B5EF4-FFF2-40B4-BE49-F238E27FC236}">
                <a16:creationId xmlns:a16="http://schemas.microsoft.com/office/drawing/2014/main" id="{A8B15673-1059-4E22-9672-DF52E7BD4E80}"/>
              </a:ext>
            </a:extLst>
          </p:cNvPr>
          <p:cNvSpPr>
            <a:spLocks xmlns:a="http://schemas.openxmlformats.org/drawingml/2006/main" noGrp="1"/>
          </p:cNvSpPr>
          <p:nvPr/>
        </p:nvSpPr>
        <p:spPr>
          <a:xfrm xmlns:a="http://schemas.openxmlformats.org/drawingml/2006/main">
            <a:off x="113728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C8D6D3"/>
                </a:solidFill>
                <a:latin typeface="Helvetica Neue"/>
                <a:ea typeface="Helvetica Neue"/>
                <a:cs typeface="Helvetica Neue"/>
              </a:defRPr>
            </a:pPr>
            <a:r>
              <a:rPr sz="1200" b="0">
                <a:solidFill>
                  <a:srgbClr val="C8D6D3"/>
                </a:solidFill>
                <a:latin typeface="Helvetica Neue"/>
                <a:ea typeface="Helvetica Neue"/>
                <a:cs typeface="Helvetica Neue"/>
              </a:rPr>
              <a:t>11</a:t>
            </a:r>
          </a:p>
        </p:txBody>
      </p:sp>
    </p:spTree>
    <p:extLst>
      <p:ext uri="{BB962C8B-B14F-4D97-AF65-F5344CB8AC3E}">
        <p14:creationId xmlns:p14="http://schemas.microsoft.com/office/powerpoint/2010/main" val="1384295202"/>
      </p:ext>
    </p:extLst>
  </p:cSld>
</p:sld>
</file>

<file path=ppt/slides/slide12.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2dedb7f95ec45c5"/>
          <a:srcRect xmlns:a="http://schemas.openxmlformats.org/drawingml/2006/main" l="21125" t="0" r="21125" b="0"/>
          <a:stretch xmlns:a="http://schemas.openxmlformats.org/drawingml/2006/main">
            <a:fillRect l="0" t="0" r="0" b="0"/>
          </a:stretch>
        </p:blipFill>
        <p:spPr>
          <a:xfrm xmlns:a="http://schemas.openxmlformats.org/drawingml/2006/main">
            <a:off x="6238875" y="0"/>
            <a:ext cx="5953125"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0F79020-004E-4ADC-A955-2F41C2B4B7B2}"/>
              </a:ext>
            </a:extLst>
          </p:cNvPr>
          <p:cNvSpPr>
            <a:spLocks xmlns:a="http://schemas.openxmlformats.org/drawingml/2006/main" noGrp="1"/>
          </p:cNvSpPr>
          <p:nvPr/>
        </p:nvSpPr>
        <p:spPr>
          <a:xfrm xmlns:a="http://schemas.openxmlformats.org/drawingml/2006/main">
            <a:off x="552450" y="619125"/>
            <a:ext cx="5334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450" b="1">
                <a:solidFill>
                  <a:srgbClr val="173E42"/>
                </a:solidFill>
                <a:latin typeface="Helvetica Neue"/>
                <a:ea typeface="Helvetica Neue"/>
                <a:cs typeface="Helvetica Neue"/>
              </a:defRPr>
            </a:pPr>
            <a:r>
              <a:rPr sz="3450" b="1">
                <a:solidFill>
                  <a:srgbClr val="173E42"/>
                </a:solidFill>
                <a:latin typeface="Helvetica Neue"/>
                <a:ea typeface="Helvetica Neue"/>
                <a:cs typeface="Helvetica Neue"/>
              </a:rPr>
              <a:t>Therapeutische aanraking</a:t>
            </a:r>
          </a:p>
        </p:txBody>
      </p:sp>
      <p:sp>
        <p:nvSpPr>
          <p:cNvPr id="3" name="">
            <a:extLst xmlns:a="http://schemas.openxmlformats.org/drawingml/2006/main">
              <a:ext uri="{FF2B5EF4-FFF2-40B4-BE49-F238E27FC236}">
                <a16:creationId xmlns:a16="http://schemas.microsoft.com/office/drawing/2014/main" id="{B0F094AC-85C3-4528-85C3-7EDCDC28044F}"/>
              </a:ext>
            </a:extLst>
          </p:cNvPr>
          <p:cNvSpPr>
            <a:spLocks xmlns:a="http://schemas.openxmlformats.org/drawingml/2006/main" noGrp="1"/>
          </p:cNvSpPr>
          <p:nvPr/>
        </p:nvSpPr>
        <p:spPr>
          <a:xfrm xmlns:a="http://schemas.openxmlformats.org/drawingml/2006/main">
            <a:off x="571500" y="223837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Onderzoek en verzorging hebben</a:t>
            </a:r>
          </a:p>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een concreet doel.</a:t>
            </a:r>
          </a:p>
        </p:txBody>
      </p:sp>
      <p:sp>
        <p:nvSpPr>
          <p:cNvPr id="4" name="">
            <a:extLst xmlns:a="http://schemas.openxmlformats.org/drawingml/2006/main">
              <a:ext uri="{FF2B5EF4-FFF2-40B4-BE49-F238E27FC236}">
                <a16:creationId xmlns:a16="http://schemas.microsoft.com/office/drawing/2014/main" id="{09BA7AA7-11A3-4273-A1A9-635A86E5296A}"/>
              </a:ext>
            </a:extLst>
          </p:cNvPr>
          <p:cNvSpPr>
            <a:spLocks xmlns:a="http://schemas.openxmlformats.org/drawingml/2006/main" noGrp="1"/>
          </p:cNvSpPr>
          <p:nvPr/>
        </p:nvSpPr>
        <p:spPr>
          <a:xfrm xmlns:a="http://schemas.openxmlformats.org/drawingml/2006/main">
            <a:off x="571500" y="3429000"/>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Massage kan bij sommige klachten</a:t>
            </a:r>
          </a:p>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tijdelijk verlichting geven.</a:t>
            </a:r>
          </a:p>
        </p:txBody>
      </p:sp>
      <p:sp>
        <p:nvSpPr>
          <p:cNvPr id="5" name="">
            <a:extLst xmlns:a="http://schemas.openxmlformats.org/drawingml/2006/main">
              <a:ext uri="{FF2B5EF4-FFF2-40B4-BE49-F238E27FC236}">
                <a16:creationId xmlns:a16="http://schemas.microsoft.com/office/drawing/2014/main" id="{333803D7-D257-4CA3-803D-E1E4BE686FD5}"/>
              </a:ext>
            </a:extLst>
          </p:cNvPr>
          <p:cNvSpPr>
            <a:spLocks xmlns:a="http://schemas.openxmlformats.org/drawingml/2006/main" noGrp="1"/>
          </p:cNvSpPr>
          <p:nvPr/>
        </p:nvSpPr>
        <p:spPr>
          <a:xfrm xmlns:a="http://schemas.openxmlformats.org/drawingml/2006/main">
            <a:off x="571500" y="461962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173E42"/>
                </a:solidFill>
                <a:latin typeface="Helvetica Neue"/>
                <a:ea typeface="Helvetica Neue"/>
                <a:cs typeface="Helvetica Neue"/>
              </a:defRPr>
            </a:pPr>
            <a:r>
              <a:rPr sz="2250" b="0">
                <a:solidFill>
                  <a:srgbClr val="173E42"/>
                </a:solidFill>
                <a:latin typeface="Helvetica Neue"/>
                <a:ea typeface="Helvetica Neue"/>
                <a:cs typeface="Helvetica Neue"/>
              </a:rPr>
              <a:t>Bewijs en effect verschillen</a:t>
            </a:r>
          </a:p>
          <a:p xmlns:a="http://schemas.openxmlformats.org/drawingml/2006/main">
            <a:pPr>
              <a:defRPr sz="2250" b="0">
                <a:solidFill>
                  <a:srgbClr val="173E42"/>
                </a:solidFill>
                <a:latin typeface="Helvetica Neue"/>
                <a:ea typeface="Helvetica Neue"/>
                <a:cs typeface="Helvetica Neue"/>
              </a:defRPr>
            </a:pPr>
            <a:r>
              <a:rPr sz="2250" b="0">
                <a:solidFill>
                  <a:srgbClr val="173E42"/>
                </a:solidFill>
                <a:latin typeface="Helvetica Neue"/>
                <a:ea typeface="Helvetica Neue"/>
                <a:cs typeface="Helvetica Neue"/>
              </a:rPr>
              <a:t>per toepassing.</a:t>
            </a:r>
          </a:p>
        </p:txBody>
      </p:sp>
      <p:sp>
        <p:nvSpPr>
          <p:cNvPr id="6" name="">
            <a:extLst xmlns:a="http://schemas.openxmlformats.org/drawingml/2006/main">
              <a:ext uri="{FF2B5EF4-FFF2-40B4-BE49-F238E27FC236}">
                <a16:creationId xmlns:a16="http://schemas.microsoft.com/office/drawing/2014/main" id="{3B778A0A-ECBB-4CB5-BFAA-840B760E5AD5}"/>
              </a:ext>
            </a:extLst>
          </p:cNvPr>
          <p:cNvSpPr>
            <a:spLocks xmlns:a="http://schemas.openxmlformats.org/drawingml/2006/main" noGrp="1"/>
          </p:cNvSpPr>
          <p:nvPr/>
        </p:nvSpPr>
        <p:spPr>
          <a:xfrm xmlns:a="http://schemas.openxmlformats.org/drawingml/2006/main">
            <a:off x="56197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12</a:t>
            </a:r>
          </a:p>
        </p:txBody>
      </p:sp>
    </p:spTree>
    <p:extLst>
      <p:ext uri="{BB962C8B-B14F-4D97-AF65-F5344CB8AC3E}">
        <p14:creationId xmlns:p14="http://schemas.microsoft.com/office/powerpoint/2010/main" val="1691866858"/>
      </p:ext>
    </p:extLst>
  </p:cSld>
</p:sld>
</file>

<file path=ppt/slides/slide13.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925ADF9-2C56-4883-BCDD-8912F6E3F1BC}"/>
              </a:ext>
            </a:extLst>
          </p:cNvPr>
          <p:cNvSpPr>
            <a:spLocks xmlns:a="http://schemas.openxmlformats.org/drawingml/2006/main" noGrp="1"/>
          </p:cNvSpPr>
          <p:nvPr/>
        </p:nvSpPr>
        <p:spPr>
          <a:xfrm xmlns:a="http://schemas.openxmlformats.org/drawingml/2006/main">
            <a:off x="609600" y="6191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173E42"/>
                </a:solidFill>
                <a:latin typeface="Helvetica Neue"/>
                <a:ea typeface="Helvetica Neue"/>
                <a:cs typeface="Helvetica Neue"/>
              </a:defRPr>
            </a:pPr>
            <a:r>
              <a:rPr sz="3600" b="1">
                <a:solidFill>
                  <a:srgbClr val="173E42"/>
                </a:solidFill>
                <a:latin typeface="Helvetica Neue"/>
                <a:ea typeface="Helvetica Neue"/>
                <a:cs typeface="Helvetica Neue"/>
              </a:rPr>
              <a:t>Lichaam en psyche beïnvloeden elkaar</a:t>
            </a:r>
          </a:p>
        </p:txBody>
      </p:sp>
      <p:sp>
        <p:nvSpPr>
          <p:cNvPr id="2" name="">
            <a:extLst xmlns:a="http://schemas.openxmlformats.org/drawingml/2006/main">
              <a:ext uri="{FF2B5EF4-FFF2-40B4-BE49-F238E27FC236}">
                <a16:creationId xmlns:a16="http://schemas.microsoft.com/office/drawing/2014/main" id="{898ECB68-916C-4135-B976-EBFD90A2DDF1}"/>
              </a:ext>
            </a:extLst>
          </p:cNvPr>
          <p:cNvSpPr>
            <a:spLocks xmlns:a="http://schemas.openxmlformats.org/drawingml/2006/main" noGrp="1"/>
          </p:cNvSpPr>
          <p:nvPr/>
        </p:nvSpPr>
        <p:spPr>
          <a:xfrm xmlns:a="http://schemas.openxmlformats.org/drawingml/2006/main">
            <a:off x="628650" y="2238375"/>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01</a:t>
            </a:r>
          </a:p>
        </p:txBody>
      </p:sp>
      <p:sp>
        <p:nvSpPr>
          <p:cNvPr id="3" name="">
            <a:extLst xmlns:a="http://schemas.openxmlformats.org/drawingml/2006/main">
              <a:ext uri="{FF2B5EF4-FFF2-40B4-BE49-F238E27FC236}">
                <a16:creationId xmlns:a16="http://schemas.microsoft.com/office/drawing/2014/main" id="{4EE0931D-D8C8-4F28-B864-8517F3A5E745}"/>
              </a:ext>
            </a:extLst>
          </p:cNvPr>
          <p:cNvSpPr>
            <a:spLocks xmlns:a="http://schemas.openxmlformats.org/drawingml/2006/main" noGrp="1"/>
          </p:cNvSpPr>
          <p:nvPr/>
        </p:nvSpPr>
        <p:spPr>
          <a:xfrm xmlns:a="http://schemas.openxmlformats.org/drawingml/2006/main">
            <a:off x="1524000" y="2171700"/>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Stress kan slaap, spanning</a:t>
            </a:r>
          </a:p>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en pijngevoeligheid veranderen.</a:t>
            </a:r>
          </a:p>
        </p:txBody>
      </p:sp>
      <p:sp>
        <p:nvSpPr>
          <p:cNvPr id="4" name="">
            <a:extLst xmlns:a="http://schemas.openxmlformats.org/drawingml/2006/main">
              <a:ext uri="{FF2B5EF4-FFF2-40B4-BE49-F238E27FC236}">
                <a16:creationId xmlns:a16="http://schemas.microsoft.com/office/drawing/2014/main" id="{FE3FE673-D6FC-4CC1-B8D0-02C54450FA09}"/>
              </a:ext>
            </a:extLst>
          </p:cNvPr>
          <p:cNvSpPr>
            <a:spLocks xmlns:a="http://schemas.openxmlformats.org/drawingml/2006/main" noGrp="1"/>
          </p:cNvSpPr>
          <p:nvPr/>
        </p:nvSpPr>
        <p:spPr>
          <a:xfrm xmlns:a="http://schemas.openxmlformats.org/drawingml/2006/main">
            <a:off x="628650" y="3552825"/>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02</a:t>
            </a:r>
          </a:p>
        </p:txBody>
      </p:sp>
      <p:sp>
        <p:nvSpPr>
          <p:cNvPr id="5" name="">
            <a:extLst xmlns:a="http://schemas.openxmlformats.org/drawingml/2006/main">
              <a:ext uri="{FF2B5EF4-FFF2-40B4-BE49-F238E27FC236}">
                <a16:creationId xmlns:a16="http://schemas.microsoft.com/office/drawing/2014/main" id="{8A2CB00B-3F90-4159-A2DF-2123B1218A4E}"/>
              </a:ext>
            </a:extLst>
          </p:cNvPr>
          <p:cNvSpPr>
            <a:spLocks xmlns:a="http://schemas.openxmlformats.org/drawingml/2006/main" noGrp="1"/>
          </p:cNvSpPr>
          <p:nvPr/>
        </p:nvSpPr>
        <p:spPr>
          <a:xfrm xmlns:a="http://schemas.openxmlformats.org/drawingml/2006/main">
            <a:off x="1524000" y="3486150"/>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Pijn kan angst en terugtrekken versterken.</a:t>
            </a:r>
          </a:p>
        </p:txBody>
      </p:sp>
      <p:sp>
        <p:nvSpPr>
          <p:cNvPr id="6" name="">
            <a:extLst xmlns:a="http://schemas.openxmlformats.org/drawingml/2006/main">
              <a:ext uri="{FF2B5EF4-FFF2-40B4-BE49-F238E27FC236}">
                <a16:creationId xmlns:a16="http://schemas.microsoft.com/office/drawing/2014/main" id="{F83DBAF5-9B96-4592-8B40-5D6DDD57BD97}"/>
              </a:ext>
            </a:extLst>
          </p:cNvPr>
          <p:cNvSpPr>
            <a:spLocks xmlns:a="http://schemas.openxmlformats.org/drawingml/2006/main" noGrp="1"/>
          </p:cNvSpPr>
          <p:nvPr/>
        </p:nvSpPr>
        <p:spPr>
          <a:xfrm xmlns:a="http://schemas.openxmlformats.org/drawingml/2006/main">
            <a:off x="628650" y="4867275"/>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03</a:t>
            </a:r>
          </a:p>
        </p:txBody>
      </p:sp>
      <p:sp>
        <p:nvSpPr>
          <p:cNvPr id="7" name="">
            <a:extLst xmlns:a="http://schemas.openxmlformats.org/drawingml/2006/main">
              <a:ext uri="{FF2B5EF4-FFF2-40B4-BE49-F238E27FC236}">
                <a16:creationId xmlns:a16="http://schemas.microsoft.com/office/drawing/2014/main" id="{82521FC1-FEBD-443A-874C-0A7E3D0F7CEA}"/>
              </a:ext>
            </a:extLst>
          </p:cNvPr>
          <p:cNvSpPr>
            <a:spLocks xmlns:a="http://schemas.openxmlformats.org/drawingml/2006/main" noGrp="1"/>
          </p:cNvSpPr>
          <p:nvPr/>
        </p:nvSpPr>
        <p:spPr>
          <a:xfrm xmlns:a="http://schemas.openxmlformats.org/drawingml/2006/main">
            <a:off x="1524000" y="4800600"/>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173E42"/>
                </a:solidFill>
                <a:latin typeface="Helvetica Neue"/>
                <a:ea typeface="Helvetica Neue"/>
                <a:cs typeface="Helvetica Neue"/>
              </a:defRPr>
            </a:pPr>
            <a:r>
              <a:rPr sz="2625" b="0">
                <a:solidFill>
                  <a:srgbClr val="173E42"/>
                </a:solidFill>
                <a:latin typeface="Helvetica Neue"/>
                <a:ea typeface="Helvetica Neue"/>
                <a:cs typeface="Helvetica Neue"/>
              </a:rPr>
              <a:t>Psychosomatische klachten zijn echt.</a:t>
            </a:r>
          </a:p>
        </p:txBody>
      </p:sp>
      <p:sp>
        <p:nvSpPr>
          <p:cNvPr id="8" name="">
            <a:extLst xmlns:a="http://schemas.openxmlformats.org/drawingml/2006/main">
              <a:ext uri="{FF2B5EF4-FFF2-40B4-BE49-F238E27FC236}">
                <a16:creationId xmlns:a16="http://schemas.microsoft.com/office/drawing/2014/main" id="{41AF1B02-AF7C-4721-86FF-4FAF3E7AC7E2}"/>
              </a:ext>
            </a:extLst>
          </p:cNvPr>
          <p:cNvSpPr>
            <a:spLocks xmlns:a="http://schemas.openxmlformats.org/drawingml/2006/main" noGrp="1"/>
          </p:cNvSpPr>
          <p:nvPr/>
        </p:nvSpPr>
        <p:spPr>
          <a:xfrm xmlns:a="http://schemas.openxmlformats.org/drawingml/2006/main">
            <a:off x="113728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13</a:t>
            </a:r>
          </a:p>
        </p:txBody>
      </p:sp>
    </p:spTree>
    <p:extLst>
      <p:ext uri="{BB962C8B-B14F-4D97-AF65-F5344CB8AC3E}">
        <p14:creationId xmlns:p14="http://schemas.microsoft.com/office/powerpoint/2010/main" val="770634039"/>
      </p:ext>
    </p:extLst>
  </p:cSld>
</p:sld>
</file>

<file path=ppt/slides/slide14.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2D49159-09B3-49B4-A4E4-0A46A42A28EF}"/>
              </a:ext>
            </a:extLst>
          </p:cNvPr>
          <p:cNvSpPr>
            <a:spLocks xmlns:a="http://schemas.openxmlformats.org/drawingml/2006/main" noGrp="1"/>
          </p:cNvSpPr>
          <p:nvPr/>
        </p:nvSpPr>
        <p:spPr>
          <a:xfrm xmlns:a="http://schemas.openxmlformats.org/drawingml/2006/main">
            <a:off x="609600" y="6191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173E42"/>
                </a:solidFill>
                <a:latin typeface="Helvetica Neue"/>
                <a:ea typeface="Helvetica Neue"/>
                <a:cs typeface="Helvetica Neue"/>
              </a:defRPr>
            </a:pPr>
            <a:r>
              <a:rPr sz="3600" b="1">
                <a:solidFill>
                  <a:srgbClr val="173E42"/>
                </a:solidFill>
                <a:latin typeface="Helvetica Neue"/>
                <a:ea typeface="Helvetica Neue"/>
                <a:cs typeface="Helvetica Neue"/>
              </a:rPr>
              <a:t>Aanraking en chronische pijn</a:t>
            </a:r>
          </a:p>
        </p:txBody>
      </p:sp>
      <p:sp>
        <p:nvSpPr>
          <p:cNvPr id="2" name="">
            <a:extLst xmlns:a="http://schemas.openxmlformats.org/drawingml/2006/main">
              <a:ext uri="{FF2B5EF4-FFF2-40B4-BE49-F238E27FC236}">
                <a16:creationId xmlns:a16="http://schemas.microsoft.com/office/drawing/2014/main" id="{093033DE-83BC-44B6-A3D0-75308865A457}"/>
              </a:ext>
            </a:extLst>
          </p:cNvPr>
          <p:cNvSpPr>
            <a:spLocks xmlns:a="http://schemas.openxmlformats.org/drawingml/2006/main" noGrp="1"/>
          </p:cNvSpPr>
          <p:nvPr/>
        </p:nvSpPr>
        <p:spPr>
          <a:xfrm xmlns:a="http://schemas.openxmlformats.org/drawingml/2006/main">
            <a:off x="628650" y="2238375"/>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01</a:t>
            </a:r>
          </a:p>
        </p:txBody>
      </p:sp>
      <p:sp>
        <p:nvSpPr>
          <p:cNvPr id="3" name="">
            <a:extLst xmlns:a="http://schemas.openxmlformats.org/drawingml/2006/main">
              <a:ext uri="{FF2B5EF4-FFF2-40B4-BE49-F238E27FC236}">
                <a16:creationId xmlns:a16="http://schemas.microsoft.com/office/drawing/2014/main" id="{C58CD9E3-934A-45A7-A3D2-6E3A6F8C4E31}"/>
              </a:ext>
            </a:extLst>
          </p:cNvPr>
          <p:cNvSpPr>
            <a:spLocks xmlns:a="http://schemas.openxmlformats.org/drawingml/2006/main" noGrp="1"/>
          </p:cNvSpPr>
          <p:nvPr/>
        </p:nvSpPr>
        <p:spPr>
          <a:xfrm xmlns:a="http://schemas.openxmlformats.org/drawingml/2006/main">
            <a:off x="1524000" y="2171700"/>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Veilig, gewenst contact kan ontspanning ondersteunen.</a:t>
            </a:r>
          </a:p>
        </p:txBody>
      </p:sp>
      <p:sp>
        <p:nvSpPr>
          <p:cNvPr id="4" name="">
            <a:extLst xmlns:a="http://schemas.openxmlformats.org/drawingml/2006/main">
              <a:ext uri="{FF2B5EF4-FFF2-40B4-BE49-F238E27FC236}">
                <a16:creationId xmlns:a16="http://schemas.microsoft.com/office/drawing/2014/main" id="{6E8A6CAF-4EA0-4D1F-927C-9515789FCFC1}"/>
              </a:ext>
            </a:extLst>
          </p:cNvPr>
          <p:cNvSpPr>
            <a:spLocks xmlns:a="http://schemas.openxmlformats.org/drawingml/2006/main" noGrp="1"/>
          </p:cNvSpPr>
          <p:nvPr/>
        </p:nvSpPr>
        <p:spPr>
          <a:xfrm xmlns:a="http://schemas.openxmlformats.org/drawingml/2006/main">
            <a:off x="628650" y="3181350"/>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02</a:t>
            </a:r>
          </a:p>
        </p:txBody>
      </p:sp>
      <p:sp>
        <p:nvSpPr>
          <p:cNvPr id="5" name="">
            <a:extLst xmlns:a="http://schemas.openxmlformats.org/drawingml/2006/main">
              <a:ext uri="{FF2B5EF4-FFF2-40B4-BE49-F238E27FC236}">
                <a16:creationId xmlns:a16="http://schemas.microsoft.com/office/drawing/2014/main" id="{56B8F566-5973-4EDA-8601-D6B5E2C88BEF}"/>
              </a:ext>
            </a:extLst>
          </p:cNvPr>
          <p:cNvSpPr>
            <a:spLocks xmlns:a="http://schemas.openxmlformats.org/drawingml/2006/main" noGrp="1"/>
          </p:cNvSpPr>
          <p:nvPr/>
        </p:nvSpPr>
        <p:spPr>
          <a:xfrm xmlns:a="http://schemas.openxmlformats.org/drawingml/2006/main">
            <a:off x="1524000" y="3114675"/>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Het effect op pijn verschilt per persoon.</a:t>
            </a:r>
          </a:p>
        </p:txBody>
      </p:sp>
      <p:sp>
        <p:nvSpPr>
          <p:cNvPr id="6" name="">
            <a:extLst xmlns:a="http://schemas.openxmlformats.org/drawingml/2006/main">
              <a:ext uri="{FF2B5EF4-FFF2-40B4-BE49-F238E27FC236}">
                <a16:creationId xmlns:a16="http://schemas.microsoft.com/office/drawing/2014/main" id="{C01987D2-9A90-4EBD-B41F-E80F9F80DD6F}"/>
              </a:ext>
            </a:extLst>
          </p:cNvPr>
          <p:cNvSpPr>
            <a:spLocks xmlns:a="http://schemas.openxmlformats.org/drawingml/2006/main" noGrp="1"/>
          </p:cNvSpPr>
          <p:nvPr/>
        </p:nvSpPr>
        <p:spPr>
          <a:xfrm xmlns:a="http://schemas.openxmlformats.org/drawingml/2006/main">
            <a:off x="628650" y="4124325"/>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03</a:t>
            </a:r>
          </a:p>
        </p:txBody>
      </p:sp>
      <p:sp>
        <p:nvSpPr>
          <p:cNvPr id="7" name="">
            <a:extLst xmlns:a="http://schemas.openxmlformats.org/drawingml/2006/main">
              <a:ext uri="{FF2B5EF4-FFF2-40B4-BE49-F238E27FC236}">
                <a16:creationId xmlns:a16="http://schemas.microsoft.com/office/drawing/2014/main" id="{7AEE05D0-C269-473B-8C10-268D195E17A6}"/>
              </a:ext>
            </a:extLst>
          </p:cNvPr>
          <p:cNvSpPr>
            <a:spLocks xmlns:a="http://schemas.openxmlformats.org/drawingml/2006/main" noGrp="1"/>
          </p:cNvSpPr>
          <p:nvPr/>
        </p:nvSpPr>
        <p:spPr>
          <a:xfrm xmlns:a="http://schemas.openxmlformats.org/drawingml/2006/main">
            <a:off x="1524000" y="4057650"/>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Lichte aanraking kan ook pijn doen: allodynie.</a:t>
            </a:r>
          </a:p>
        </p:txBody>
      </p:sp>
      <p:sp>
        <p:nvSpPr>
          <p:cNvPr id="8" name="">
            <a:extLst xmlns:a="http://schemas.openxmlformats.org/drawingml/2006/main">
              <a:ext uri="{FF2B5EF4-FFF2-40B4-BE49-F238E27FC236}">
                <a16:creationId xmlns:a16="http://schemas.microsoft.com/office/drawing/2014/main" id="{675637B8-462E-4383-BD88-604359FBB79C}"/>
              </a:ext>
            </a:extLst>
          </p:cNvPr>
          <p:cNvSpPr>
            <a:spLocks xmlns:a="http://schemas.openxmlformats.org/drawingml/2006/main" noGrp="1"/>
          </p:cNvSpPr>
          <p:nvPr/>
        </p:nvSpPr>
        <p:spPr>
          <a:xfrm xmlns:a="http://schemas.openxmlformats.org/drawingml/2006/main">
            <a:off x="628650" y="5067300"/>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04</a:t>
            </a:r>
          </a:p>
        </p:txBody>
      </p:sp>
      <p:sp>
        <p:nvSpPr>
          <p:cNvPr id="9" name="">
            <a:extLst xmlns:a="http://schemas.openxmlformats.org/drawingml/2006/main">
              <a:ext uri="{FF2B5EF4-FFF2-40B4-BE49-F238E27FC236}">
                <a16:creationId xmlns:a16="http://schemas.microsoft.com/office/drawing/2014/main" id="{77A7C2F4-C061-4546-BCB2-B301442A0155}"/>
              </a:ext>
            </a:extLst>
          </p:cNvPr>
          <p:cNvSpPr>
            <a:spLocks xmlns:a="http://schemas.openxmlformats.org/drawingml/2006/main" noGrp="1"/>
          </p:cNvSpPr>
          <p:nvPr/>
        </p:nvSpPr>
        <p:spPr>
          <a:xfrm xmlns:a="http://schemas.openxmlformats.org/drawingml/2006/main">
            <a:off x="1524000" y="5000625"/>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173E42"/>
                </a:solidFill>
                <a:latin typeface="Helvetica Neue"/>
                <a:ea typeface="Helvetica Neue"/>
                <a:cs typeface="Helvetica Neue"/>
              </a:defRPr>
            </a:pPr>
            <a:r>
              <a:rPr sz="2625" b="0">
                <a:solidFill>
                  <a:srgbClr val="173E42"/>
                </a:solidFill>
                <a:latin typeface="Helvetica Neue"/>
                <a:ea typeface="Helvetica Neue"/>
                <a:cs typeface="Helvetica Neue"/>
              </a:rPr>
              <a:t>Dagelijks functioneren telt mee in de evaluatie.</a:t>
            </a:r>
          </a:p>
        </p:txBody>
      </p:sp>
      <p:sp>
        <p:nvSpPr>
          <p:cNvPr id="10" name="">
            <a:extLst xmlns:a="http://schemas.openxmlformats.org/drawingml/2006/main">
              <a:ext uri="{FF2B5EF4-FFF2-40B4-BE49-F238E27FC236}">
                <a16:creationId xmlns:a16="http://schemas.microsoft.com/office/drawing/2014/main" id="{F7299B3D-56B7-45ED-BB22-8CF9D1179E7F}"/>
              </a:ext>
            </a:extLst>
          </p:cNvPr>
          <p:cNvSpPr>
            <a:spLocks xmlns:a="http://schemas.openxmlformats.org/drawingml/2006/main" noGrp="1"/>
          </p:cNvSpPr>
          <p:nvPr/>
        </p:nvSpPr>
        <p:spPr>
          <a:xfrm xmlns:a="http://schemas.openxmlformats.org/drawingml/2006/main">
            <a:off x="113728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14</a:t>
            </a:r>
          </a:p>
        </p:txBody>
      </p:sp>
    </p:spTree>
    <p:extLst>
      <p:ext uri="{BB962C8B-B14F-4D97-AF65-F5344CB8AC3E}">
        <p14:creationId xmlns:p14="http://schemas.microsoft.com/office/powerpoint/2010/main" val="2057568102"/>
      </p:ext>
    </p:extLst>
  </p:cSld>
</p:sld>
</file>

<file path=ppt/slides/slide15.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8f349857aef4975"/>
          <a:srcRect xmlns:a="http://schemas.openxmlformats.org/drawingml/2006/main" l="25179" t="0" r="25179" b="0"/>
          <a:stretch xmlns:a="http://schemas.openxmlformats.org/drawingml/2006/main">
            <a:fillRect l="0" t="0" r="0" b="0"/>
          </a:stretch>
        </p:blipFill>
        <p:spPr>
          <a:xfrm xmlns:a="http://schemas.openxmlformats.org/drawingml/2006/main">
            <a:off x="6238875" y="0"/>
            <a:ext cx="5953125"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C7D446D-F565-4637-8D24-455D4E1FC908}"/>
              </a:ext>
            </a:extLst>
          </p:cNvPr>
          <p:cNvSpPr>
            <a:spLocks xmlns:a="http://schemas.openxmlformats.org/drawingml/2006/main" noGrp="1"/>
          </p:cNvSpPr>
          <p:nvPr/>
        </p:nvSpPr>
        <p:spPr>
          <a:xfrm xmlns:a="http://schemas.openxmlformats.org/drawingml/2006/main">
            <a:off x="552450" y="619125"/>
            <a:ext cx="5334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450" b="1">
                <a:solidFill>
                  <a:srgbClr val="173E42"/>
                </a:solidFill>
                <a:latin typeface="Helvetica Neue"/>
                <a:ea typeface="Helvetica Neue"/>
                <a:cs typeface="Helvetica Neue"/>
              </a:defRPr>
            </a:pPr>
            <a:r>
              <a:rPr sz="3450" b="1">
                <a:solidFill>
                  <a:srgbClr val="173E42"/>
                </a:solidFill>
                <a:latin typeface="Helvetica Neue"/>
                <a:ea typeface="Helvetica Neue"/>
                <a:cs typeface="Helvetica Neue"/>
              </a:rPr>
              <a:t>Intimiteit vraagt afstemming</a:t>
            </a:r>
          </a:p>
        </p:txBody>
      </p:sp>
      <p:sp>
        <p:nvSpPr>
          <p:cNvPr id="3" name="">
            <a:extLst xmlns:a="http://schemas.openxmlformats.org/drawingml/2006/main">
              <a:ext uri="{FF2B5EF4-FFF2-40B4-BE49-F238E27FC236}">
                <a16:creationId xmlns:a16="http://schemas.microsoft.com/office/drawing/2014/main" id="{D3EB3EA6-9649-41C2-A622-A1DF5F25BB1F}"/>
              </a:ext>
            </a:extLst>
          </p:cNvPr>
          <p:cNvSpPr>
            <a:spLocks xmlns:a="http://schemas.openxmlformats.org/drawingml/2006/main" noGrp="1"/>
          </p:cNvSpPr>
          <p:nvPr/>
        </p:nvSpPr>
        <p:spPr>
          <a:xfrm xmlns:a="http://schemas.openxmlformats.org/drawingml/2006/main">
            <a:off x="571500" y="223837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Voorkeuren verschillen per persoon</a:t>
            </a:r>
          </a:p>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en kunnen veranderen.</a:t>
            </a:r>
          </a:p>
        </p:txBody>
      </p:sp>
      <p:sp>
        <p:nvSpPr>
          <p:cNvPr id="4" name="">
            <a:extLst xmlns:a="http://schemas.openxmlformats.org/drawingml/2006/main">
              <a:ext uri="{FF2B5EF4-FFF2-40B4-BE49-F238E27FC236}">
                <a16:creationId xmlns:a16="http://schemas.microsoft.com/office/drawing/2014/main" id="{F5F7003B-9B7E-4412-B3D6-FA010FD9D387}"/>
              </a:ext>
            </a:extLst>
          </p:cNvPr>
          <p:cNvSpPr>
            <a:spLocks xmlns:a="http://schemas.openxmlformats.org/drawingml/2006/main" noGrp="1"/>
          </p:cNvSpPr>
          <p:nvPr/>
        </p:nvSpPr>
        <p:spPr>
          <a:xfrm xmlns:a="http://schemas.openxmlformats.org/drawingml/2006/main">
            <a:off x="571500" y="3429000"/>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Vertrouwen en verlangen</a:t>
            </a:r>
          </a:p>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kleuren de ervaring.</a:t>
            </a:r>
          </a:p>
        </p:txBody>
      </p:sp>
      <p:sp>
        <p:nvSpPr>
          <p:cNvPr id="5" name="">
            <a:extLst xmlns:a="http://schemas.openxmlformats.org/drawingml/2006/main">
              <a:ext uri="{FF2B5EF4-FFF2-40B4-BE49-F238E27FC236}">
                <a16:creationId xmlns:a16="http://schemas.microsoft.com/office/drawing/2014/main" id="{70B67EEB-F321-4C96-8487-82B714B9B724}"/>
              </a:ext>
            </a:extLst>
          </p:cNvPr>
          <p:cNvSpPr>
            <a:spLocks xmlns:a="http://schemas.openxmlformats.org/drawingml/2006/main" noGrp="1"/>
          </p:cNvSpPr>
          <p:nvPr/>
        </p:nvSpPr>
        <p:spPr>
          <a:xfrm xmlns:a="http://schemas.openxmlformats.org/drawingml/2006/main">
            <a:off x="571500" y="461962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173E42"/>
                </a:solidFill>
                <a:latin typeface="Helvetica Neue"/>
                <a:ea typeface="Helvetica Neue"/>
                <a:cs typeface="Helvetica Neue"/>
              </a:defRPr>
            </a:pPr>
            <a:r>
              <a:rPr sz="2250" b="0">
                <a:solidFill>
                  <a:srgbClr val="173E42"/>
                </a:solidFill>
                <a:latin typeface="Helvetica Neue"/>
                <a:ea typeface="Helvetica Neue"/>
                <a:cs typeface="Helvetica Neue"/>
              </a:rPr>
              <a:t>Wederzijdse instemming blijft nodig.</a:t>
            </a:r>
          </a:p>
        </p:txBody>
      </p:sp>
      <p:sp>
        <p:nvSpPr>
          <p:cNvPr id="6" name="">
            <a:extLst xmlns:a="http://schemas.openxmlformats.org/drawingml/2006/main">
              <a:ext uri="{FF2B5EF4-FFF2-40B4-BE49-F238E27FC236}">
                <a16:creationId xmlns:a16="http://schemas.microsoft.com/office/drawing/2014/main" id="{20D144C8-E8E0-48B1-80F1-39729B6775BE}"/>
              </a:ext>
            </a:extLst>
          </p:cNvPr>
          <p:cNvSpPr>
            <a:spLocks xmlns:a="http://schemas.openxmlformats.org/drawingml/2006/main" noGrp="1"/>
          </p:cNvSpPr>
          <p:nvPr/>
        </p:nvSpPr>
        <p:spPr>
          <a:xfrm xmlns:a="http://schemas.openxmlformats.org/drawingml/2006/main">
            <a:off x="56197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15</a:t>
            </a:r>
          </a:p>
        </p:txBody>
      </p:sp>
    </p:spTree>
    <p:extLst>
      <p:ext uri="{BB962C8B-B14F-4D97-AF65-F5344CB8AC3E}">
        <p14:creationId xmlns:p14="http://schemas.microsoft.com/office/powerpoint/2010/main" val="712977402"/>
      </p:ext>
    </p:extLst>
  </p:cSld>
</p:sld>
</file>

<file path=ppt/slides/slide16.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dbd51d933224438"/>
          <a:stretch xmlns:a="http://schemas.openxmlformats.org/drawingml/2006/main"/>
        </p:blipFill>
        <p:spPr>
          <a:xfrm xmlns:a="http://schemas.openxmlformats.org/drawingml/2006/main">
            <a:off x="6238875" y="1635125"/>
            <a:ext cx="5953125" cy="39687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1408628-4910-4C27-8114-5B89483F571A}"/>
              </a:ext>
            </a:extLst>
          </p:cNvPr>
          <p:cNvSpPr>
            <a:spLocks xmlns:a="http://schemas.openxmlformats.org/drawingml/2006/main" noGrp="1"/>
          </p:cNvSpPr>
          <p:nvPr/>
        </p:nvSpPr>
        <p:spPr>
          <a:xfrm xmlns:a="http://schemas.openxmlformats.org/drawingml/2006/main">
            <a:off x="552450" y="619125"/>
            <a:ext cx="5334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450" b="1">
                <a:solidFill>
                  <a:srgbClr val="173E42"/>
                </a:solidFill>
                <a:latin typeface="Helvetica Neue"/>
                <a:ea typeface="Helvetica Neue"/>
                <a:cs typeface="Helvetica Neue"/>
              </a:defRPr>
            </a:pPr>
            <a:r>
              <a:rPr sz="3450" b="1">
                <a:solidFill>
                  <a:srgbClr val="173E42"/>
                </a:solidFill>
                <a:latin typeface="Helvetica Neue"/>
                <a:ea typeface="Helvetica Neue"/>
                <a:cs typeface="Helvetica Neue"/>
              </a:rPr>
              <a:t>Trauma en sensorische kwetsbaarheid</a:t>
            </a:r>
          </a:p>
        </p:txBody>
      </p:sp>
      <p:sp>
        <p:nvSpPr>
          <p:cNvPr id="3" name="">
            <a:extLst xmlns:a="http://schemas.openxmlformats.org/drawingml/2006/main">
              <a:ext uri="{FF2B5EF4-FFF2-40B4-BE49-F238E27FC236}">
                <a16:creationId xmlns:a16="http://schemas.microsoft.com/office/drawing/2014/main" id="{3DFAA970-CA56-4D42-8063-29EA92A02714}"/>
              </a:ext>
            </a:extLst>
          </p:cNvPr>
          <p:cNvSpPr>
            <a:spLocks xmlns:a="http://schemas.openxmlformats.org/drawingml/2006/main" noGrp="1"/>
          </p:cNvSpPr>
          <p:nvPr/>
        </p:nvSpPr>
        <p:spPr>
          <a:xfrm xmlns:a="http://schemas.openxmlformats.org/drawingml/2006/main">
            <a:off x="571500" y="223837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Onverwacht contact kan alarm oproepen.</a:t>
            </a:r>
          </a:p>
        </p:txBody>
      </p:sp>
      <p:sp>
        <p:nvSpPr>
          <p:cNvPr id="4" name="">
            <a:extLst xmlns:a="http://schemas.openxmlformats.org/drawingml/2006/main">
              <a:ext uri="{FF2B5EF4-FFF2-40B4-BE49-F238E27FC236}">
                <a16:creationId xmlns:a16="http://schemas.microsoft.com/office/drawing/2014/main" id="{B5C88567-E05E-4FDB-B883-F03C677BB938}"/>
              </a:ext>
            </a:extLst>
          </p:cNvPr>
          <p:cNvSpPr>
            <a:spLocks xmlns:a="http://schemas.openxmlformats.org/drawingml/2006/main" noGrp="1"/>
          </p:cNvSpPr>
          <p:nvPr/>
        </p:nvSpPr>
        <p:spPr>
          <a:xfrm xmlns:a="http://schemas.openxmlformats.org/drawingml/2006/main">
            <a:off x="571500" y="3429000"/>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Gevoeligheid kan ook een lichamelijke</a:t>
            </a:r>
          </a:p>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of sensorische oorzaak hebben.</a:t>
            </a:r>
          </a:p>
        </p:txBody>
      </p:sp>
      <p:sp>
        <p:nvSpPr>
          <p:cNvPr id="5" name="">
            <a:extLst xmlns:a="http://schemas.openxmlformats.org/drawingml/2006/main">
              <a:ext uri="{FF2B5EF4-FFF2-40B4-BE49-F238E27FC236}">
                <a16:creationId xmlns:a16="http://schemas.microsoft.com/office/drawing/2014/main" id="{38BE2137-09B5-4F0C-9498-B0C6D8924E68}"/>
              </a:ext>
            </a:extLst>
          </p:cNvPr>
          <p:cNvSpPr>
            <a:spLocks xmlns:a="http://schemas.openxmlformats.org/drawingml/2006/main" noGrp="1"/>
          </p:cNvSpPr>
          <p:nvPr/>
        </p:nvSpPr>
        <p:spPr>
          <a:xfrm xmlns:a="http://schemas.openxmlformats.org/drawingml/2006/main">
            <a:off x="571500" y="461962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173E42"/>
                </a:solidFill>
                <a:latin typeface="Helvetica Neue"/>
                <a:ea typeface="Helvetica Neue"/>
                <a:cs typeface="Helvetica Neue"/>
              </a:defRPr>
            </a:pPr>
            <a:r>
              <a:rPr sz="2250" b="0">
                <a:solidFill>
                  <a:srgbClr val="173E42"/>
                </a:solidFill>
                <a:latin typeface="Helvetica Neue"/>
                <a:ea typeface="Helvetica Neue"/>
                <a:cs typeface="Helvetica Neue"/>
              </a:rPr>
              <a:t>Voorspelbaarheid en keuze</a:t>
            </a:r>
          </a:p>
          <a:p xmlns:a="http://schemas.openxmlformats.org/drawingml/2006/main">
            <a:pPr>
              <a:defRPr sz="2250" b="0">
                <a:solidFill>
                  <a:srgbClr val="173E42"/>
                </a:solidFill>
                <a:latin typeface="Helvetica Neue"/>
                <a:ea typeface="Helvetica Neue"/>
                <a:cs typeface="Helvetica Neue"/>
              </a:defRPr>
            </a:pPr>
            <a:r>
              <a:rPr sz="2250" b="0">
                <a:solidFill>
                  <a:srgbClr val="173E42"/>
                </a:solidFill>
                <a:latin typeface="Helvetica Neue"/>
                <a:ea typeface="Helvetica Neue"/>
                <a:cs typeface="Helvetica Neue"/>
              </a:rPr>
              <a:t>geven controle terug.</a:t>
            </a:r>
          </a:p>
        </p:txBody>
      </p:sp>
      <p:sp>
        <p:nvSpPr>
          <p:cNvPr id="6" name="">
            <a:extLst xmlns:a="http://schemas.openxmlformats.org/drawingml/2006/main">
              <a:ext uri="{FF2B5EF4-FFF2-40B4-BE49-F238E27FC236}">
                <a16:creationId xmlns:a16="http://schemas.microsoft.com/office/drawing/2014/main" id="{97B4007D-59DF-45E9-A395-370DDF1E4790}"/>
              </a:ext>
            </a:extLst>
          </p:cNvPr>
          <p:cNvSpPr>
            <a:spLocks xmlns:a="http://schemas.openxmlformats.org/drawingml/2006/main" noGrp="1"/>
          </p:cNvSpPr>
          <p:nvPr/>
        </p:nvSpPr>
        <p:spPr>
          <a:xfrm xmlns:a="http://schemas.openxmlformats.org/drawingml/2006/main">
            <a:off x="56197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16</a:t>
            </a:r>
          </a:p>
        </p:txBody>
      </p:sp>
    </p:spTree>
    <p:extLst>
      <p:ext uri="{BB962C8B-B14F-4D97-AF65-F5344CB8AC3E}">
        <p14:creationId xmlns:p14="http://schemas.microsoft.com/office/powerpoint/2010/main" val="531353217"/>
      </p:ext>
    </p:extLst>
  </p:cSld>
</p:sld>
</file>

<file path=ppt/slides/slide17.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eaaa822f2fb34824"/>
          <a:srcRect xmlns:a="http://schemas.openxmlformats.org/drawingml/2006/main" l="6597" t="0" r="6597" b="0"/>
          <a:stretch xmlns:a="http://schemas.openxmlformats.org/drawingml/2006/main">
            <a:fillRect l="0" t="0" r="0" b="0"/>
          </a:stretch>
        </p:blipFill>
        <p:spPr>
          <a:xfrm xmlns:a="http://schemas.openxmlformats.org/drawingml/2006/main">
            <a:off x="6238875" y="0"/>
            <a:ext cx="5953125"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04D6DFA-E2D2-4DE4-ACF2-898FB46629AE}"/>
              </a:ext>
            </a:extLst>
          </p:cNvPr>
          <p:cNvSpPr>
            <a:spLocks xmlns:a="http://schemas.openxmlformats.org/drawingml/2006/main" noGrp="1"/>
          </p:cNvSpPr>
          <p:nvPr/>
        </p:nvSpPr>
        <p:spPr>
          <a:xfrm xmlns:a="http://schemas.openxmlformats.org/drawingml/2006/main">
            <a:off x="552450" y="619125"/>
            <a:ext cx="5334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450" b="1">
                <a:solidFill>
                  <a:srgbClr val="173E42"/>
                </a:solidFill>
                <a:latin typeface="Helvetica Neue"/>
                <a:ea typeface="Helvetica Neue"/>
                <a:cs typeface="Helvetica Neue"/>
              </a:defRPr>
            </a:pPr>
            <a:r>
              <a:rPr sz="3450" b="1">
                <a:solidFill>
                  <a:srgbClr val="173E42"/>
                </a:solidFill>
                <a:latin typeface="Helvetica Neue"/>
                <a:ea typeface="Helvetica Neue"/>
                <a:cs typeface="Helvetica Neue"/>
              </a:rPr>
              <a:t>Zorg en nabijheid aan het sterfbed</a:t>
            </a:r>
          </a:p>
        </p:txBody>
      </p:sp>
      <p:sp>
        <p:nvSpPr>
          <p:cNvPr id="3" name="">
            <a:extLst xmlns:a="http://schemas.openxmlformats.org/drawingml/2006/main">
              <a:ext uri="{FF2B5EF4-FFF2-40B4-BE49-F238E27FC236}">
                <a16:creationId xmlns:a16="http://schemas.microsoft.com/office/drawing/2014/main" id="{830BE812-1485-42B8-9573-A4052DD24EBC}"/>
              </a:ext>
            </a:extLst>
          </p:cNvPr>
          <p:cNvSpPr>
            <a:spLocks xmlns:a="http://schemas.openxmlformats.org/drawingml/2006/main" noGrp="1"/>
          </p:cNvSpPr>
          <p:nvPr/>
        </p:nvSpPr>
        <p:spPr>
          <a:xfrm xmlns:a="http://schemas.openxmlformats.org/drawingml/2006/main">
            <a:off x="571500" y="223837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Aankondigen en tempo afstemmen</a:t>
            </a:r>
          </a:p>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behouden waardigheid.</a:t>
            </a:r>
          </a:p>
        </p:txBody>
      </p:sp>
      <p:sp>
        <p:nvSpPr>
          <p:cNvPr id="4" name="">
            <a:extLst xmlns:a="http://schemas.openxmlformats.org/drawingml/2006/main">
              <a:ext uri="{FF2B5EF4-FFF2-40B4-BE49-F238E27FC236}">
                <a16:creationId xmlns:a16="http://schemas.microsoft.com/office/drawing/2014/main" id="{EF70853B-06F0-4CF6-AE5C-98B682EC63E2}"/>
              </a:ext>
            </a:extLst>
          </p:cNvPr>
          <p:cNvSpPr>
            <a:spLocks xmlns:a="http://schemas.openxmlformats.org/drawingml/2006/main" noGrp="1"/>
          </p:cNvSpPr>
          <p:nvPr/>
        </p:nvSpPr>
        <p:spPr>
          <a:xfrm xmlns:a="http://schemas.openxmlformats.org/drawingml/2006/main">
            <a:off x="571500" y="3429000"/>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Een hand vasthouden kan troost bieden.</a:t>
            </a:r>
          </a:p>
        </p:txBody>
      </p:sp>
      <p:sp>
        <p:nvSpPr>
          <p:cNvPr id="5" name="">
            <a:extLst xmlns:a="http://schemas.openxmlformats.org/drawingml/2006/main">
              <a:ext uri="{FF2B5EF4-FFF2-40B4-BE49-F238E27FC236}">
                <a16:creationId xmlns:a16="http://schemas.microsoft.com/office/drawing/2014/main" id="{F0B5A7AC-62D8-45E3-AF9C-DBD6E1B4EA0B}"/>
              </a:ext>
            </a:extLst>
          </p:cNvPr>
          <p:cNvSpPr>
            <a:spLocks xmlns:a="http://schemas.openxmlformats.org/drawingml/2006/main" noGrp="1"/>
          </p:cNvSpPr>
          <p:nvPr/>
        </p:nvSpPr>
        <p:spPr>
          <a:xfrm xmlns:a="http://schemas.openxmlformats.org/drawingml/2006/main">
            <a:off x="571500" y="4619625"/>
            <a:ext cx="5191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173E42"/>
                </a:solidFill>
                <a:latin typeface="Helvetica Neue"/>
                <a:ea typeface="Helvetica Neue"/>
                <a:cs typeface="Helvetica Neue"/>
              </a:defRPr>
            </a:pPr>
            <a:r>
              <a:rPr sz="2250" b="0">
                <a:solidFill>
                  <a:srgbClr val="173E42"/>
                </a:solidFill>
                <a:latin typeface="Helvetica Neue"/>
                <a:ea typeface="Helvetica Neue"/>
                <a:cs typeface="Helvetica Neue"/>
              </a:rPr>
              <a:t>De voorkeur van de persoon</a:t>
            </a:r>
          </a:p>
          <a:p xmlns:a="http://schemas.openxmlformats.org/drawingml/2006/main">
            <a:pPr>
              <a:defRPr sz="2250" b="0">
                <a:solidFill>
                  <a:srgbClr val="173E42"/>
                </a:solidFill>
                <a:latin typeface="Helvetica Neue"/>
                <a:ea typeface="Helvetica Neue"/>
                <a:cs typeface="Helvetica Neue"/>
              </a:defRPr>
            </a:pPr>
            <a:r>
              <a:rPr sz="2250" b="0">
                <a:solidFill>
                  <a:srgbClr val="173E42"/>
                </a:solidFill>
                <a:latin typeface="Helvetica Neue"/>
                <a:ea typeface="Helvetica Neue"/>
                <a:cs typeface="Helvetica Neue"/>
              </a:rPr>
              <a:t>blijft leidend.</a:t>
            </a:r>
          </a:p>
        </p:txBody>
      </p:sp>
      <p:sp>
        <p:nvSpPr>
          <p:cNvPr id="6" name="">
            <a:extLst xmlns:a="http://schemas.openxmlformats.org/drawingml/2006/main">
              <a:ext uri="{FF2B5EF4-FFF2-40B4-BE49-F238E27FC236}">
                <a16:creationId xmlns:a16="http://schemas.microsoft.com/office/drawing/2014/main" id="{EF2BE584-04C5-477B-99A4-49DCD4D5C5C1}"/>
              </a:ext>
            </a:extLst>
          </p:cNvPr>
          <p:cNvSpPr>
            <a:spLocks xmlns:a="http://schemas.openxmlformats.org/drawingml/2006/main" noGrp="1"/>
          </p:cNvSpPr>
          <p:nvPr/>
        </p:nvSpPr>
        <p:spPr>
          <a:xfrm xmlns:a="http://schemas.openxmlformats.org/drawingml/2006/main">
            <a:off x="56197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17</a:t>
            </a:r>
          </a:p>
        </p:txBody>
      </p:sp>
    </p:spTree>
    <p:extLst>
      <p:ext uri="{BB962C8B-B14F-4D97-AF65-F5344CB8AC3E}">
        <p14:creationId xmlns:p14="http://schemas.microsoft.com/office/powerpoint/2010/main" val="39006849"/>
      </p:ext>
    </p:extLst>
  </p:cSld>
</p:sld>
</file>

<file path=ppt/slides/slide18.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8B15E62-3FF6-40A7-8EA6-8627A7F97E29}"/>
              </a:ext>
            </a:extLst>
          </p:cNvPr>
          <p:cNvSpPr>
            <a:spLocks xmlns:a="http://schemas.openxmlformats.org/drawingml/2006/main" noGrp="1"/>
          </p:cNvSpPr>
          <p:nvPr/>
        </p:nvSpPr>
        <p:spPr>
          <a:xfrm xmlns:a="http://schemas.openxmlformats.org/drawingml/2006/main">
            <a:off x="609600" y="609600"/>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173E42"/>
                </a:solidFill>
                <a:latin typeface="Helvetica Neue"/>
                <a:ea typeface="Helvetica Neue"/>
                <a:cs typeface="Helvetica Neue"/>
              </a:defRPr>
            </a:pPr>
            <a:r>
              <a:rPr sz="3600" b="1">
                <a:solidFill>
                  <a:srgbClr val="173E42"/>
                </a:solidFill>
                <a:latin typeface="Helvetica Neue"/>
                <a:ea typeface="Helvetica Neue"/>
                <a:cs typeface="Helvetica Neue"/>
              </a:rPr>
              <a:t>Twee betekenissen van aarden</a:t>
            </a:r>
          </a:p>
        </p:txBody>
      </p:sp>
      <p:sp>
        <p:nvSpPr>
          <p:cNvPr id="2" name="">
            <a:extLst xmlns:a="http://schemas.openxmlformats.org/drawingml/2006/main">
              <a:ext uri="{FF2B5EF4-FFF2-40B4-BE49-F238E27FC236}">
                <a16:creationId xmlns:a16="http://schemas.microsoft.com/office/drawing/2014/main" id="{B59E8601-B054-41BF-8D20-0D7D784CD7F5}"/>
              </a:ext>
            </a:extLst>
          </p:cNvPr>
          <p:cNvSpPr>
            <a:spLocks xmlns:a="http://schemas.openxmlformats.org/drawingml/2006/main" noGrp="1"/>
          </p:cNvSpPr>
          <p:nvPr/>
        </p:nvSpPr>
        <p:spPr>
          <a:xfrm xmlns:a="http://schemas.openxmlformats.org/drawingml/2006/main">
            <a:off x="619125" y="2095500"/>
            <a:ext cx="49530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73E42"/>
                </a:solidFill>
                <a:latin typeface="Helvetica Neue"/>
                <a:ea typeface="Helvetica Neue"/>
                <a:cs typeface="Helvetica Neue"/>
              </a:defRPr>
            </a:pPr>
            <a:r>
              <a:rPr sz="2550" b="0">
                <a:solidFill>
                  <a:srgbClr val="173E42"/>
                </a:solidFill>
                <a:latin typeface="Helvetica Neue"/>
                <a:ea typeface="Helvetica Neue"/>
                <a:cs typeface="Helvetica Neue"/>
              </a:rPr>
              <a:t>Psychologische grounding</a:t>
            </a:r>
          </a:p>
          <a:p xmlns:a="http://schemas.openxmlformats.org/drawingml/2006/main">
            <a:pPr>
              <a:defRPr sz="2550" b="0">
                <a:solidFill>
                  <a:srgbClr val="173E42"/>
                </a:solidFill>
                <a:latin typeface="Helvetica Neue"/>
                <a:ea typeface="Helvetica Neue"/>
                <a:cs typeface="Helvetica Neue"/>
              </a:defRPr>
            </a:pPr>
            <a:r>
              <a:rPr sz="2550" b="0">
                <a:solidFill>
                  <a:srgbClr val="173E42"/>
                </a:solidFill>
                <a:latin typeface="Helvetica Neue"/>
                <a:ea typeface="Helvetica Neue"/>
                <a:cs typeface="Helvetica Neue"/>
              </a:rPr>
              <a:t>Aandacht en oriëntatie in het hier en nu.</a:t>
            </a:r>
          </a:p>
        </p:txBody>
      </p:sp>
      <p:sp>
        <p:nvSpPr>
          <p:cNvPr id="3" name="">
            <a:extLst xmlns:a="http://schemas.openxmlformats.org/drawingml/2006/main">
              <a:ext uri="{FF2B5EF4-FFF2-40B4-BE49-F238E27FC236}">
                <a16:creationId xmlns:a16="http://schemas.microsoft.com/office/drawing/2014/main" id="{C4BD2FE4-0F4A-4A79-84D9-4C1FFD402B58}"/>
              </a:ext>
            </a:extLst>
          </p:cNvPr>
          <p:cNvSpPr>
            <a:spLocks xmlns:a="http://schemas.openxmlformats.org/drawingml/2006/main" noGrp="1"/>
          </p:cNvSpPr>
          <p:nvPr/>
        </p:nvSpPr>
        <p:spPr>
          <a:xfrm xmlns:a="http://schemas.openxmlformats.org/drawingml/2006/main">
            <a:off x="6477000" y="2095500"/>
            <a:ext cx="49530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73E42"/>
                </a:solidFill>
                <a:latin typeface="Helvetica Neue"/>
                <a:ea typeface="Helvetica Neue"/>
                <a:cs typeface="Helvetica Neue"/>
              </a:defRPr>
            </a:pPr>
            <a:r>
              <a:rPr sz="2550" b="0">
                <a:solidFill>
                  <a:srgbClr val="173E42"/>
                </a:solidFill>
                <a:latin typeface="Helvetica Neue"/>
                <a:ea typeface="Helvetica Neue"/>
                <a:cs typeface="Helvetica Neue"/>
              </a:rPr>
              <a:t>Elektrisch earthing</a:t>
            </a:r>
          </a:p>
          <a:p xmlns:a="http://schemas.openxmlformats.org/drawingml/2006/main">
            <a:pPr>
              <a:defRPr sz="2550" b="0">
                <a:solidFill>
                  <a:srgbClr val="173E42"/>
                </a:solidFill>
                <a:latin typeface="Helvetica Neue"/>
                <a:ea typeface="Helvetica Neue"/>
                <a:cs typeface="Helvetica Neue"/>
              </a:defRPr>
            </a:pPr>
            <a:r>
              <a:rPr sz="2550" b="0">
                <a:solidFill>
                  <a:srgbClr val="173E42"/>
                </a:solidFill>
                <a:latin typeface="Helvetica Neue"/>
                <a:ea typeface="Helvetica Neue"/>
                <a:cs typeface="Helvetica Neue"/>
              </a:rPr>
              <a:t>Gezondheidsclaims vragen ander bewijs.</a:t>
            </a:r>
          </a:p>
        </p:txBody>
      </p:sp>
      <p:sp>
        <p:nvSpPr>
          <p:cNvPr id="4" name="">
            <a:extLst xmlns:a="http://schemas.openxmlformats.org/drawingml/2006/main">
              <a:ext uri="{FF2B5EF4-FFF2-40B4-BE49-F238E27FC236}">
                <a16:creationId xmlns:a16="http://schemas.microsoft.com/office/drawing/2014/main" id="{79887BB2-3E19-4210-8B5A-FAC7C6830379}"/>
              </a:ext>
            </a:extLst>
          </p:cNvPr>
          <p:cNvSpPr>
            <a:spLocks xmlns:a="http://schemas.openxmlformats.org/drawingml/2006/main" noGrp="1"/>
          </p:cNvSpPr>
          <p:nvPr/>
        </p:nvSpPr>
        <p:spPr>
          <a:xfrm xmlns:a="http://schemas.openxmlformats.org/drawingml/2006/main">
            <a:off x="619125" y="5095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Een fijne buitenervaring bewijst</a:t>
            </a:r>
          </a:p>
          <a:p xmlns:a="http://schemas.openxmlformats.org/drawingml/2006/main">
            <a:pPr>
              <a:defRPr sz="2250" b="0">
                <a:solidFill>
                  <a:srgbClr val="546A68"/>
                </a:solidFill>
                <a:latin typeface="Helvetica Neue"/>
                <a:ea typeface="Helvetica Neue"/>
                <a:cs typeface="Helvetica Neue"/>
              </a:defRPr>
            </a:pPr>
            <a:r>
              <a:rPr sz="2250" b="0">
                <a:solidFill>
                  <a:srgbClr val="546A68"/>
                </a:solidFill>
                <a:latin typeface="Helvetica Neue"/>
                <a:ea typeface="Helvetica Neue"/>
                <a:cs typeface="Helvetica Neue"/>
              </a:rPr>
              <a:t>geen elektrisch gezondheidseffect.</a:t>
            </a:r>
          </a:p>
        </p:txBody>
      </p:sp>
      <p:sp>
        <p:nvSpPr>
          <p:cNvPr id="5" name="">
            <a:extLst xmlns:a="http://schemas.openxmlformats.org/drawingml/2006/main">
              <a:ext uri="{FF2B5EF4-FFF2-40B4-BE49-F238E27FC236}">
                <a16:creationId xmlns:a16="http://schemas.microsoft.com/office/drawing/2014/main" id="{45B8BDA4-D994-4FAB-8253-9ECD02A68DA2}"/>
              </a:ext>
            </a:extLst>
          </p:cNvPr>
          <p:cNvSpPr>
            <a:spLocks xmlns:a="http://schemas.openxmlformats.org/drawingml/2006/main" noGrp="1"/>
          </p:cNvSpPr>
          <p:nvPr/>
        </p:nvSpPr>
        <p:spPr>
          <a:xfrm xmlns:a="http://schemas.openxmlformats.org/drawingml/2006/main">
            <a:off x="113728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18</a:t>
            </a:r>
          </a:p>
        </p:txBody>
      </p:sp>
    </p:spTree>
    <p:extLst>
      <p:ext uri="{BB962C8B-B14F-4D97-AF65-F5344CB8AC3E}">
        <p14:creationId xmlns:p14="http://schemas.microsoft.com/office/powerpoint/2010/main" val="2018757322"/>
      </p:ext>
    </p:extLst>
  </p:cSld>
</p:sld>
</file>

<file path=ppt/slides/slide19.xml><?xml version="1.0" encoding="utf-8"?>
<p:sld xmlns:p="http://schemas.openxmlformats.org/presentationml/2006/main">
  <p:cSld>
    <p:bg>
      <p:bgPr>
        <a:solidFill xmlns:a="http://schemas.openxmlformats.org/drawingml/2006/main">
          <a:srgbClr val="F7F3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F098B84-BFFB-42A4-81A5-53A636F043A1}"/>
              </a:ext>
            </a:extLst>
          </p:cNvPr>
          <p:cNvSpPr>
            <a:spLocks xmlns:a="http://schemas.openxmlformats.org/drawingml/2006/main" noGrp="1"/>
          </p:cNvSpPr>
          <p:nvPr/>
        </p:nvSpPr>
        <p:spPr>
          <a:xfrm xmlns:a="http://schemas.openxmlformats.org/drawingml/2006/main">
            <a:off x="609600" y="6191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173E42"/>
                </a:solidFill>
                <a:latin typeface="Helvetica Neue"/>
                <a:ea typeface="Helvetica Neue"/>
                <a:cs typeface="Helvetica Neue"/>
              </a:defRPr>
            </a:pPr>
            <a:r>
              <a:rPr sz="3600" b="1">
                <a:solidFill>
                  <a:srgbClr val="173E42"/>
                </a:solidFill>
                <a:latin typeface="Helvetica Neue"/>
                <a:ea typeface="Helvetica Neue"/>
                <a:cs typeface="Helvetica Neue"/>
              </a:rPr>
              <a:t>Een christelijk perspectief</a:t>
            </a:r>
          </a:p>
        </p:txBody>
      </p:sp>
      <p:sp>
        <p:nvSpPr>
          <p:cNvPr id="2" name="">
            <a:extLst xmlns:a="http://schemas.openxmlformats.org/drawingml/2006/main">
              <a:ext uri="{FF2B5EF4-FFF2-40B4-BE49-F238E27FC236}">
                <a16:creationId xmlns:a16="http://schemas.microsoft.com/office/drawing/2014/main" id="{EA48B4A9-4CB2-410B-8430-6A63CA22D940}"/>
              </a:ext>
            </a:extLst>
          </p:cNvPr>
          <p:cNvSpPr>
            <a:spLocks xmlns:a="http://schemas.openxmlformats.org/drawingml/2006/main" noGrp="1"/>
          </p:cNvSpPr>
          <p:nvPr/>
        </p:nvSpPr>
        <p:spPr>
          <a:xfrm xmlns:a="http://schemas.openxmlformats.org/drawingml/2006/main">
            <a:off x="628650" y="2238375"/>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01</a:t>
            </a:r>
          </a:p>
        </p:txBody>
      </p:sp>
      <p:sp>
        <p:nvSpPr>
          <p:cNvPr id="3" name="">
            <a:extLst xmlns:a="http://schemas.openxmlformats.org/drawingml/2006/main">
              <a:ext uri="{FF2B5EF4-FFF2-40B4-BE49-F238E27FC236}">
                <a16:creationId xmlns:a16="http://schemas.microsoft.com/office/drawing/2014/main" id="{6AC5E284-091A-434E-9F1E-85EE185221C3}"/>
              </a:ext>
            </a:extLst>
          </p:cNvPr>
          <p:cNvSpPr>
            <a:spLocks xmlns:a="http://schemas.openxmlformats.org/drawingml/2006/main" noGrp="1"/>
          </p:cNvSpPr>
          <p:nvPr/>
        </p:nvSpPr>
        <p:spPr>
          <a:xfrm xmlns:a="http://schemas.openxmlformats.org/drawingml/2006/main">
            <a:off x="1524000" y="2171700"/>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Bijbelse verhalen verbinden aanraking</a:t>
            </a:r>
          </a:p>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met zorg voor de ander.</a:t>
            </a:r>
          </a:p>
        </p:txBody>
      </p:sp>
      <p:sp>
        <p:nvSpPr>
          <p:cNvPr id="4" name="">
            <a:extLst xmlns:a="http://schemas.openxmlformats.org/drawingml/2006/main">
              <a:ext uri="{FF2B5EF4-FFF2-40B4-BE49-F238E27FC236}">
                <a16:creationId xmlns:a16="http://schemas.microsoft.com/office/drawing/2014/main" id="{382DA635-9596-4FB4-A333-6F0A756838A3}"/>
              </a:ext>
            </a:extLst>
          </p:cNvPr>
          <p:cNvSpPr>
            <a:spLocks xmlns:a="http://schemas.openxmlformats.org/drawingml/2006/main" noGrp="1"/>
          </p:cNvSpPr>
          <p:nvPr/>
        </p:nvSpPr>
        <p:spPr>
          <a:xfrm xmlns:a="http://schemas.openxmlformats.org/drawingml/2006/main">
            <a:off x="628650" y="3552825"/>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02</a:t>
            </a:r>
          </a:p>
        </p:txBody>
      </p:sp>
      <p:sp>
        <p:nvSpPr>
          <p:cNvPr id="5" name="">
            <a:extLst xmlns:a="http://schemas.openxmlformats.org/drawingml/2006/main">
              <a:ext uri="{FF2B5EF4-FFF2-40B4-BE49-F238E27FC236}">
                <a16:creationId xmlns:a16="http://schemas.microsoft.com/office/drawing/2014/main" id="{D47341DE-05A6-4E21-B7EB-3F009D1D0197}"/>
              </a:ext>
            </a:extLst>
          </p:cNvPr>
          <p:cNvSpPr>
            <a:spLocks xmlns:a="http://schemas.openxmlformats.org/drawingml/2006/main" noGrp="1"/>
          </p:cNvSpPr>
          <p:nvPr/>
        </p:nvSpPr>
        <p:spPr>
          <a:xfrm xmlns:a="http://schemas.openxmlformats.org/drawingml/2006/main">
            <a:off x="1524000" y="3486150"/>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Gebed en aanraking vragen</a:t>
            </a:r>
          </a:p>
          <a:p xmlns:a="http://schemas.openxmlformats.org/drawingml/2006/main">
            <a:pPr>
              <a:defRPr sz="2625" b="0">
                <a:solidFill>
                  <a:srgbClr val="546A68"/>
                </a:solidFill>
                <a:latin typeface="Helvetica Neue"/>
                <a:ea typeface="Helvetica Neue"/>
                <a:cs typeface="Helvetica Neue"/>
              </a:defRPr>
            </a:pPr>
            <a:r>
              <a:rPr sz="2625" b="0">
                <a:solidFill>
                  <a:srgbClr val="546A68"/>
                </a:solidFill>
                <a:latin typeface="Helvetica Neue"/>
                <a:ea typeface="Helvetica Neue"/>
                <a:cs typeface="Helvetica Neue"/>
              </a:rPr>
              <a:t>vrije toestemming.</a:t>
            </a:r>
          </a:p>
        </p:txBody>
      </p:sp>
      <p:sp>
        <p:nvSpPr>
          <p:cNvPr id="6" name="">
            <a:extLst xmlns:a="http://schemas.openxmlformats.org/drawingml/2006/main">
              <a:ext uri="{FF2B5EF4-FFF2-40B4-BE49-F238E27FC236}">
                <a16:creationId xmlns:a16="http://schemas.microsoft.com/office/drawing/2014/main" id="{4B4984B7-DCCA-4EFA-BD68-992B9C15E23D}"/>
              </a:ext>
            </a:extLst>
          </p:cNvPr>
          <p:cNvSpPr>
            <a:spLocks xmlns:a="http://schemas.openxmlformats.org/drawingml/2006/main" noGrp="1"/>
          </p:cNvSpPr>
          <p:nvPr/>
        </p:nvSpPr>
        <p:spPr>
          <a:xfrm xmlns:a="http://schemas.openxmlformats.org/drawingml/2006/main">
            <a:off x="628650" y="4867275"/>
            <a:ext cx="714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C79A54"/>
                </a:solidFill>
                <a:latin typeface="Helvetica Neue"/>
                <a:ea typeface="Helvetica Neue"/>
                <a:cs typeface="Helvetica Neue"/>
              </a:defRPr>
            </a:pPr>
            <a:r>
              <a:rPr sz="2025" b="0">
                <a:solidFill>
                  <a:srgbClr val="C79A54"/>
                </a:solidFill>
                <a:latin typeface="Helvetica Neue"/>
                <a:ea typeface="Helvetica Neue"/>
                <a:cs typeface="Helvetica Neue"/>
              </a:rPr>
              <a:t>03</a:t>
            </a:r>
          </a:p>
        </p:txBody>
      </p:sp>
      <p:sp>
        <p:nvSpPr>
          <p:cNvPr id="7" name="">
            <a:extLst xmlns:a="http://schemas.openxmlformats.org/drawingml/2006/main">
              <a:ext uri="{FF2B5EF4-FFF2-40B4-BE49-F238E27FC236}">
                <a16:creationId xmlns:a16="http://schemas.microsoft.com/office/drawing/2014/main" id="{7D234D83-BC72-4CE6-B9BC-DB0B175FC718}"/>
              </a:ext>
            </a:extLst>
          </p:cNvPr>
          <p:cNvSpPr>
            <a:spLocks xmlns:a="http://schemas.openxmlformats.org/drawingml/2006/main" noGrp="1"/>
          </p:cNvSpPr>
          <p:nvPr/>
        </p:nvSpPr>
        <p:spPr>
          <a:xfrm xmlns:a="http://schemas.openxmlformats.org/drawingml/2006/main">
            <a:off x="1524000" y="4800600"/>
            <a:ext cx="9525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173E42"/>
                </a:solidFill>
                <a:latin typeface="Helvetica Neue"/>
                <a:ea typeface="Helvetica Neue"/>
                <a:cs typeface="Helvetica Neue"/>
              </a:defRPr>
            </a:pPr>
            <a:r>
              <a:rPr sz="2625" b="0">
                <a:solidFill>
                  <a:srgbClr val="173E42"/>
                </a:solidFill>
                <a:latin typeface="Helvetica Neue"/>
                <a:ea typeface="Helvetica Neue"/>
                <a:cs typeface="Helvetica Neue"/>
              </a:rPr>
              <a:t>Bescherming en verantwoording</a:t>
            </a:r>
          </a:p>
          <a:p xmlns:a="http://schemas.openxmlformats.org/drawingml/2006/main">
            <a:pPr>
              <a:defRPr sz="2625" b="0">
                <a:solidFill>
                  <a:srgbClr val="173E42"/>
                </a:solidFill>
                <a:latin typeface="Helvetica Neue"/>
                <a:ea typeface="Helvetica Neue"/>
                <a:cs typeface="Helvetica Neue"/>
              </a:defRPr>
            </a:pPr>
            <a:r>
              <a:rPr sz="2625" b="0">
                <a:solidFill>
                  <a:srgbClr val="173E42"/>
                </a:solidFill>
                <a:latin typeface="Helvetica Neue"/>
                <a:ea typeface="Helvetica Neue"/>
                <a:cs typeface="Helvetica Neue"/>
              </a:rPr>
              <a:t>horen bij pastorale nabijheid.</a:t>
            </a:r>
          </a:p>
        </p:txBody>
      </p:sp>
      <p:sp>
        <p:nvSpPr>
          <p:cNvPr id="8" name="">
            <a:extLst xmlns:a="http://schemas.openxmlformats.org/drawingml/2006/main">
              <a:ext uri="{FF2B5EF4-FFF2-40B4-BE49-F238E27FC236}">
                <a16:creationId xmlns:a16="http://schemas.microsoft.com/office/drawing/2014/main" id="{FCD8FFFF-E842-4F04-B6E1-3F14C5F0892D}"/>
              </a:ext>
            </a:extLst>
          </p:cNvPr>
          <p:cNvSpPr>
            <a:spLocks xmlns:a="http://schemas.openxmlformats.org/drawingml/2006/main" noGrp="1"/>
          </p:cNvSpPr>
          <p:nvPr/>
        </p:nvSpPr>
        <p:spPr>
          <a:xfrm xmlns:a="http://schemas.openxmlformats.org/drawingml/2006/main">
            <a:off x="113728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46A68"/>
                </a:solidFill>
                <a:latin typeface="Helvetica Neue"/>
                <a:ea typeface="Helvetica Neue"/>
                <a:cs typeface="Helvetica Neue"/>
              </a:defRPr>
            </a:pPr>
            <a:r>
              <a:rPr sz="1200" b="0">
                <a:solidFill>
                  <a:srgbClr val="546A68"/>
                </a:solidFill>
                <a:latin typeface="Helvetica Neue"/>
                <a:ea typeface="Helvetica Neue"/>
                <a:cs typeface="Helvetica Neue"/>
              </a:rPr>
              <a:t>19</a:t>
            </a:r>
          </a:p>
        </p:txBody>
      </p:sp>
    </p:spTree>
    <p:extLst>
      <p:ext uri="{BB962C8B-B14F-4D97-AF65-F5344CB8AC3E}">
        <p14:creationId xmlns:p14="http://schemas.microsoft.com/office/powerpoint/2010/main" val="1865484585"/>
      </p:ext>
    </p:extLst>
  </p:cSld>
</p:sld>
</file>

<file path=ppt/slides/slide20.xml><?xml version="1.0" encoding="utf-8"?>
<p:sld xmlns:p="http://schemas.openxmlformats.org/presentationml/2006/main">
  <p:cSld>
    <p:bg>
      <p:bgPr>
        <a:solidFill xmlns:a="http://schemas.openxmlformats.org/drawingml/2006/main">
          <a:srgbClr val="173E4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F9AB488-4D7D-452C-AB72-5D920B08BBC5}"/>
              </a:ext>
            </a:extLst>
          </p:cNvPr>
          <p:cNvSpPr>
            <a:spLocks xmlns:a="http://schemas.openxmlformats.org/drawingml/2006/main" noGrp="1"/>
          </p:cNvSpPr>
          <p:nvPr/>
        </p:nvSpPr>
        <p:spPr>
          <a:xfrm xmlns:a="http://schemas.openxmlformats.org/drawingml/2006/main">
            <a:off x="609600" y="647700"/>
            <a:ext cx="109728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050" b="1">
                <a:solidFill>
                  <a:srgbClr val="F7F3EC"/>
                </a:solidFill>
                <a:latin typeface="Helvetica Neue"/>
                <a:ea typeface="Helvetica Neue"/>
                <a:cs typeface="Helvetica Neue"/>
              </a:defRPr>
            </a:pPr>
            <a:r>
              <a:rPr sz="4050" b="1">
                <a:solidFill>
                  <a:srgbClr val="F7F3EC"/>
                </a:solidFill>
                <a:latin typeface="Helvetica Neue"/>
                <a:ea typeface="Helvetica Neue"/>
                <a:cs typeface="Helvetica Neue"/>
              </a:rPr>
              <a:t>Nabijheid met ruimte voor keuze</a:t>
            </a:r>
          </a:p>
        </p:txBody>
      </p:sp>
      <p:sp>
        <p:nvSpPr>
          <p:cNvPr id="2" name="">
            <a:extLst xmlns:a="http://schemas.openxmlformats.org/drawingml/2006/main">
              <a:ext uri="{FF2B5EF4-FFF2-40B4-BE49-F238E27FC236}">
                <a16:creationId xmlns:a16="http://schemas.microsoft.com/office/drawing/2014/main" id="{984AA8CE-7926-4DF6-B660-ECE4E6303922}"/>
              </a:ext>
            </a:extLst>
          </p:cNvPr>
          <p:cNvSpPr>
            <a:spLocks xmlns:a="http://schemas.openxmlformats.org/drawingml/2006/main" noGrp="1"/>
          </p:cNvSpPr>
          <p:nvPr/>
        </p:nvSpPr>
        <p:spPr>
          <a:xfrm xmlns:a="http://schemas.openxmlformats.org/drawingml/2006/main">
            <a:off x="647700" y="2381250"/>
            <a:ext cx="10810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F7F3EC"/>
                </a:solidFill>
                <a:latin typeface="Helvetica Neue"/>
                <a:ea typeface="Helvetica Neue"/>
                <a:cs typeface="Helvetica Neue"/>
              </a:defRPr>
            </a:pPr>
            <a:r>
              <a:rPr sz="2550" b="0">
                <a:solidFill>
                  <a:srgbClr val="F7F3EC"/>
                </a:solidFill>
                <a:latin typeface="Helvetica Neue"/>
                <a:ea typeface="Helvetica Neue"/>
                <a:cs typeface="Helvetica Neue"/>
              </a:rPr>
              <a:t>Wat is het doel?</a:t>
            </a:r>
          </a:p>
        </p:txBody>
      </p:sp>
      <p:sp>
        <p:nvSpPr>
          <p:cNvPr id="3" name="">
            <a:extLst xmlns:a="http://schemas.openxmlformats.org/drawingml/2006/main">
              <a:ext uri="{FF2B5EF4-FFF2-40B4-BE49-F238E27FC236}">
                <a16:creationId xmlns:a16="http://schemas.microsoft.com/office/drawing/2014/main" id="{10A16581-9461-4E22-A07A-01F5B9FB747F}"/>
              </a:ext>
            </a:extLst>
          </p:cNvPr>
          <p:cNvSpPr>
            <a:spLocks xmlns:a="http://schemas.openxmlformats.org/drawingml/2006/main" noGrp="1"/>
          </p:cNvSpPr>
          <p:nvPr/>
        </p:nvSpPr>
        <p:spPr>
          <a:xfrm xmlns:a="http://schemas.openxmlformats.org/drawingml/2006/main">
            <a:off x="647700" y="3209925"/>
            <a:ext cx="10810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F7F3EC"/>
                </a:solidFill>
                <a:latin typeface="Helvetica Neue"/>
                <a:ea typeface="Helvetica Neue"/>
                <a:cs typeface="Helvetica Neue"/>
              </a:defRPr>
            </a:pPr>
            <a:r>
              <a:rPr sz="2550" b="0">
                <a:solidFill>
                  <a:srgbClr val="F7F3EC"/>
                </a:solidFill>
                <a:latin typeface="Helvetica Neue"/>
                <a:ea typeface="Helvetica Neue"/>
                <a:cs typeface="Helvetica Neue"/>
              </a:rPr>
              <a:t>Kan de ander vrij kiezen en stoppen?</a:t>
            </a:r>
          </a:p>
        </p:txBody>
      </p:sp>
      <p:sp>
        <p:nvSpPr>
          <p:cNvPr id="4" name="">
            <a:extLst xmlns:a="http://schemas.openxmlformats.org/drawingml/2006/main">
              <a:ext uri="{FF2B5EF4-FFF2-40B4-BE49-F238E27FC236}">
                <a16:creationId xmlns:a16="http://schemas.microsoft.com/office/drawing/2014/main" id="{BE4EF447-2673-4759-B1E9-8A172A119B86}"/>
              </a:ext>
            </a:extLst>
          </p:cNvPr>
          <p:cNvSpPr>
            <a:spLocks xmlns:a="http://schemas.openxmlformats.org/drawingml/2006/main" noGrp="1"/>
          </p:cNvSpPr>
          <p:nvPr/>
        </p:nvSpPr>
        <p:spPr>
          <a:xfrm xmlns:a="http://schemas.openxmlformats.org/drawingml/2006/main">
            <a:off x="647700" y="4038600"/>
            <a:ext cx="10810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F7F3EC"/>
                </a:solidFill>
                <a:latin typeface="Helvetica Neue"/>
                <a:ea typeface="Helvetica Neue"/>
                <a:cs typeface="Helvetica Neue"/>
              </a:defRPr>
            </a:pPr>
            <a:r>
              <a:rPr sz="2550" b="0">
                <a:solidFill>
                  <a:srgbClr val="F7F3EC"/>
                </a:solidFill>
                <a:latin typeface="Helvetica Neue"/>
                <a:ea typeface="Helvetica Neue"/>
                <a:cs typeface="Helvetica Neue"/>
              </a:rPr>
              <a:t>Hoe ervaart de ander het contact?</a:t>
            </a:r>
          </a:p>
        </p:txBody>
      </p:sp>
      <p:sp>
        <p:nvSpPr>
          <p:cNvPr id="5" name="">
            <a:extLst xmlns:a="http://schemas.openxmlformats.org/drawingml/2006/main">
              <a:ext uri="{FF2B5EF4-FFF2-40B4-BE49-F238E27FC236}">
                <a16:creationId xmlns:a16="http://schemas.microsoft.com/office/drawing/2014/main" id="{FECE7933-C1B7-49AC-A05A-6A89B15312C5}"/>
              </a:ext>
            </a:extLst>
          </p:cNvPr>
          <p:cNvSpPr>
            <a:spLocks xmlns:a="http://schemas.openxmlformats.org/drawingml/2006/main" noGrp="1"/>
          </p:cNvSpPr>
          <p:nvPr/>
        </p:nvSpPr>
        <p:spPr>
          <a:xfrm xmlns:a="http://schemas.openxmlformats.org/drawingml/2006/main">
            <a:off x="647700" y="5429250"/>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0">
                <a:solidFill>
                  <a:srgbClr val="D8B47A"/>
                </a:solidFill>
                <a:latin typeface="Helvetica Neue"/>
                <a:ea typeface="Helvetica Neue"/>
                <a:cs typeface="Helvetica Neue"/>
              </a:defRPr>
            </a:pPr>
            <a:r>
              <a:rPr sz="2175" b="0">
                <a:solidFill>
                  <a:srgbClr val="D8B47A"/>
                </a:solidFill>
                <a:latin typeface="Helvetica Neue"/>
                <a:ea typeface="Helvetica Neue"/>
                <a:cs typeface="Helvetica Neue"/>
              </a:rPr>
              <a:t>Duidelijke grenzen maken warme nabijheid mogelijk.</a:t>
            </a:r>
          </a:p>
        </p:txBody>
      </p:sp>
      <p:sp>
        <p:nvSpPr>
          <p:cNvPr id="6" name="">
            <a:extLst xmlns:a="http://schemas.openxmlformats.org/drawingml/2006/main">
              <a:ext uri="{FF2B5EF4-FFF2-40B4-BE49-F238E27FC236}">
                <a16:creationId xmlns:a16="http://schemas.microsoft.com/office/drawing/2014/main" id="{C9C60B2B-3680-46B7-A682-853B98F8F580}"/>
              </a:ext>
            </a:extLst>
          </p:cNvPr>
          <p:cNvSpPr>
            <a:spLocks xmlns:a="http://schemas.openxmlformats.org/drawingml/2006/main" noGrp="1"/>
          </p:cNvSpPr>
          <p:nvPr/>
        </p:nvSpPr>
        <p:spPr>
          <a:xfrm xmlns:a="http://schemas.openxmlformats.org/drawingml/2006/main">
            <a:off x="11372850" y="64770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C8D6D3"/>
                </a:solidFill>
                <a:latin typeface="Helvetica Neue"/>
                <a:ea typeface="Helvetica Neue"/>
                <a:cs typeface="Helvetica Neue"/>
              </a:defRPr>
            </a:pPr>
            <a:r>
              <a:rPr sz="1200" b="0">
                <a:solidFill>
                  <a:srgbClr val="C8D6D3"/>
                </a:solidFill>
                <a:latin typeface="Helvetica Neue"/>
                <a:ea typeface="Helvetica Neue"/>
                <a:cs typeface="Helvetica Neue"/>
              </a:rPr>
              <a:t>20</a:t>
            </a:r>
          </a:p>
        </p:txBody>
      </p:sp>
    </p:spTree>
    <p:extLst>
      <p:ext uri="{BB962C8B-B14F-4D97-AF65-F5344CB8AC3E}">
        <p14:creationId xmlns:p14="http://schemas.microsoft.com/office/powerpoint/2010/main" val="200300537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2026-09-18T17:27:04.2540000Z</dcterms:created>
  <dcterms:modified xsi:type="dcterms:W3CDTF">2026-09-18T17:27:04.2540000Z</dcterms:modified>
</coreProperties>
</file>