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fa43f4c21447ba" /><Relationship Type="http://schemas.openxmlformats.org/officeDocument/2006/relationships/extended-properties" Target="/docProps/app.xml" Id="R7fbf264103c54792" /><Relationship Type="http://schemas.openxmlformats.org/officeDocument/2006/relationships/officeDocument" Target="/ppt/presentation.xml" Id="R60bdd0d13f1b45e3" /></Relationships>
</file>

<file path=ppt/presentation.xml><?xml version="1.0" encoding="utf-8"?>
<p:presentation xmlns:p="http://schemas.openxmlformats.org/presentationml/2006/main">
  <p:sldMasterIdLst>
    <p:sldMasterId xmlns:r="http://schemas.openxmlformats.org/officeDocument/2006/relationships" id="2147483648" r:id="R9c56503b32f245a6"/>
  </p:sldMasterIdLst>
  <p:notesMasterIdLst>
    <p:notesMasterId xmlns:r="http://schemas.openxmlformats.org/officeDocument/2006/relationships" r:id="R5f9224f3e6f9494a"/>
  </p:notesMasterIdLst>
  <p:sldIdLst>
    <p:sldId xmlns:r="http://schemas.openxmlformats.org/officeDocument/2006/relationships" id="256" r:id="R830e52073c364d6e"/>
    <p:sldId xmlns:r="http://schemas.openxmlformats.org/officeDocument/2006/relationships" id="257" r:id="R44b1375f2ee94924"/>
    <p:sldId xmlns:r="http://schemas.openxmlformats.org/officeDocument/2006/relationships" id="258" r:id="Rd95f5e8a154549d8"/>
    <p:sldId xmlns:r="http://schemas.openxmlformats.org/officeDocument/2006/relationships" id="259" r:id="R89f40042b03f48e0"/>
    <p:sldId xmlns:r="http://schemas.openxmlformats.org/officeDocument/2006/relationships" id="260" r:id="R09a87f47753b47ed"/>
    <p:sldId xmlns:r="http://schemas.openxmlformats.org/officeDocument/2006/relationships" id="261" r:id="R5d2bdfc000f1408f"/>
    <p:sldId xmlns:r="http://schemas.openxmlformats.org/officeDocument/2006/relationships" id="262" r:id="R082800c71fe74bae"/>
    <p:sldId xmlns:r="http://schemas.openxmlformats.org/officeDocument/2006/relationships" id="263" r:id="Rc86a451314cb48bc"/>
    <p:sldId xmlns:r="http://schemas.openxmlformats.org/officeDocument/2006/relationships" id="264" r:id="Rdeb2d6f836e04f8f"/>
    <p:sldId xmlns:r="http://schemas.openxmlformats.org/officeDocument/2006/relationships" id="265" r:id="R5c61541cc3144468"/>
    <p:sldId xmlns:r="http://schemas.openxmlformats.org/officeDocument/2006/relationships" id="266" r:id="R6e72c425ba484041"/>
    <p:sldId xmlns:r="http://schemas.openxmlformats.org/officeDocument/2006/relationships" id="267" r:id="Rf107e10cabdb43bf"/>
    <p:sldId xmlns:r="http://schemas.openxmlformats.org/officeDocument/2006/relationships" id="268" r:id="Rcf55bffb29f14097"/>
    <p:sldId xmlns:r="http://schemas.openxmlformats.org/officeDocument/2006/relationships" id="269" r:id="R466b03577c884be6"/>
    <p:sldId xmlns:r="http://schemas.openxmlformats.org/officeDocument/2006/relationships" id="270" r:id="R304ff68741254cff"/>
    <p:sldId xmlns:r="http://schemas.openxmlformats.org/officeDocument/2006/relationships" id="271" r:id="Rbcb4f0dbe37d4d1f"/>
    <p:sldId xmlns:r="http://schemas.openxmlformats.org/officeDocument/2006/relationships" id="272" r:id="R9fc996b1347c48c3"/>
    <p:sldId xmlns:r="http://schemas.openxmlformats.org/officeDocument/2006/relationships" id="273" r:id="R17c026ebe4374be4"/>
    <p:sldId xmlns:r="http://schemas.openxmlformats.org/officeDocument/2006/relationships" id="274" r:id="Racd93e38af5a4926"/>
    <p:sldId xmlns:r="http://schemas.openxmlformats.org/officeDocument/2006/relationships" id="275" r:id="Ref955d6b49fd459d"/>
    <p:sldId xmlns:r="http://schemas.openxmlformats.org/officeDocument/2006/relationships" id="276" r:id="Rc185f7df6b084e18"/>
    <p:sldId xmlns:r="http://schemas.openxmlformats.org/officeDocument/2006/relationships" id="277" r:id="Raca09cff8c6143d4"/>
    <p:sldId xmlns:r="http://schemas.openxmlformats.org/officeDocument/2006/relationships" id="278" r:id="Ra1858af9f73d4508"/>
    <p:sldId xmlns:r="http://schemas.openxmlformats.org/officeDocument/2006/relationships" id="279" r:id="R8394b8fc1b6b40d3"/>
    <p:sldId xmlns:r="http://schemas.openxmlformats.org/officeDocument/2006/relationships" id="280" r:id="R9265edb54ad84f22"/>
    <p:sldId xmlns:r="http://schemas.openxmlformats.org/officeDocument/2006/relationships" id="281" r:id="R70bbcf6c539f4d5c"/>
    <p:sldId xmlns:r="http://schemas.openxmlformats.org/officeDocument/2006/relationships" id="282" r:id="Rb66dd89a03234b1d"/>
    <p:sldId xmlns:r="http://schemas.openxmlformats.org/officeDocument/2006/relationships" id="283" r:id="Rdf52108639f34363"/>
    <p:sldId xmlns:r="http://schemas.openxmlformats.org/officeDocument/2006/relationships" id="284" r:id="Rb2f2a3be3cd14ce6"/>
    <p:sldId xmlns:r="http://schemas.openxmlformats.org/officeDocument/2006/relationships" id="285" r:id="R93a8ac9b13a24c2a"/>
    <p:sldId xmlns:r="http://schemas.openxmlformats.org/officeDocument/2006/relationships" id="286" r:id="R5652fa0e01644aca"/>
    <p:sldId xmlns:r="http://schemas.openxmlformats.org/officeDocument/2006/relationships" id="287" r:id="R4bd8808bd59f495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80695d6024d4b6c" /><Relationship Type="http://schemas.openxmlformats.org/officeDocument/2006/relationships/slideMaster" Target="/ppt/slideMasters/slideMaster1.xml" Id="R9c56503b32f245a6" /><Relationship Type="http://schemas.openxmlformats.org/officeDocument/2006/relationships/notesMaster" Target="/ppt/notesMasters/notesMaster1.xml" Id="R5f9224f3e6f9494a" /><Relationship Type="http://schemas.openxmlformats.org/officeDocument/2006/relationships/presProps" Target="/ppt/presProps.xml" Id="Recfe822066494ce5" /><Relationship Type="http://schemas.openxmlformats.org/officeDocument/2006/relationships/tableStyles" Target="/ppt/tableStyles.xml" Id="R6b29bd44baa9483f" /><Relationship Type="http://schemas.openxmlformats.org/officeDocument/2006/relationships/slide" Target="/ppt/slides/slide1.xml" Id="R830e52073c364d6e" /><Relationship Type="http://schemas.openxmlformats.org/officeDocument/2006/relationships/slide" Target="/ppt/slides/slide2.xml" Id="R44b1375f2ee94924" /><Relationship Type="http://schemas.openxmlformats.org/officeDocument/2006/relationships/slide" Target="/ppt/slides/slide3.xml" Id="Rd95f5e8a154549d8" /><Relationship Type="http://schemas.openxmlformats.org/officeDocument/2006/relationships/slide" Target="/ppt/slides/slide4.xml" Id="R89f40042b03f48e0" /><Relationship Type="http://schemas.openxmlformats.org/officeDocument/2006/relationships/slide" Target="/ppt/slides/slide5.xml" Id="R09a87f47753b47ed" /><Relationship Type="http://schemas.openxmlformats.org/officeDocument/2006/relationships/slide" Target="/ppt/slides/slide6.xml" Id="R5d2bdfc000f1408f" /><Relationship Type="http://schemas.openxmlformats.org/officeDocument/2006/relationships/slide" Target="/ppt/slides/slide7.xml" Id="R082800c71fe74bae" /><Relationship Type="http://schemas.openxmlformats.org/officeDocument/2006/relationships/slide" Target="/ppt/slides/slide8.xml" Id="Rc86a451314cb48bc" /><Relationship Type="http://schemas.openxmlformats.org/officeDocument/2006/relationships/slide" Target="/ppt/slides/slide9.xml" Id="Rdeb2d6f836e04f8f" /><Relationship Type="http://schemas.openxmlformats.org/officeDocument/2006/relationships/slide" Target="/ppt/slides/slide10.xml" Id="R5c61541cc3144468" /><Relationship Type="http://schemas.openxmlformats.org/officeDocument/2006/relationships/slide" Target="/ppt/slides/slide11.xml" Id="R6e72c425ba484041" /><Relationship Type="http://schemas.openxmlformats.org/officeDocument/2006/relationships/slide" Target="/ppt/slides/slide12.xml" Id="Rf107e10cabdb43bf" /><Relationship Type="http://schemas.openxmlformats.org/officeDocument/2006/relationships/slide" Target="/ppt/slides/slide13.xml" Id="Rcf55bffb29f14097" /><Relationship Type="http://schemas.openxmlformats.org/officeDocument/2006/relationships/slide" Target="/ppt/slides/slide14.xml" Id="R466b03577c884be6" /><Relationship Type="http://schemas.openxmlformats.org/officeDocument/2006/relationships/slide" Target="/ppt/slides/slide15.xml" Id="R304ff68741254cff" /><Relationship Type="http://schemas.openxmlformats.org/officeDocument/2006/relationships/slide" Target="/ppt/slides/slide16.xml" Id="Rbcb4f0dbe37d4d1f" /><Relationship Type="http://schemas.openxmlformats.org/officeDocument/2006/relationships/slide" Target="/ppt/slides/slide17.xml" Id="R9fc996b1347c48c3" /><Relationship Type="http://schemas.openxmlformats.org/officeDocument/2006/relationships/slide" Target="/ppt/slides/slide18.xml" Id="R17c026ebe4374be4" /><Relationship Type="http://schemas.openxmlformats.org/officeDocument/2006/relationships/slide" Target="/ppt/slides/slide19.xml" Id="Racd93e38af5a4926" /><Relationship Type="http://schemas.openxmlformats.org/officeDocument/2006/relationships/slide" Target="/ppt/slides/slide20.xml" Id="Ref955d6b49fd459d" /><Relationship Type="http://schemas.openxmlformats.org/officeDocument/2006/relationships/slide" Target="/ppt/slides/slide21.xml" Id="Rc185f7df6b084e18" /><Relationship Type="http://schemas.openxmlformats.org/officeDocument/2006/relationships/slide" Target="/ppt/slides/slide22.xml" Id="Raca09cff8c6143d4" /><Relationship Type="http://schemas.openxmlformats.org/officeDocument/2006/relationships/slide" Target="/ppt/slides/slide23.xml" Id="Ra1858af9f73d4508" /><Relationship Type="http://schemas.openxmlformats.org/officeDocument/2006/relationships/slide" Target="/ppt/slides/slide24.xml" Id="R8394b8fc1b6b40d3" /><Relationship Type="http://schemas.openxmlformats.org/officeDocument/2006/relationships/slide" Target="/ppt/slides/slide25.xml" Id="R9265edb54ad84f22" /><Relationship Type="http://schemas.openxmlformats.org/officeDocument/2006/relationships/slide" Target="/ppt/slides/slide26.xml" Id="R70bbcf6c539f4d5c" /><Relationship Type="http://schemas.openxmlformats.org/officeDocument/2006/relationships/slide" Target="/ppt/slides/slide27.xml" Id="Rb66dd89a03234b1d" /><Relationship Type="http://schemas.openxmlformats.org/officeDocument/2006/relationships/slide" Target="/ppt/slides/slide28.xml" Id="Rdf52108639f34363" /><Relationship Type="http://schemas.openxmlformats.org/officeDocument/2006/relationships/slide" Target="/ppt/slides/slide29.xml" Id="Rb2f2a3be3cd14ce6" /><Relationship Type="http://schemas.openxmlformats.org/officeDocument/2006/relationships/slide" Target="/ppt/slides/slide30.xml" Id="R93a8ac9b13a24c2a" /><Relationship Type="http://schemas.openxmlformats.org/officeDocument/2006/relationships/slide" Target="/ppt/slides/slide31.xml" Id="R5652fa0e01644aca" /><Relationship Type="http://schemas.openxmlformats.org/officeDocument/2006/relationships/slide" Target="/ppt/slides/slide32.xml" Id="R4bd8808bd59f495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07f37b0f14e49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27c994b26714482" /><Relationship Type="http://schemas.openxmlformats.org/officeDocument/2006/relationships/notesMaster" Target="/ppt/notesMasters/notesMaster1.xml" Id="R7c976966cc6547c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e76cd679965408e" /><Relationship Type="http://schemas.openxmlformats.org/officeDocument/2006/relationships/notesMaster" Target="/ppt/notesMasters/notesMaster1.xml" Id="R357d2218dc9b4b0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e3d83a06d44d67" /><Relationship Type="http://schemas.openxmlformats.org/officeDocument/2006/relationships/notesMaster" Target="/ppt/notesMasters/notesMaster1.xml" Id="R31f16bdd58644302"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5c1d12b1694126" /><Relationship Type="http://schemas.openxmlformats.org/officeDocument/2006/relationships/notesMaster" Target="/ppt/notesMasters/notesMaster1.xml" Id="Rce51ae25199e427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b83ceb6589049ff" /><Relationship Type="http://schemas.openxmlformats.org/officeDocument/2006/relationships/notesMaster" Target="/ppt/notesMasters/notesMaster1.xml" Id="R6465d316cae148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06791070d51d499b" /><Relationship Type="http://schemas.openxmlformats.org/officeDocument/2006/relationships/notesMaster" Target="/ppt/notesMasters/notesMaster1.xml" Id="R06b95833e05a433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17877a3fa345f2" /><Relationship Type="http://schemas.openxmlformats.org/officeDocument/2006/relationships/notesMaster" Target="/ppt/notesMasters/notesMaster1.xml" Id="Rca2abed187de478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3dc3b272d2e47b7" /><Relationship Type="http://schemas.openxmlformats.org/officeDocument/2006/relationships/notesMaster" Target="/ppt/notesMasters/notesMaster1.xml" Id="R951a3c7a01af46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62ae75f483df4533" /><Relationship Type="http://schemas.openxmlformats.org/officeDocument/2006/relationships/notesMaster" Target="/ppt/notesMasters/notesMaster1.xml" Id="Rf1f2ae7bb47f4bf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7bbfbdc4684bd8" /><Relationship Type="http://schemas.openxmlformats.org/officeDocument/2006/relationships/notesMaster" Target="/ppt/notesMasters/notesMaster1.xml" Id="R4fd84595097144c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6a030467e444890" /><Relationship Type="http://schemas.openxmlformats.org/officeDocument/2006/relationships/notesMaster" Target="/ppt/notesMasters/notesMaster1.xml" Id="R201fa2630b174f6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1d41217142948f6" /><Relationship Type="http://schemas.openxmlformats.org/officeDocument/2006/relationships/notesMaster" Target="/ppt/notesMasters/notesMaster1.xml" Id="R0db1c8f421de4b3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4bc4d9eeabe4713" /><Relationship Type="http://schemas.openxmlformats.org/officeDocument/2006/relationships/notesMaster" Target="/ppt/notesMasters/notesMaster1.xml" Id="R39a18cb36b5e47f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134230813484578" /><Relationship Type="http://schemas.openxmlformats.org/officeDocument/2006/relationships/notesMaster" Target="/ppt/notesMasters/notesMaster1.xml" Id="Ra94492c58f30414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060680af633439e" /><Relationship Type="http://schemas.openxmlformats.org/officeDocument/2006/relationships/notesMaster" Target="/ppt/notesMasters/notesMaster1.xml" Id="Rd4a4b4d0142e4f2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d821e4f9bf5459d" /><Relationship Type="http://schemas.openxmlformats.org/officeDocument/2006/relationships/notesMaster" Target="/ppt/notesMasters/notesMaster1.xml" Id="R720cca6295a5457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682b2af3f644107" /><Relationship Type="http://schemas.openxmlformats.org/officeDocument/2006/relationships/notesMaster" Target="/ppt/notesMasters/notesMaster1.xml" Id="R1297e09918674f9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7dfc8629114fcc" /><Relationship Type="http://schemas.openxmlformats.org/officeDocument/2006/relationships/notesMaster" Target="/ppt/notesMasters/notesMaster1.xml" Id="R056c6d53941c4f3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3bdcef76e394b54" /><Relationship Type="http://schemas.openxmlformats.org/officeDocument/2006/relationships/notesMaster" Target="/ppt/notesMasters/notesMaster1.xml" Id="R6c1de5b1d86b46a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6b94fdf21aa4159" /><Relationship Type="http://schemas.openxmlformats.org/officeDocument/2006/relationships/notesMaster" Target="/ppt/notesMasters/notesMaster1.xml" Id="R10ae906d3310469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ef0d8d0e22c4813" /><Relationship Type="http://schemas.openxmlformats.org/officeDocument/2006/relationships/notesMaster" Target="/ppt/notesMasters/notesMaster1.xml" Id="Rfbff9353a16c40a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7fc0e984b2346f1" /><Relationship Type="http://schemas.openxmlformats.org/officeDocument/2006/relationships/notesMaster" Target="/ppt/notesMasters/notesMaster1.xml" Id="Rf0796652fed448e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51888f23364b5e" /><Relationship Type="http://schemas.openxmlformats.org/officeDocument/2006/relationships/notesMaster" Target="/ppt/notesMasters/notesMaster1.xml" Id="Re0ac7f27a8624d0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916d4338dba4157" /><Relationship Type="http://schemas.openxmlformats.org/officeDocument/2006/relationships/notesMaster" Target="/ppt/notesMasters/notesMaster1.xml" Id="Rf1525097476f46a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39cccd3bf924005" /><Relationship Type="http://schemas.openxmlformats.org/officeDocument/2006/relationships/notesMaster" Target="/ppt/notesMasters/notesMaster1.xml" Id="R05aaf56f5bba407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06f55ad98b74c61" /><Relationship Type="http://schemas.openxmlformats.org/officeDocument/2006/relationships/notesMaster" Target="/ppt/notesMasters/notesMaster1.xml" Id="R54b4ccd31d8d442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972613ba0114dbb" /><Relationship Type="http://schemas.openxmlformats.org/officeDocument/2006/relationships/notesMaster" Target="/ppt/notesMasters/notesMaster1.xml" Id="R11c696f050ef42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8e6a0d6adc4ecd" /><Relationship Type="http://schemas.openxmlformats.org/officeDocument/2006/relationships/notesMaster" Target="/ppt/notesMasters/notesMaster1.xml" Id="R94a214164c2f464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9cc3eeaf6564517" /><Relationship Type="http://schemas.openxmlformats.org/officeDocument/2006/relationships/notesMaster" Target="/ppt/notesMasters/notesMaster1.xml" Id="R51d10a6905394c8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8118dcb0ab4470b" /><Relationship Type="http://schemas.openxmlformats.org/officeDocument/2006/relationships/notesMaster" Target="/ppt/notesMasters/notesMaster1.xml" Id="R976501cce3d64c7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f6f68f25ab64fc0" /><Relationship Type="http://schemas.openxmlformats.org/officeDocument/2006/relationships/notesMaster" Target="/ppt/notesMasters/notesMaster1.xml" Id="R98250e94ada94a3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7e6884824574ac1" /><Relationship Type="http://schemas.openxmlformats.org/officeDocument/2006/relationships/notesMaster" Target="/ppt/notesMasters/notesMaster1.xml" Id="R37886d402d7e43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Based on Gerard Feller, Waar christenen van mening verschillen [Where Christians Disagree], supplied Feller Books edition. Title and author: PDF file page 2. This presentation summarises the twenty chapters. The photograph is an illustrative AI-generated scene, not a record of an actual gathering.</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foreword does not seek to win twenty arguments. The author adopts a classical evangelical perspective: Scripture as the decisive standard and salvation by God’s grace in Jesus Christ. Understanding does not automatically mean agreement.</a:t>
            </a:r>
          </a:p>
          <a:p xmlns:a="http://schemas.openxmlformats.org/drawingml/2006/main">
            <a:r>
              <a:t/>
            </a:r>
          </a:p>
          <a:p xmlns:a="http://schemas.openxmlformats.org/drawingml/2006/main">
            <a:r>
              <a:t>Source: Gerard Feller, Waar christenen van mening verschillen [Where Christians Disagree], supplied Feller Books edition, PDF file pages 6–7.</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six traditions form the book’s comparative framework. They are not six closed or mutually exclusive categories. A Baptist can also be evangelical and charismatic. Present the descriptions as emphases, not complete definitions.</a:t>
            </a:r>
          </a:p>
          <a:p xmlns:a="http://schemas.openxmlformats.org/drawingml/2006/main">
            <a:r>
              <a:t/>
            </a:r>
          </a:p>
          <a:p xmlns:a="http://schemas.openxmlformats.org/drawingml/2006/main">
            <a:r>
              <a:t>Source: Gerard Feller, Waar christenen van mening verschillen [Where Christians Disagree], supplied Feller Books edition, PDF file pages 6–7, 22.</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concluding reflection shows that disagreements often begin before the final conclusion. They concern the assumptions through which a text is read. A dictionary definition is not yet a complete interpretation of a passage.</a:t>
            </a:r>
          </a:p>
          <a:p xmlns:a="http://schemas.openxmlformats.org/drawingml/2006/main">
            <a:r>
              <a:t/>
            </a:r>
          </a:p>
          <a:p xmlns:a="http://schemas.openxmlformats.org/drawingml/2006/main">
            <a:r>
              <a:t>Source: Gerard Feller, Waar christenen van mening verschillen [Where Christians Disagree], supplied Feller Books edition, PDF file pages 7, 159–160.</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selection from the book’s historical timeline. The division between East and West was a long process, for which 1054 serves as a traditional marker. Each period contains more developments than this overview can show.</a:t>
            </a:r>
          </a:p>
          <a:p xmlns:a="http://schemas.openxmlformats.org/drawingml/2006/main">
            <a:r>
              <a:t/>
            </a:r>
          </a:p>
          <a:p xmlns:a="http://schemas.openxmlformats.org/drawingml/2006/main">
            <a:r>
              <a:t>Source: Gerard Feller, Waar christenen van mening verschillen [Where Christians Disagree], supplied Feller Books edition, PDF file pages 156–157.</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I of the book: PDF file page 16 and Chapters 1–5. These questions are connected: an understanding of authority influences interpretations of salvation, election, assurance and baptism.</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book does not treat Sola Scriptura as a rejection of all historical interpretation. Roman Catholic and Orthodox positions are not identical either: papal teaching authority has a different place in the two traditions. Ask which authority can ultimately correct an interpretation.</a:t>
            </a:r>
          </a:p>
          <a:p xmlns:a="http://schemas.openxmlformats.org/drawingml/2006/main">
            <a:r>
              <a:t/>
            </a:r>
          </a:p>
          <a:p xmlns:a="http://schemas.openxmlformats.org/drawingml/2006/main">
            <a:r>
              <a:t>Source: Gerard Feller, Waar christenen van mening verschillen [Where Christians Disagree], supplied Feller Books edition, PDF file pages 17–23.</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Avoid the caricature that Protestants teach grace and Catholics teach self-salvation. According to the book, God’s grace comes first in the major traditions. Theosis means participation through grace, not that a person becomes God in essence. Paul and James challenge different misunderstandings concerning works and faith.</a:t>
            </a:r>
          </a:p>
          <a:p xmlns:a="http://schemas.openxmlformats.org/drawingml/2006/main">
            <a:r>
              <a:t/>
            </a:r>
          </a:p>
          <a:p xmlns:a="http://schemas.openxmlformats.org/drawingml/2006/main">
            <a:r>
              <a:t>Source: Gerard Feller, Waar christenen van mening verschillen [Where Christians Disagree], supplied Feller Books edition, PDF file pages 24–29.</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Arminianism is not Pelagianism. Both models reject self-salvation. They differ over how God’s initiative and the human response relate. Romans 9 must be read within Romans 9–11, including Israel and the nations.</a:t>
            </a:r>
          </a:p>
          <a:p xmlns:a="http://schemas.openxmlformats.org/drawingml/2006/main">
            <a:r>
              <a:t/>
            </a:r>
          </a:p>
          <a:p xmlns:a="http://schemas.openxmlformats.org/drawingml/2006/main">
            <a:r>
              <a:t>Source: Gerard Feller, Waar christenen van mening verschillen [Where Christians Disagree], supplied Feller Books edition, PDF file pages 30–34.</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classical Reformed doctrine is not simply that once someone has prayed a prayer, the rest of life no longer matters. Other traditions understand the warnings as a real possibility of falling away. Pastoral balance avoids both constant fear and complacency.</a:t>
            </a:r>
          </a:p>
          <a:p xmlns:a="http://schemas.openxmlformats.org/drawingml/2006/main">
            <a:r>
              <a:t/>
            </a:r>
          </a:p>
          <a:p xmlns:a="http://schemas.openxmlformats.org/drawingml/2006/main">
            <a:r>
              <a:t>Source: Gerard Feller, Waar christenen van mening verschillen [Where Christians Disagree], supplied Feller Books edition, PDF file pages 35–38.</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Arguments for infant baptism differ between Reformed, Catholic and Orthodox traditions. Reformed infant baptism does not automatically guarantee personal salvation. Household baptism texts do not explicitly mention babies being present. The amount of water is a separate issue too. Image: conceptual AI-generated drawing, not a historical event.</a:t>
            </a:r>
          </a:p>
          <a:p xmlns:a="http://schemas.openxmlformats.org/drawingml/2006/main">
            <a:r>
              <a:t/>
            </a:r>
          </a:p>
          <a:p xmlns:a="http://schemas.openxmlformats.org/drawingml/2006/main">
            <a:r>
              <a:t>Source: Gerard Feller, Waar christenen van mening verschillen [Where Christians Disagree], supplied Feller Books edition, PDF file pages 39–45.</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II, PDF file page 47 and Chapters 6–10. Understandings of church and ministry connect with sacraments, guidance and spiritual gifts. Image: AI-generated photographic illustration of an unidentified church interior.</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Zwingli emphasises remembrance and sign. Calvin speaks of real spiritual communion with Christ. Luther defends another form of real presence. Roman Catholic transubstantiation and Orthodox language of mystery should not simply be merged. Image: illustrative AI-generated still-life photograph.</a:t>
            </a:r>
          </a:p>
          <a:p xmlns:a="http://schemas.openxmlformats.org/drawingml/2006/main">
            <a:r>
              <a:t/>
            </a:r>
          </a:p>
          <a:p xmlns:a="http://schemas.openxmlformats.org/drawingml/2006/main">
            <a:r>
              <a:t>Source: Gerard Feller, Waar christenen van mening verschillen [Where Christians Disagree], supplied Feller Books edition, PDF file pages 48–53.</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Catholic and Orthodox understandings of the Church differ, among other things, over universal papal jurisdiction. Protestant structures vary. Apostolicity may refer both to historical continuity in ministry and to faithfulness to apostolic teaching. The source also discusses the visible and invisible Church.</a:t>
            </a:r>
          </a:p>
          <a:p xmlns:a="http://schemas.openxmlformats.org/drawingml/2006/main">
            <a:r>
              <a:t/>
            </a:r>
          </a:p>
          <a:p xmlns:a="http://schemas.openxmlformats.org/drawingml/2006/main">
            <a:r>
              <a:t>Source: Gerard Feller, Waar christenen van mening verschillen [Where Christians Disagree], supplied Feller Books edition, PDF file pages 54–59.</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Both positions appeal to Scripture. Discuss the passages about Priscilla, Phoebe and Junia alongside 1 Timothy 2. An active ministry does not always establish which formal office someone held. Denominations also differ over the meaning of priest, elder, pastor and apostle. Image: conceptual AI-generated drawing about listening and discussion, not a statement about eligibility for church office.</a:t>
            </a:r>
          </a:p>
          <a:p xmlns:a="http://schemas.openxmlformats.org/drawingml/2006/main">
            <a:r>
              <a:t/>
            </a:r>
          </a:p>
          <a:p xmlns:a="http://schemas.openxmlformats.org/drawingml/2006/main">
            <a:r>
              <a:t>Source: Gerard Feller, Waar christenen van mening verschillen [Where Christians Disagree], supplied Feller Books edition, PDF file pages 60–66.</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book identifies Scripture, the character of Christ, fruit, wisdom, mature believers and facts as criteria for discernment. A confident prophetic statement about marriage, money, medical decisions or obedience may create enormous pressure. “I have an impression; would you test it?” acknowledges human fallibility.</a:t>
            </a:r>
          </a:p>
          <a:p xmlns:a="http://schemas.openxmlformats.org/drawingml/2006/main">
            <a:r>
              <a:t/>
            </a:r>
          </a:p>
          <a:p xmlns:a="http://schemas.openxmlformats.org/drawingml/2006/main">
            <a:r>
              <a:t>Source: Gerard Feller, Waar christenen van mening verschillen [Where Christians Disagree], supplied Feller Books edition, PDF file pages 67–72.</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Cessationism does not necessarily mean that God cannot perform a miracle today. Continuationism does not mean that every miracle claim is true. The book distinguishes tongues in different New Testament settings and emphasises intelligibility, order and love. Image: symbolic AI-generated drawing of a dove and an open book.</a:t>
            </a:r>
          </a:p>
          <a:p xmlns:a="http://schemas.openxmlformats.org/drawingml/2006/main">
            <a:r>
              <a:t/>
            </a:r>
          </a:p>
          <a:p xmlns:a="http://schemas.openxmlformats.org/drawingml/2006/main">
            <a:r>
              <a:t>Source: Gerard Feller, Waar christenen van mening verschillen [Where Christians Disagree], supplied Feller Books edition, PDF file pages 73–83.</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III, PDF file page 84 and Chapters 11–15. Hope extends beyond temporary healing, political expectations or an end-times scheme. It includes resurrection, judgement and new creation. Image: illustrative AI-generated landscape photograph as a motif of hope, not a depiction of heaven.</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book distinguishes healing, the gift of healing and a guarantee of immediate recovery. Claims of healing require careful verification. Christians still become ill and die, while bodily resurrection promises full redemption. The photograph illustrates companionship and care, not a healing event.</a:t>
            </a:r>
          </a:p>
          <a:p xmlns:a="http://schemas.openxmlformats.org/drawingml/2006/main">
            <a:r>
              <a:t/>
            </a:r>
          </a:p>
          <a:p xmlns:a="http://schemas.openxmlformats.org/drawingml/2006/main">
            <a:r>
              <a:t>Source: Gerard Feller, Waar christenen van mening verschillen [Where Christians Disagree], supplied Feller Books edition, PDF file pages 85–90.</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Progressive dispensationalism places more emphasis on coherence and present fulfilment than classical models. The book emphasises one way of salvation in Christ for Jew and Gentile. Biblical Israel and particular decisions of a modern state must not be equated without argument. Image: AI-generated drawing of an olive tree with a graft as a visual motif for Romans 11.</a:t>
            </a:r>
          </a:p>
          <a:p xmlns:a="http://schemas.openxmlformats.org/drawingml/2006/main">
            <a:r>
              <a:t/>
            </a:r>
          </a:p>
          <a:p xmlns:a="http://schemas.openxmlformats.org/drawingml/2006/main">
            <a:r>
              <a:t>Source: Gerard Feller, Waar christenen van mening verschillen [Where Christians Disagree], supplied Feller Books edition, PDF file pages 91–96.</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book discusses several sequences without definitively identifying the restrainer or a current world leader. Pre-wrath and midtribulationism are not identical models. The pastoral purpose of 1 Thessalonians 4 is to comfort one another with the promised meeting with Christ.</a:t>
            </a:r>
          </a:p>
          <a:p xmlns:a="http://schemas.openxmlformats.org/drawingml/2006/main">
            <a:r>
              <a:t/>
            </a:r>
          </a:p>
          <a:p xmlns:a="http://schemas.openxmlformats.org/drawingml/2006/main">
            <a:r>
              <a:t>Source: Gerard Feller, Waar christenen van mening verschillen [Where Christians Disagree], supplied Feller Books edition, PDF file pages 97–102.</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Amillennialism does not mean that Christ has no Kingdom. The difference concerns the nature and timing of the reign. Recapitulation reads sections as a renewed perspective on the same reality. The book rejects speculative date-setting.</a:t>
            </a:r>
          </a:p>
          <a:p xmlns:a="http://schemas.openxmlformats.org/drawingml/2006/main">
            <a:r>
              <a:t/>
            </a:r>
          </a:p>
          <a:p xmlns:a="http://schemas.openxmlformats.org/drawingml/2006/main">
            <a:r>
              <a:t>Source: Gerard Feller, Waar christenen van mening verschillen [Where Christians Disagree], supplied Feller Books edition, PDF file pages 103–107.</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Biblical terms such as nephesh and psyche have a context-dependent range of meaning. The source cautions against an oversimplified picture of an unimportant body and a detached soul. Heaven, the intermediate state, resurrection and the new earth must be carefully distinguished.</a:t>
            </a:r>
          </a:p>
          <a:p xmlns:a="http://schemas.openxmlformats.org/drawingml/2006/main">
            <a:r>
              <a:t/>
            </a:r>
          </a:p>
          <a:p xmlns:a="http://schemas.openxmlformats.org/drawingml/2006/main">
            <a:r>
              <a:t>Source: Gerard Feller, Waar christenen van mening verschillen [Where Christians Disagree], supplied Feller Books edition, PDF file pages 108–118.</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IV, PDF file page 119 and Chapters 16–20. This part connects ultimate hope and judgement with scriptural authority, creation and practical discipleship. Image: conceptual AI-generated drawing of creation, not a scientific reconstruction or timeline.</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Eternal conscious punishment is the traditional majority position in many churches. The book also discusses annihilationism and universalism. Universalist “all” passages require contextual interpretation. Symbolic language in Revelation does not make judgement unreal. Speak about this seriously and without a sense of human superiority.</a:t>
            </a:r>
          </a:p>
          <a:p xmlns:a="http://schemas.openxmlformats.org/drawingml/2006/main">
            <a:r>
              <a:t/>
            </a:r>
          </a:p>
          <a:p xmlns:a="http://schemas.openxmlformats.org/drawingml/2006/main">
            <a:r>
              <a:t>Source: Gerard Feller, Waar christenen van mening verschillen [Where Christians Disagree], supplied Feller Books edition, PDF file pages 120–128.</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Catholic teaching does not present purgatory as a second chance for those definitively lost. Purification, in that view, is itself grace, not a replacement for Christ’s sacrifice. Protestant interpreters read 1 Corinthians 3 as testing a person’s work. The canonical status of 2 Maccabees is a prior disagreement.</a:t>
            </a:r>
          </a:p>
          <a:p xmlns:a="http://schemas.openxmlformats.org/drawingml/2006/main">
            <a:r>
              <a:t/>
            </a:r>
          </a:p>
          <a:p xmlns:a="http://schemas.openxmlformats.org/drawingml/2006/main">
            <a:r>
              <a:t>Source: Gerard Feller, Waar christenen van mening verschillen [Where Christians Disagree], supplied Feller Books edition, PDF file pages 129–133.</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Theotokos originally defends Christ’s identity as God the Son who became human. The Immaculate Conception concerns Mary’s own conception, not the virgin birth of Jesus. Catholic and Orthodox Mariology differ on certain points. A fair comparison uses the traditions’ own definitions.</a:t>
            </a:r>
          </a:p>
          <a:p xmlns:a="http://schemas.openxmlformats.org/drawingml/2006/main">
            <a:r>
              <a:t/>
            </a:r>
          </a:p>
          <a:p xmlns:a="http://schemas.openxmlformats.org/drawingml/2006/main">
            <a:r>
              <a:t>Source: Gerard Feller, Waar christenen van mening verschillen [Where Christians Disagree], supplied Feller Books edition, PDF file pages 134–139.</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source distinguishes natural science from philosophical naturalism. Accepting an old earth does not automatically imply accepting all biological evolution. A scientific model of processes does not by itself prove God’s absence. The debate about Adam requires separate treatment.</a:t>
            </a:r>
          </a:p>
          <a:p xmlns:a="http://schemas.openxmlformats.org/drawingml/2006/main">
            <a:r>
              <a:t/>
            </a:r>
          </a:p>
          <a:p xmlns:a="http://schemas.openxmlformats.org/drawingml/2006/main">
            <a:r>
              <a:t>Source: Gerard Feller, Waar christenen van mening verschillen [Where Christians Disagree], supplied Feller Books edition, PDF file pages 140–146.</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book discusses sexuality, divorce, the beginning and end of life, war and peace. Respect does not automatically set aside conviction, but humiliation, hatred and violence do not belong with it. Safety in situations of abuse deserves protection. Withholding disproportionate treatment is not automatically equivalent to intentionally causing death. Discuss specific cases with appropriate expertise.</a:t>
            </a:r>
          </a:p>
          <a:p xmlns:a="http://schemas.openxmlformats.org/drawingml/2006/main">
            <a:r>
              <a:t/>
            </a:r>
          </a:p>
          <a:p xmlns:a="http://schemas.openxmlformats.org/drawingml/2006/main">
            <a:r>
              <a:t>Source: Gerard Feller, Waar christenen van mening verschillen [Where Christians Disagree], supplied Feller Books edition, PDF file pages 147–155.</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threefold distinction in the concluding reflection, offered as a conversation aid rather than a ranking accepted by every church. A disagreement about baptism may strongly affect congregational practice without automatically denying all Christian faith in the other person.</a:t>
            </a:r>
          </a:p>
          <a:p xmlns:a="http://schemas.openxmlformats.org/drawingml/2006/main">
            <a:r>
              <a:t/>
            </a:r>
          </a:p>
          <a:p xmlns:a="http://schemas.openxmlformats.org/drawingml/2006/main">
            <a:r>
              <a:t>Source: Gerard Feller, Waar christenen van mening verschillen [Where Christians Disagree], supplied Feller Books edition, PDF file pages 159–160.</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discussion questions are applications developed from the concluding reflection and afterword. Ask participants first to summarise the other person’s position in recognisable terms. Separate criticism of content from judgements about motives or sincerity. If helpful, choose one theme for a later meeting.</a:t>
            </a:r>
          </a:p>
          <a:p xmlns:a="http://schemas.openxmlformats.org/drawingml/2006/main">
            <a:r>
              <a:t/>
            </a:r>
          </a:p>
          <a:p xmlns:a="http://schemas.openxmlformats.org/drawingml/2006/main">
            <a:r>
              <a:t>Source: Gerard Feller, Waar christenen van mening verschillen [Where Christians Disagree], supplied Feller Books edition, PDF file pages 159–165.</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English rendering of the supplied edition’s motto, PDF file page 5. Conclude with the book’s emphasis: truth and love together, with Christ at the centre. Image: illustrative AI-generated landscape photograph used as a background, not a depiction of an actual future location.</a:t>
            </a:r>
          </a:p>
          <a:p xmlns:a="http://schemas.openxmlformats.org/drawingml/2006/main">
            <a:r>
              <a:t/>
            </a:r>
          </a:p>
          <a:p xmlns:a="http://schemas.openxmlformats.org/drawingml/2006/main">
            <a:r>
              <a:t>This slide provides a concise summary of the content. Images are illustrative and do not constitute evidence for a doctrine.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605208abd724dd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f8f8e6309594a2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94fea6ac9eb45e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923904f42244d7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8fe302b1eea4bc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21e3ca8623b4d6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B600CF-F3B2-4961-8DE8-CC3314A3F33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BCF63E7-A1DF-4524-AAFA-2543F77C9E9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0588DC5-AC6E-4418-8EBC-3C044F7672E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8917840-60C8-43A5-AF2C-9843399E874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D77F7FB-8D11-49B0-B82D-211A788C65A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14530C3-B462-4C1D-B2F3-0F7AE8EC24A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3378AE6-F68E-442D-90D0-3AA0328BD9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DC43559-12D1-443D-ABBD-901ED7C30FF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918AFF-C64A-4FDC-8901-61E3D7C2033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F8C9D40-C464-48B6-89D7-2093FC4C377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e3d4c69e7fa4f72" /><Relationship Type="http://schemas.openxmlformats.org/officeDocument/2006/relationships/slideLayout" Target="/ppt/slideLayouts/slideLayout1.xml" Id="R2dbe3927c02f4e00" /><Relationship Type="http://schemas.openxmlformats.org/officeDocument/2006/relationships/slideLayout" Target="/ppt/slideLayouts/slideLayout2.xml" Id="R5f25122ba71041c4" /><Relationship Type="http://schemas.openxmlformats.org/officeDocument/2006/relationships/slideLayout" Target="/ppt/slideLayouts/slideLayout3.xml" Id="R3750d648a53d4c02" /><Relationship Type="http://schemas.openxmlformats.org/officeDocument/2006/relationships/slideLayout" Target="/ppt/slideLayouts/slideLayout4.xml" Id="Rdd730829795d437b" /><Relationship Type="http://schemas.openxmlformats.org/officeDocument/2006/relationships/slideLayout" Target="/ppt/slideLayouts/slideLayout5.xml" Id="Rdc1b0748e51f4db2" /><Relationship Type="http://schemas.openxmlformats.org/officeDocument/2006/relationships/slideLayout" Target="/ppt/slideLayouts/slideLayout6.xml" Id="R55198057a20d4d8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be3927c02f4e00"/>
    <p:sldLayoutId xmlns:r="http://schemas.openxmlformats.org/officeDocument/2006/relationships" id="2147483650" r:id="R5f25122ba71041c4"/>
    <p:sldLayoutId xmlns:r="http://schemas.openxmlformats.org/officeDocument/2006/relationships" id="2147483651" r:id="R3750d648a53d4c02"/>
    <p:sldLayoutId xmlns:r="http://schemas.openxmlformats.org/officeDocument/2006/relationships" id="2147483652" r:id="Rdd730829795d437b"/>
    <p:sldLayoutId xmlns:r="http://schemas.openxmlformats.org/officeDocument/2006/relationships" id="2147483653" r:id="Rdc1b0748e51f4db2"/>
    <p:sldLayoutId xmlns:r="http://schemas.openxmlformats.org/officeDocument/2006/relationships" id="2147483654" r:id="R55198057a20d4d8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4a6571a48d14866" /><Relationship Type="http://schemas.openxmlformats.org/officeDocument/2006/relationships/image" Target="/ppt/media/image.jpeg" Id="Rcadd7bb6356947da" /><Relationship Type="http://schemas.openxmlformats.org/officeDocument/2006/relationships/notesSlide" Target="/ppt/notesSlides/notesSlide1.xml" Id="Rd997419d82c647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0d664120c774d34" /><Relationship Type="http://schemas.openxmlformats.org/officeDocument/2006/relationships/notesSlide" Target="/ppt/notesSlides/notesSlide2.xml" Id="Rab0b138ab42f445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be2ca58536845c8" /><Relationship Type="http://schemas.openxmlformats.org/officeDocument/2006/relationships/notesSlide" Target="/ppt/notesSlides/notesSlide3.xml" Id="Rf2c1e41c39df47f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650620059e44381" /><Relationship Type="http://schemas.openxmlformats.org/officeDocument/2006/relationships/notesSlide" Target="/ppt/notesSlides/notesSlide4.xml" Id="R35aa8a28f520440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69f6f728dd14f15" /><Relationship Type="http://schemas.openxmlformats.org/officeDocument/2006/relationships/notesSlide" Target="/ppt/notesSlides/notesSlide5.xml" Id="Rb3553251d492445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466c9d5d5714ec3" /><Relationship Type="http://schemas.openxmlformats.org/officeDocument/2006/relationships/notesSlide" Target="/ppt/notesSlides/notesSlide6.xml" Id="R21b99f69d646477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077917cc9b547a8" /><Relationship Type="http://schemas.openxmlformats.org/officeDocument/2006/relationships/notesSlide" Target="/ppt/notesSlides/notesSlide7.xml" Id="R739c25f8dd56444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5f8b2f102494a88" /><Relationship Type="http://schemas.openxmlformats.org/officeDocument/2006/relationships/notesSlide" Target="/ppt/notesSlides/notesSlide8.xml" Id="R5c3f7fbd5d1c4b6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e9f6a7e89194245" /><Relationship Type="http://schemas.openxmlformats.org/officeDocument/2006/relationships/notesSlide" Target="/ppt/notesSlides/notesSlide9.xml" Id="R91099fdb873e45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36338439ce6463d" /><Relationship Type="http://schemas.openxmlformats.org/officeDocument/2006/relationships/notesSlide" Target="/ppt/notesSlides/notesSlide10.xml" Id="Ra2db76fc841a4b7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1b7fed9b79248e6" /><Relationship Type="http://schemas.openxmlformats.org/officeDocument/2006/relationships/image" Target="/ppt/media/image2.jpeg" Id="R2f602a1c389e4a05" /><Relationship Type="http://schemas.openxmlformats.org/officeDocument/2006/relationships/notesSlide" Target="/ppt/notesSlides/notesSlide11.xml" Id="Raef1dce5d0a44d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124918605bf4e3f" /><Relationship Type="http://schemas.openxmlformats.org/officeDocument/2006/relationships/image" Target="/ppt/media/image3.jpeg" Id="R7324f59bcbae4767" /><Relationship Type="http://schemas.openxmlformats.org/officeDocument/2006/relationships/notesSlide" Target="/ppt/notesSlides/notesSlide12.xml" Id="Rd62d957bd7734f9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e444a7d89b44992" /><Relationship Type="http://schemas.openxmlformats.org/officeDocument/2006/relationships/image" Target="/ppt/media/image4.jpeg" Id="Rdadd8b34dbe5470f" /><Relationship Type="http://schemas.openxmlformats.org/officeDocument/2006/relationships/notesSlide" Target="/ppt/notesSlides/notesSlide13.xml" Id="R5529fe6feffa4e6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a017cad0c2054f33" /><Relationship Type="http://schemas.openxmlformats.org/officeDocument/2006/relationships/notesSlide" Target="/ppt/notesSlides/notesSlide14.xml" Id="R21f77752e61946e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c5bce51c86054f1d" /><Relationship Type="http://schemas.openxmlformats.org/officeDocument/2006/relationships/image" Target="/ppt/media/image5.jpeg" Id="Rab5fc49af4644e7b" /><Relationship Type="http://schemas.openxmlformats.org/officeDocument/2006/relationships/notesSlide" Target="/ppt/notesSlides/notesSlide15.xml" Id="R91c7d348e71d47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eb4fb7e33f1418b" /><Relationship Type="http://schemas.openxmlformats.org/officeDocument/2006/relationships/notesSlide" Target="/ppt/notesSlides/notesSlide16.xml" Id="R182300adc35f4f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a357c13783594c69" /><Relationship Type="http://schemas.openxmlformats.org/officeDocument/2006/relationships/image" Target="/ppt/media/image6.jpeg" Id="R154297747136403b" /><Relationship Type="http://schemas.openxmlformats.org/officeDocument/2006/relationships/notesSlide" Target="/ppt/notesSlides/notesSlide17.xml" Id="R17677012768842f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6ca7182546b46f6" /><Relationship Type="http://schemas.openxmlformats.org/officeDocument/2006/relationships/image" Target="/ppt/media/image7.jpeg" Id="Rc3a6f723fcfe4b10" /><Relationship Type="http://schemas.openxmlformats.org/officeDocument/2006/relationships/notesSlide" Target="/ppt/notesSlides/notesSlide18.xml" Id="Rb866dbd2f905433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c61c5e9032444b8" /><Relationship Type="http://schemas.openxmlformats.org/officeDocument/2006/relationships/image" Target="/ppt/media/image8.jpeg" Id="Rcc89da89bdc24602" /><Relationship Type="http://schemas.openxmlformats.org/officeDocument/2006/relationships/notesSlide" Target="/ppt/notesSlides/notesSlide19.xml" Id="Rcb2de84aeb3d46f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503427204de34734" /><Relationship Type="http://schemas.openxmlformats.org/officeDocument/2006/relationships/image" Target="/ppt/media/image9.jpeg" Id="Rdbdee5b9201749b7" /><Relationship Type="http://schemas.openxmlformats.org/officeDocument/2006/relationships/notesSlide" Target="/ppt/notesSlides/notesSlide20.xml" Id="R1f41920ebfb7455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9089cdaef424e62" /><Relationship Type="http://schemas.openxmlformats.org/officeDocument/2006/relationships/notesSlide" Target="/ppt/notesSlides/notesSlide21.xml" Id="R7c93fed03ed3410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0ab8020f741c4d1e" /><Relationship Type="http://schemas.openxmlformats.org/officeDocument/2006/relationships/notesSlide" Target="/ppt/notesSlides/notesSlide22.xml" Id="R4b073d7d922943a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311e38f95b064c60" /><Relationship Type="http://schemas.openxmlformats.org/officeDocument/2006/relationships/notesSlide" Target="/ppt/notesSlides/notesSlide23.xml" Id="R22bb957dd4a6466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dea406144cce4f9e" /><Relationship Type="http://schemas.openxmlformats.org/officeDocument/2006/relationships/image" Target="/ppt/media/image10.jpeg" Id="Re78e659ad2f44220" /><Relationship Type="http://schemas.openxmlformats.org/officeDocument/2006/relationships/notesSlide" Target="/ppt/notesSlides/notesSlide24.xml" Id="R59b99cb94a514e2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e585dbeb74d14429" /><Relationship Type="http://schemas.openxmlformats.org/officeDocument/2006/relationships/notesSlide" Target="/ppt/notesSlides/notesSlide25.xml" Id="Rf34e4b219564447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6caecddfdd1747f8" /><Relationship Type="http://schemas.openxmlformats.org/officeDocument/2006/relationships/notesSlide" Target="/ppt/notesSlides/notesSlide26.xml" Id="R279f744ab17146f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43a9507e21314366" /><Relationship Type="http://schemas.openxmlformats.org/officeDocument/2006/relationships/notesSlide" Target="/ppt/notesSlides/notesSlide27.xml" Id="Rd27d5f3ff30b4dd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4fe5caab24b74e1e" /><Relationship Type="http://schemas.openxmlformats.org/officeDocument/2006/relationships/notesSlide" Target="/ppt/notesSlides/notesSlide28.xml" Id="R34497f57172046f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16928eceb054411" /><Relationship Type="http://schemas.openxmlformats.org/officeDocument/2006/relationships/notesSlide" Target="/ppt/notesSlides/notesSlide29.xml" Id="R8796710cfffa4ea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08746160433c41ae" /><Relationship Type="http://schemas.openxmlformats.org/officeDocument/2006/relationships/notesSlide" Target="/ppt/notesSlides/notesSlide30.xml" Id="R7e5f51f49cb24ae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ed148199dd147a3" /><Relationship Type="http://schemas.openxmlformats.org/officeDocument/2006/relationships/notesSlide" Target="/ppt/notesSlides/notesSlide31.xml" Id="R9e889dbf198f451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36515c4578644851" /><Relationship Type="http://schemas.openxmlformats.org/officeDocument/2006/relationships/image" Target="/ppt/media/image11.jpeg" Id="R0849bc6e926f4b59" /><Relationship Type="http://schemas.openxmlformats.org/officeDocument/2006/relationships/notesSlide" Target="/ppt/notesSlides/notesSlide32.xml" Id="R666191094ddf4c45" /></Relationships>
</file>

<file path=ppt/slides/slide1.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B513027-2612-45A0-86C1-940EBAAB5711}"/>
              </a:ext>
            </a:extLst>
          </p:cNvPr>
          <p:cNvPicPr>
            <a:picLocks xmlns:a="http://schemas.openxmlformats.org/drawingml/2006/main" noChangeAspect="1"/>
          </p:cNvPicPr>
          <p:nvPr/>
        </p:nvPicPr>
        <p:blipFill>
          <a:blip xmlns:r="http://schemas.openxmlformats.org/officeDocument/2006/relationships" xmlns:a="http://schemas.openxmlformats.org/drawingml/2006/main" r:embed="Rcadd7bb6356947da"/>
          <a:srcRect xmlns:a="http://schemas.openxmlformats.org/drawingml/2006/main" l="23814" t="0" r="23814" b="0"/>
          <a:stretch xmlns:a="http://schemas.openxmlformats.org/drawingml/2006/main">
            <a:fillRect l="0" t="0" r="0" b="0"/>
          </a:stretch>
        </p:blipFill>
        <p:spPr>
          <a:xfrm xmlns:a="http://schemas.openxmlformats.org/drawingml/2006/main">
            <a:off x="5810250" y="0"/>
            <a:ext cx="6381750" cy="6858000"/>
          </a:xfrm>
          <a:prstGeom xmlns:a="http://schemas.openxmlformats.org/drawingml/2006/main" prst="rect">
            <a:avLst/>
          </a:prstGeom>
        </p:spPr>
      </p:pic>
      <p:sp>
        <p:nvSpPr>
          <p:cNvPr id="2" name="Waar christenen&#10;van mening&#10;verschillen">
            <a:extLst xmlns:a="http://schemas.openxmlformats.org/drawingml/2006/main">
              <a:ext uri="{FF2B5EF4-FFF2-40B4-BE49-F238E27FC236}">
                <a16:creationId xmlns:a16="http://schemas.microsoft.com/office/drawing/2014/main" id="{BECB42D3-CCAE-4B33-BC4D-4ABCAC1CABF6}"/>
              </a:ext>
            </a:extLst>
          </p:cNvPr>
          <p:cNvSpPr>
            <a:spLocks xmlns:a="http://schemas.openxmlformats.org/drawingml/2006/main" noGrp="1"/>
          </p:cNvSpPr>
          <p:nvPr/>
        </p:nvSpPr>
        <p:spPr>
          <a:xfrm xmlns:a="http://schemas.openxmlformats.org/drawingml/2006/main">
            <a:off x="609600" y="1190625"/>
            <a:ext cx="5095875"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125" b="1">
                <a:solidFill>
                  <a:srgbClr val="FFFFFF"/>
                </a:solidFill>
                <a:latin typeface="Arial"/>
                <a:ea typeface="Arial"/>
                <a:cs typeface="Arial"/>
              </a:defRPr>
            </a:defPPr>
          </a:lstStyle>
          <a:p xmlns:a="http://schemas.openxmlformats.org/drawingml/2006/main">
            <a:pPr>
              <a:lnSpc>
                <a:spcPct val="115000"/>
              </a:lnSpc>
              <a:buNone/>
              <a:defRPr sz="4125" b="1">
                <a:solidFill>
                  <a:srgbClr val="FFFFFF"/>
                </a:solidFill>
                <a:latin typeface="Arial"/>
                <a:ea typeface="Arial"/>
                <a:cs typeface="Arial"/>
              </a:defRPr>
            </a:pPr>
            <a:r>
              <a:rPr sz="4125" b="1">
                <a:solidFill>
                  <a:srgbClr val="FFFFFF"/>
                </a:solidFill>
                <a:latin typeface="Arial"/>
                <a:ea typeface="Arial"/>
                <a:cs typeface="Arial"/>
              </a:rPr>
              <a:t>Where Christians</a:t>
            </a:r>
          </a:p>
          <a:p xmlns:a="http://schemas.openxmlformats.org/drawingml/2006/main">
            <a:pPr>
              <a:lnSpc>
                <a:spcPct val="115000"/>
              </a:lnSpc>
              <a:buNone/>
              <a:defRPr sz="4125" b="1">
                <a:solidFill>
                  <a:srgbClr val="FFFFFF"/>
                </a:solidFill>
                <a:latin typeface="Arial"/>
                <a:ea typeface="Arial"/>
                <a:cs typeface="Arial"/>
              </a:defRPr>
            </a:pPr>
            <a:r>
              <a:rPr sz="4125" b="1">
                <a:solidFill>
                  <a:srgbClr val="FFFFFF"/>
                </a:solidFill>
                <a:latin typeface="Arial"/>
                <a:ea typeface="Arial"/>
                <a:cs typeface="Arial"/>
              </a:rPr>
              <a:t>Disagree</a:t>
            </a:r>
          </a:p>
        </p:txBody>
      </p:sp>
      <p:sp>
        <p:nvSpPr>
          <p:cNvPr id="3" name="20 grote geloofsvragen onder de loep">
            <a:extLst xmlns:a="http://schemas.openxmlformats.org/drawingml/2006/main">
              <a:ext uri="{FF2B5EF4-FFF2-40B4-BE49-F238E27FC236}">
                <a16:creationId xmlns:a16="http://schemas.microsoft.com/office/drawing/2014/main" id="{FD7A7A1F-FDD2-4EC2-BF4A-F3780BA2E0C2}"/>
              </a:ext>
            </a:extLst>
          </p:cNvPr>
          <p:cNvSpPr>
            <a:spLocks xmlns:a="http://schemas.openxmlformats.org/drawingml/2006/main" noGrp="1"/>
          </p:cNvSpPr>
          <p:nvPr/>
        </p:nvSpPr>
        <p:spPr>
          <a:xfrm xmlns:a="http://schemas.openxmlformats.org/drawingml/2006/main">
            <a:off x="638175" y="4048125"/>
            <a:ext cx="4572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20 major questions of faith explored</a:t>
            </a:r>
          </a:p>
        </p:txBody>
      </p:sp>
      <p:sp>
        <p:nvSpPr>
          <p:cNvPr id="4" name="Gerard Feller">
            <a:extLst xmlns:a="http://schemas.openxmlformats.org/drawingml/2006/main">
              <a:ext uri="{FF2B5EF4-FFF2-40B4-BE49-F238E27FC236}">
                <a16:creationId xmlns:a16="http://schemas.microsoft.com/office/drawing/2014/main" id="{E0C51A57-8BA1-4E9A-B8A2-A1D95A0DFBCC}"/>
              </a:ext>
            </a:extLst>
          </p:cNvPr>
          <p:cNvSpPr>
            <a:spLocks xmlns:a="http://schemas.openxmlformats.org/drawingml/2006/main" noGrp="1"/>
          </p:cNvSpPr>
          <p:nvPr/>
        </p:nvSpPr>
        <p:spPr>
          <a:xfrm xmlns:a="http://schemas.openxmlformats.org/drawingml/2006/main">
            <a:off x="638175" y="546735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FFFFF"/>
                </a:solidFill>
                <a:latin typeface="Arial"/>
                <a:ea typeface="Arial"/>
                <a:cs typeface="Arial"/>
              </a:defRPr>
            </a:defPPr>
          </a:lstStyle>
          <a:p xmlns:a="http://schemas.openxmlformats.org/drawingml/2006/main">
            <a:pPr>
              <a:lnSpc>
                <a:spcPct val="115000"/>
              </a:lnSpc>
              <a:buNone/>
              <a:defRPr sz="1875" b="0">
                <a:solidFill>
                  <a:srgbClr val="FFFFFF"/>
                </a:solidFill>
                <a:latin typeface="Arial"/>
                <a:ea typeface="Arial"/>
                <a:cs typeface="Arial"/>
              </a:defRPr>
            </a:pPr>
            <a:r>
              <a:rPr sz="1875" b="0">
                <a:solidFill>
                  <a:srgbClr val="FFFFFF"/>
                </a:solidFill>
                <a:latin typeface="Arial"/>
                <a:ea typeface="Arial"/>
                <a:cs typeface="Arial"/>
              </a:rPr>
              <a:t>Gerard Feller</a:t>
            </a:r>
          </a:p>
        </p:txBody>
      </p:sp>
      <p:sp>
        <p:nvSpPr>
          <p:cNvPr id="5" name="fellerbooks.com">
            <a:extLst xmlns:a="http://schemas.openxmlformats.org/drawingml/2006/main">
              <a:ext uri="{FF2B5EF4-FFF2-40B4-BE49-F238E27FC236}">
                <a16:creationId xmlns:a16="http://schemas.microsoft.com/office/drawing/2014/main" id="{2FF992BB-B8C4-4229-A1CB-B7EB142B508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01">
            <a:extLst xmlns:a="http://schemas.openxmlformats.org/drawingml/2006/main">
              <a:ext uri="{FF2B5EF4-FFF2-40B4-BE49-F238E27FC236}">
                <a16:creationId xmlns:a16="http://schemas.microsoft.com/office/drawing/2014/main" id="{91A10AC2-C35F-44AC-8E7D-90886EDB12A4}"/>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01</a:t>
            </a:r>
          </a:p>
        </p:txBody>
      </p:sp>
    </p:spTree>
    <p:extLst>
      <p:ext uri="{BB962C8B-B14F-4D97-AF65-F5344CB8AC3E}">
        <p14:creationId xmlns:p14="http://schemas.microsoft.com/office/powerpoint/2010/main" val="1079794661"/>
      </p:ext>
    </p:extLst>
  </p:cSld>
</p:sld>
</file>

<file path=ppt/slides/slide2.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9" name="Dezelfde Bijbel, verschillende conclusies">
            <a:extLst xmlns:a="http://schemas.openxmlformats.org/drawingml/2006/main">
              <a:ext uri="{FF2B5EF4-FFF2-40B4-BE49-F238E27FC236}">
                <a16:creationId xmlns:a16="http://schemas.microsoft.com/office/drawing/2014/main" id="{7E4A8853-C7CE-4517-80C8-9F33C573A3F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The same Bible, different conclusions</a:t>
            </a:r>
          </a:p>
        </p:txBody>
      </p:sp>
      <p:sp>
        <p:nvSpPr>
          <p:cNvPr id="2" name="Oprechte christenen kunnen dezelfde Schrift lezen en to">
            <a:extLst xmlns:a="http://schemas.openxmlformats.org/drawingml/2006/main">
              <a:ext uri="{FF2B5EF4-FFF2-40B4-BE49-F238E27FC236}">
                <a16:creationId xmlns:a16="http://schemas.microsoft.com/office/drawing/2014/main" id="{A3EB8261-3E99-421F-AA4F-4042C22BE3BC}"/>
              </a:ext>
            </a:extLst>
          </p:cNvPr>
          <p:cNvSpPr>
            <a:spLocks xmlns:a="http://schemas.openxmlformats.org/drawingml/2006/main" noGrp="1"/>
          </p:cNvSpPr>
          <p:nvPr/>
        </p:nvSpPr>
        <p:spPr>
          <a:xfrm xmlns:a="http://schemas.openxmlformats.org/drawingml/2006/main">
            <a:off x="628650" y="1771650"/>
            <a:ext cx="10810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E34"/>
                </a:solidFill>
                <a:latin typeface="Arial"/>
                <a:ea typeface="Arial"/>
                <a:cs typeface="Arial"/>
              </a:defRPr>
            </a:defPPr>
          </a:lstStyle>
          <a:p xmlns:a="http://schemas.openxmlformats.org/drawingml/2006/main">
            <a:pPr>
              <a:lnSpc>
                <a:spcPct val="115000"/>
              </a:lnSpc>
              <a:buNone/>
              <a:defRPr sz="2400" b="0">
                <a:solidFill>
                  <a:srgbClr val="173E34"/>
                </a:solidFill>
                <a:latin typeface="Arial"/>
                <a:ea typeface="Arial"/>
                <a:cs typeface="Arial"/>
              </a:defRPr>
            </a:pPr>
            <a:r>
              <a:rPr sz="2400" b="0">
                <a:solidFill>
                  <a:srgbClr val="173E34"/>
                </a:solidFill>
                <a:latin typeface="Arial"/>
                <a:ea typeface="Arial"/>
                <a:cs typeface="Arial"/>
              </a:rPr>
              <a:t>Sincere Christians can read the same Scriptures and reach different conclusions.</a:t>
            </a:r>
          </a:p>
        </p:txBody>
      </p:sp>
      <p:sp>
        <p:nvSpPr>
          <p:cNvPr id="3" name="Doel">
            <a:extLst xmlns:a="http://schemas.openxmlformats.org/drawingml/2006/main">
              <a:ext uri="{FF2B5EF4-FFF2-40B4-BE49-F238E27FC236}">
                <a16:creationId xmlns:a16="http://schemas.microsoft.com/office/drawing/2014/main" id="{B447B504-ED3B-4257-B1E5-C07F1F7BA15F}"/>
              </a:ext>
            </a:extLst>
          </p:cNvPr>
          <p:cNvSpPr>
            <a:spLocks xmlns:a="http://schemas.openxmlformats.org/drawingml/2006/main" noGrp="1"/>
          </p:cNvSpPr>
          <p:nvPr/>
        </p:nvSpPr>
        <p:spPr>
          <a:xfrm xmlns:a="http://schemas.openxmlformats.org/drawingml/2006/main">
            <a:off x="628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Purpose</a:t>
            </a:r>
          </a:p>
        </p:txBody>
      </p:sp>
      <p:sp>
        <p:nvSpPr>
          <p:cNvPr id="4" name="De argumenten van de ander begrijpen en de eigen overtu">
            <a:extLst xmlns:a="http://schemas.openxmlformats.org/drawingml/2006/main">
              <a:ext uri="{FF2B5EF4-FFF2-40B4-BE49-F238E27FC236}">
                <a16:creationId xmlns:a16="http://schemas.microsoft.com/office/drawing/2014/main" id="{FAA624A5-AF51-48A0-A29F-E1763E11A43B}"/>
              </a:ext>
            </a:extLst>
          </p:cNvPr>
          <p:cNvSpPr>
            <a:spLocks xmlns:a="http://schemas.openxmlformats.org/drawingml/2006/main" noGrp="1"/>
          </p:cNvSpPr>
          <p:nvPr/>
        </p:nvSpPr>
        <p:spPr>
          <a:xfrm xmlns:a="http://schemas.openxmlformats.org/drawingml/2006/main">
            <a:off x="628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To understand other people’s arguments and examine our own convictions carefully.</a:t>
            </a:r>
          </a:p>
        </p:txBody>
      </p:sp>
      <p:sp>
        <p:nvSpPr>
          <p:cNvPr id="5" name="Houding">
            <a:extLst xmlns:a="http://schemas.openxmlformats.org/drawingml/2006/main">
              <a:ext uri="{FF2B5EF4-FFF2-40B4-BE49-F238E27FC236}">
                <a16:creationId xmlns:a16="http://schemas.microsoft.com/office/drawing/2014/main" id="{BBA2EAC3-C305-4D1A-BC12-92DAB1713C4A}"/>
              </a:ext>
            </a:extLst>
          </p:cNvPr>
          <p:cNvSpPr>
            <a:spLocks xmlns:a="http://schemas.openxmlformats.org/drawingml/2006/main" noGrp="1"/>
          </p:cNvSpPr>
          <p:nvPr/>
        </p:nvSpPr>
        <p:spPr>
          <a:xfrm xmlns:a="http://schemas.openxmlformats.org/drawingml/2006/main">
            <a:off x="6343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Attitude</a:t>
            </a:r>
          </a:p>
        </p:txBody>
      </p:sp>
      <p:sp>
        <p:nvSpPr>
          <p:cNvPr id="6" name="Waarheid zoeken met respect voor de persoon.">
            <a:extLst xmlns:a="http://schemas.openxmlformats.org/drawingml/2006/main">
              <a:ext uri="{FF2B5EF4-FFF2-40B4-BE49-F238E27FC236}">
                <a16:creationId xmlns:a16="http://schemas.microsoft.com/office/drawing/2014/main" id="{8A629BE1-2D37-47E8-97A1-87787FD1BF59}"/>
              </a:ext>
            </a:extLst>
          </p:cNvPr>
          <p:cNvSpPr>
            <a:spLocks xmlns:a="http://schemas.openxmlformats.org/drawingml/2006/main" noGrp="1"/>
          </p:cNvSpPr>
          <p:nvPr/>
        </p:nvSpPr>
        <p:spPr>
          <a:xfrm xmlns:a="http://schemas.openxmlformats.org/drawingml/2006/main">
            <a:off x="6343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To seek truth with respect for the person.</a:t>
            </a:r>
          </a:p>
        </p:txBody>
      </p:sp>
      <p:sp>
        <p:nvSpPr>
          <p:cNvPr id="7" name="fellerbooks.com">
            <a:extLst xmlns:a="http://schemas.openxmlformats.org/drawingml/2006/main">
              <a:ext uri="{FF2B5EF4-FFF2-40B4-BE49-F238E27FC236}">
                <a16:creationId xmlns:a16="http://schemas.microsoft.com/office/drawing/2014/main" id="{F86EBB4A-3D33-44B0-946E-A2397B1222A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8" name="02">
            <a:extLst xmlns:a="http://schemas.openxmlformats.org/drawingml/2006/main">
              <a:ext uri="{FF2B5EF4-FFF2-40B4-BE49-F238E27FC236}">
                <a16:creationId xmlns:a16="http://schemas.microsoft.com/office/drawing/2014/main" id="{D6636C26-B76E-4E76-9110-324B15D11168}"/>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02</a:t>
            </a:r>
          </a:p>
        </p:txBody>
      </p:sp>
    </p:spTree>
    <p:extLst>
      <p:ext uri="{BB962C8B-B14F-4D97-AF65-F5344CB8AC3E}">
        <p14:creationId xmlns:p14="http://schemas.microsoft.com/office/powerpoint/2010/main" val="1039509247"/>
      </p:ext>
    </p:extLst>
  </p:cSld>
</p:sld>
</file>

<file path=ppt/slides/slide3.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6" name="Zes tradities in gesprek">
            <a:extLst xmlns:a="http://schemas.openxmlformats.org/drawingml/2006/main">
              <a:ext uri="{FF2B5EF4-FFF2-40B4-BE49-F238E27FC236}">
                <a16:creationId xmlns:a16="http://schemas.microsoft.com/office/drawing/2014/main" id="{B0D6ADE7-E105-4FA1-A71E-22AF75A98AC7}"/>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Six traditions in conversation</a:t>
            </a:r>
          </a:p>
        </p:txBody>
      </p:sp>
      <p:sp>
        <p:nvSpPr>
          <p:cNvPr id="2" name="Evangelisch">
            <a:extLst xmlns:a="http://schemas.openxmlformats.org/drawingml/2006/main">
              <a:ext uri="{FF2B5EF4-FFF2-40B4-BE49-F238E27FC236}">
                <a16:creationId xmlns:a16="http://schemas.microsoft.com/office/drawing/2014/main" id="{AF87A0CE-DC97-4402-B58A-E9A96F55AFC6}"/>
              </a:ext>
            </a:extLst>
          </p:cNvPr>
          <p:cNvSpPr>
            <a:spLocks xmlns:a="http://schemas.openxmlformats.org/drawingml/2006/main" noGrp="1"/>
          </p:cNvSpPr>
          <p:nvPr/>
        </p:nvSpPr>
        <p:spPr>
          <a:xfrm xmlns:a="http://schemas.openxmlformats.org/drawingml/2006/main">
            <a:off x="628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Evangelical</a:t>
            </a:r>
          </a:p>
        </p:txBody>
      </p:sp>
      <p:sp>
        <p:nvSpPr>
          <p:cNvPr id="3" name="Persoonlijk geloof in Christus en gezag van de Schrift.">
            <a:extLst xmlns:a="http://schemas.openxmlformats.org/drawingml/2006/main">
              <a:ext uri="{FF2B5EF4-FFF2-40B4-BE49-F238E27FC236}">
                <a16:creationId xmlns:a16="http://schemas.microsoft.com/office/drawing/2014/main" id="{3800EA0C-665E-4CB7-A083-544F93601468}"/>
              </a:ext>
            </a:extLst>
          </p:cNvPr>
          <p:cNvSpPr>
            <a:spLocks xmlns:a="http://schemas.openxmlformats.org/drawingml/2006/main" noGrp="1"/>
          </p:cNvSpPr>
          <p:nvPr/>
        </p:nvSpPr>
        <p:spPr>
          <a:xfrm xmlns:a="http://schemas.openxmlformats.org/drawingml/2006/main">
            <a:off x="628650" y="229552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Personal faith in Christ and the authority of Scripture.</a:t>
            </a:r>
          </a:p>
        </p:txBody>
      </p:sp>
      <p:sp>
        <p:nvSpPr>
          <p:cNvPr id="4" name="Reformatorisch">
            <a:extLst xmlns:a="http://schemas.openxmlformats.org/drawingml/2006/main">
              <a:ext uri="{FF2B5EF4-FFF2-40B4-BE49-F238E27FC236}">
                <a16:creationId xmlns:a16="http://schemas.microsoft.com/office/drawing/2014/main" id="{64A1E33F-44BF-4E85-9922-DE7DD7AEACB7}"/>
              </a:ext>
            </a:extLst>
          </p:cNvPr>
          <p:cNvSpPr>
            <a:spLocks xmlns:a="http://schemas.openxmlformats.org/drawingml/2006/main" noGrp="1"/>
          </p:cNvSpPr>
          <p:nvPr/>
        </p:nvSpPr>
        <p:spPr>
          <a:xfrm xmlns:a="http://schemas.openxmlformats.org/drawingml/2006/main">
            <a:off x="6343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Reformed</a:t>
            </a:r>
          </a:p>
        </p:txBody>
      </p:sp>
      <p:sp>
        <p:nvSpPr>
          <p:cNvPr id="5" name="Genade, verbond en belijdenisgeschriften.">
            <a:extLst xmlns:a="http://schemas.openxmlformats.org/drawingml/2006/main">
              <a:ext uri="{FF2B5EF4-FFF2-40B4-BE49-F238E27FC236}">
                <a16:creationId xmlns:a16="http://schemas.microsoft.com/office/drawing/2014/main" id="{BEE2408E-FFCB-43EB-BFB1-733967B00F0F}"/>
              </a:ext>
            </a:extLst>
          </p:cNvPr>
          <p:cNvSpPr>
            <a:spLocks xmlns:a="http://schemas.openxmlformats.org/drawingml/2006/main" noGrp="1"/>
          </p:cNvSpPr>
          <p:nvPr/>
        </p:nvSpPr>
        <p:spPr>
          <a:xfrm xmlns:a="http://schemas.openxmlformats.org/drawingml/2006/main">
            <a:off x="6343650" y="229552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Grace, covenant and confessions of faith.</a:t>
            </a:r>
          </a:p>
        </p:txBody>
      </p:sp>
      <p:sp>
        <p:nvSpPr>
          <p:cNvPr id="6" name="Rooms-katholiek">
            <a:extLst xmlns:a="http://schemas.openxmlformats.org/drawingml/2006/main">
              <a:ext uri="{FF2B5EF4-FFF2-40B4-BE49-F238E27FC236}">
                <a16:creationId xmlns:a16="http://schemas.microsoft.com/office/drawing/2014/main" id="{95BC128B-DAD2-4408-A182-6CDB79BF22E0}"/>
              </a:ext>
            </a:extLst>
          </p:cNvPr>
          <p:cNvSpPr>
            <a:spLocks xmlns:a="http://schemas.openxmlformats.org/drawingml/2006/main" noGrp="1"/>
          </p:cNvSpPr>
          <p:nvPr/>
        </p:nvSpPr>
        <p:spPr>
          <a:xfrm xmlns:a="http://schemas.openxmlformats.org/drawingml/2006/main">
            <a:off x="628650" y="32670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Roman Catholic</a:t>
            </a:r>
          </a:p>
        </p:txBody>
      </p:sp>
      <p:sp>
        <p:nvSpPr>
          <p:cNvPr id="7" name="Schrift en apostolische Traditie, kerkelijk leergezag.">
            <a:extLst xmlns:a="http://schemas.openxmlformats.org/drawingml/2006/main">
              <a:ext uri="{FF2B5EF4-FFF2-40B4-BE49-F238E27FC236}">
                <a16:creationId xmlns:a16="http://schemas.microsoft.com/office/drawing/2014/main" id="{4093BDE4-BF08-4E41-83F8-708F7D6ADBBA}"/>
              </a:ext>
            </a:extLst>
          </p:cNvPr>
          <p:cNvSpPr>
            <a:spLocks xmlns:a="http://schemas.openxmlformats.org/drawingml/2006/main" noGrp="1"/>
          </p:cNvSpPr>
          <p:nvPr/>
        </p:nvSpPr>
        <p:spPr>
          <a:xfrm xmlns:a="http://schemas.openxmlformats.org/drawingml/2006/main">
            <a:off x="628650" y="3733800"/>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Scripture and apostolic Tradition, with the Church’s teaching authority.</a:t>
            </a:r>
          </a:p>
        </p:txBody>
      </p:sp>
      <p:sp>
        <p:nvSpPr>
          <p:cNvPr id="8" name="Oosters-orthodox">
            <a:extLst xmlns:a="http://schemas.openxmlformats.org/drawingml/2006/main">
              <a:ext uri="{FF2B5EF4-FFF2-40B4-BE49-F238E27FC236}">
                <a16:creationId xmlns:a16="http://schemas.microsoft.com/office/drawing/2014/main" id="{77DD736E-705B-451B-AB64-3A9DB695B620}"/>
              </a:ext>
            </a:extLst>
          </p:cNvPr>
          <p:cNvSpPr>
            <a:spLocks xmlns:a="http://schemas.openxmlformats.org/drawingml/2006/main" noGrp="1"/>
          </p:cNvSpPr>
          <p:nvPr/>
        </p:nvSpPr>
        <p:spPr>
          <a:xfrm xmlns:a="http://schemas.openxmlformats.org/drawingml/2006/main">
            <a:off x="6343650" y="32670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Eastern Orthodox</a:t>
            </a:r>
          </a:p>
        </p:txBody>
      </p:sp>
      <p:sp>
        <p:nvSpPr>
          <p:cNvPr id="9" name="Heilige Traditie, liturgie en leven in Christus.">
            <a:extLst xmlns:a="http://schemas.openxmlformats.org/drawingml/2006/main">
              <a:ext uri="{FF2B5EF4-FFF2-40B4-BE49-F238E27FC236}">
                <a16:creationId xmlns:a16="http://schemas.microsoft.com/office/drawing/2014/main" id="{FBE2B74C-42E7-4758-BF2F-81090E5BFE39}"/>
              </a:ext>
            </a:extLst>
          </p:cNvPr>
          <p:cNvSpPr>
            <a:spLocks xmlns:a="http://schemas.openxmlformats.org/drawingml/2006/main" noGrp="1"/>
          </p:cNvSpPr>
          <p:nvPr/>
        </p:nvSpPr>
        <p:spPr>
          <a:xfrm xmlns:a="http://schemas.openxmlformats.org/drawingml/2006/main">
            <a:off x="6343650" y="3733800"/>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Holy Tradition, liturgy and life in Christ.</a:t>
            </a:r>
          </a:p>
        </p:txBody>
      </p:sp>
      <p:sp>
        <p:nvSpPr>
          <p:cNvPr id="10" name="Baptistisch">
            <a:extLst xmlns:a="http://schemas.openxmlformats.org/drawingml/2006/main">
              <a:ext uri="{FF2B5EF4-FFF2-40B4-BE49-F238E27FC236}">
                <a16:creationId xmlns:a16="http://schemas.microsoft.com/office/drawing/2014/main" id="{951750AB-3952-4904-9117-8973CA434632}"/>
              </a:ext>
            </a:extLst>
          </p:cNvPr>
          <p:cNvSpPr>
            <a:spLocks xmlns:a="http://schemas.openxmlformats.org/drawingml/2006/main" noGrp="1"/>
          </p:cNvSpPr>
          <p:nvPr/>
        </p:nvSpPr>
        <p:spPr>
          <a:xfrm xmlns:a="http://schemas.openxmlformats.org/drawingml/2006/main">
            <a:off x="628650" y="470535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Baptist</a:t>
            </a:r>
          </a:p>
        </p:txBody>
      </p:sp>
      <p:sp>
        <p:nvSpPr>
          <p:cNvPr id="11" name="Geloofsdoop en verantwoordelijkheid van de lokale gemee">
            <a:extLst xmlns:a="http://schemas.openxmlformats.org/drawingml/2006/main">
              <a:ext uri="{FF2B5EF4-FFF2-40B4-BE49-F238E27FC236}">
                <a16:creationId xmlns:a16="http://schemas.microsoft.com/office/drawing/2014/main" id="{68F368E9-E5CA-45B8-A754-C27C87F7A0C9}"/>
              </a:ext>
            </a:extLst>
          </p:cNvPr>
          <p:cNvSpPr>
            <a:spLocks xmlns:a="http://schemas.openxmlformats.org/drawingml/2006/main" noGrp="1"/>
          </p:cNvSpPr>
          <p:nvPr/>
        </p:nvSpPr>
        <p:spPr>
          <a:xfrm xmlns:a="http://schemas.openxmlformats.org/drawingml/2006/main">
            <a:off x="628650" y="517207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Believer’s baptism and the responsibility of the local congregation.</a:t>
            </a:r>
          </a:p>
        </p:txBody>
      </p:sp>
      <p:sp>
        <p:nvSpPr>
          <p:cNvPr id="12" name="Pinkster en charismatisch">
            <a:extLst xmlns:a="http://schemas.openxmlformats.org/drawingml/2006/main">
              <a:ext uri="{FF2B5EF4-FFF2-40B4-BE49-F238E27FC236}">
                <a16:creationId xmlns:a16="http://schemas.microsoft.com/office/drawing/2014/main" id="{F90C6DD1-BDC9-454E-A389-616FA4810113}"/>
              </a:ext>
            </a:extLst>
          </p:cNvPr>
          <p:cNvSpPr>
            <a:spLocks xmlns:a="http://schemas.openxmlformats.org/drawingml/2006/main" noGrp="1"/>
          </p:cNvSpPr>
          <p:nvPr/>
        </p:nvSpPr>
        <p:spPr>
          <a:xfrm xmlns:a="http://schemas.openxmlformats.org/drawingml/2006/main">
            <a:off x="6343650" y="470535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Pentecostal and charismatic</a:t>
            </a:r>
          </a:p>
        </p:txBody>
      </p:sp>
      <p:sp>
        <p:nvSpPr>
          <p:cNvPr id="13" name="Actuele werking en gaven van de Heilige Geest.">
            <a:extLst xmlns:a="http://schemas.openxmlformats.org/drawingml/2006/main">
              <a:ext uri="{FF2B5EF4-FFF2-40B4-BE49-F238E27FC236}">
                <a16:creationId xmlns:a16="http://schemas.microsoft.com/office/drawing/2014/main" id="{23FE12B9-4B41-40F5-97B3-BC17D96E76AA}"/>
              </a:ext>
            </a:extLst>
          </p:cNvPr>
          <p:cNvSpPr>
            <a:spLocks xmlns:a="http://schemas.openxmlformats.org/drawingml/2006/main" noGrp="1"/>
          </p:cNvSpPr>
          <p:nvPr/>
        </p:nvSpPr>
        <p:spPr>
          <a:xfrm xmlns:a="http://schemas.openxmlformats.org/drawingml/2006/main">
            <a:off x="6343650" y="517207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The present work and gifts of the Holy Spirit.</a:t>
            </a:r>
          </a:p>
        </p:txBody>
      </p:sp>
      <p:sp>
        <p:nvSpPr>
          <p:cNvPr id="14" name="Deze aanduidingen overlappen. Binnen elke traditie best">
            <a:extLst xmlns:a="http://schemas.openxmlformats.org/drawingml/2006/main">
              <a:ext uri="{FF2B5EF4-FFF2-40B4-BE49-F238E27FC236}">
                <a16:creationId xmlns:a16="http://schemas.microsoft.com/office/drawing/2014/main" id="{B50B9E34-0498-4155-97C7-5C03EF5D2A91}"/>
              </a:ext>
            </a:extLst>
          </p:cNvPr>
          <p:cNvSpPr>
            <a:spLocks xmlns:a="http://schemas.openxmlformats.org/drawingml/2006/main" noGrp="1"/>
          </p:cNvSpPr>
          <p:nvPr/>
        </p:nvSpPr>
        <p:spPr>
          <a:xfrm xmlns:a="http://schemas.openxmlformats.org/drawingml/2006/main">
            <a:off x="628650" y="61912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53675F"/>
                </a:solidFill>
                <a:latin typeface="Arial"/>
                <a:ea typeface="Arial"/>
                <a:cs typeface="Arial"/>
              </a:defRPr>
            </a:defPPr>
          </a:lstStyle>
          <a:p xmlns:a="http://schemas.openxmlformats.org/drawingml/2006/main">
            <a:pPr>
              <a:lnSpc>
                <a:spcPct val="115000"/>
              </a:lnSpc>
              <a:buNone/>
              <a:defRPr sz="1425" b="0">
                <a:solidFill>
                  <a:srgbClr val="53675F"/>
                </a:solidFill>
                <a:latin typeface="Arial"/>
                <a:ea typeface="Arial"/>
                <a:cs typeface="Arial"/>
              </a:defRPr>
            </a:pPr>
            <a:r>
              <a:rPr sz="1425" b="0">
                <a:solidFill>
                  <a:srgbClr val="53675F"/>
                </a:solidFill>
                <a:latin typeface="Arial"/>
                <a:ea typeface="Arial"/>
                <a:cs typeface="Arial"/>
              </a:rPr>
              <a:t>These descriptions overlap. Differences exist within every tradition.</a:t>
            </a:r>
          </a:p>
        </p:txBody>
      </p:sp>
      <p:sp>
        <p:nvSpPr>
          <p:cNvPr id="15" name="03">
            <a:extLst xmlns:a="http://schemas.openxmlformats.org/drawingml/2006/main">
              <a:ext uri="{FF2B5EF4-FFF2-40B4-BE49-F238E27FC236}">
                <a16:creationId xmlns:a16="http://schemas.microsoft.com/office/drawing/2014/main" id="{029B6459-F972-4179-B563-89D265A874A9}"/>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03</a:t>
            </a:r>
          </a:p>
        </p:txBody>
      </p:sp>
    </p:spTree>
    <p:extLst>
      <p:ext uri="{BB962C8B-B14F-4D97-AF65-F5344CB8AC3E}">
        <p14:creationId xmlns:p14="http://schemas.microsoft.com/office/powerpoint/2010/main" val="195175404"/>
      </p:ext>
    </p:extLst>
  </p:cSld>
</p:sld>
</file>

<file path=ppt/slides/slide4.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Waar verschillen beginnen">
            <a:extLst xmlns:a="http://schemas.openxmlformats.org/drawingml/2006/main">
              <a:ext uri="{FF2B5EF4-FFF2-40B4-BE49-F238E27FC236}">
                <a16:creationId xmlns:a16="http://schemas.microsoft.com/office/drawing/2014/main" id="{43A1A106-2AF0-46A2-837D-7D0E6522286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Where differences begin</a:t>
            </a:r>
          </a:p>
        </p:txBody>
      </p:sp>
      <p:sp>
        <p:nvSpPr>
          <p:cNvPr id="2" name="Gezag">
            <a:extLst xmlns:a="http://schemas.openxmlformats.org/drawingml/2006/main">
              <a:ext uri="{FF2B5EF4-FFF2-40B4-BE49-F238E27FC236}">
                <a16:creationId xmlns:a16="http://schemas.microsoft.com/office/drawing/2014/main" id="{BACF2164-18CA-4376-9E1E-8AF02EA1FA29}"/>
              </a:ext>
            </a:extLst>
          </p:cNvPr>
          <p:cNvSpPr>
            <a:spLocks xmlns:a="http://schemas.openxmlformats.org/drawingml/2006/main" noGrp="1"/>
          </p:cNvSpPr>
          <p:nvPr/>
        </p:nvSpPr>
        <p:spPr>
          <a:xfrm xmlns:a="http://schemas.openxmlformats.org/drawingml/2006/main">
            <a:off x="628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Authority</a:t>
            </a:r>
          </a:p>
        </p:txBody>
      </p:sp>
      <p:sp>
        <p:nvSpPr>
          <p:cNvPr id="3" name="Wie bepaalt welke uitleg richtinggevend is?">
            <a:extLst xmlns:a="http://schemas.openxmlformats.org/drawingml/2006/main">
              <a:ext uri="{FF2B5EF4-FFF2-40B4-BE49-F238E27FC236}">
                <a16:creationId xmlns:a16="http://schemas.microsoft.com/office/drawing/2014/main" id="{58F0F757-24C0-4A5E-8D5C-98C6DEAAEC2C}"/>
              </a:ext>
            </a:extLst>
          </p:cNvPr>
          <p:cNvSpPr>
            <a:spLocks xmlns:a="http://schemas.openxmlformats.org/drawingml/2006/main" noGrp="1"/>
          </p:cNvSpPr>
          <p:nvPr/>
        </p:nvSpPr>
        <p:spPr>
          <a:xfrm xmlns:a="http://schemas.openxmlformats.org/drawingml/2006/main">
            <a:off x="628650" y="2295525"/>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Who determines which interpretation carries authority?</a:t>
            </a:r>
          </a:p>
        </p:txBody>
      </p:sp>
      <p:sp>
        <p:nvSpPr>
          <p:cNvPr id="4" name="Leeswijze">
            <a:extLst xmlns:a="http://schemas.openxmlformats.org/drawingml/2006/main">
              <a:ext uri="{FF2B5EF4-FFF2-40B4-BE49-F238E27FC236}">
                <a16:creationId xmlns:a16="http://schemas.microsoft.com/office/drawing/2014/main" id="{5038CEBF-F78F-43AD-8082-6EB395389812}"/>
              </a:ext>
            </a:extLst>
          </p:cNvPr>
          <p:cNvSpPr>
            <a:spLocks xmlns:a="http://schemas.openxmlformats.org/drawingml/2006/main" noGrp="1"/>
          </p:cNvSpPr>
          <p:nvPr/>
        </p:nvSpPr>
        <p:spPr>
          <a:xfrm xmlns:a="http://schemas.openxmlformats.org/drawingml/2006/main">
            <a:off x="6343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How we read</a:t>
            </a:r>
          </a:p>
        </p:txBody>
      </p:sp>
      <p:sp>
        <p:nvSpPr>
          <p:cNvPr id="5" name="Hoe wegen context, genre en traditie mee?">
            <a:extLst xmlns:a="http://schemas.openxmlformats.org/drawingml/2006/main">
              <a:ext uri="{FF2B5EF4-FFF2-40B4-BE49-F238E27FC236}">
                <a16:creationId xmlns:a16="http://schemas.microsoft.com/office/drawing/2014/main" id="{E5E595C8-9860-490B-94F6-0ABD67336DED}"/>
              </a:ext>
            </a:extLst>
          </p:cNvPr>
          <p:cNvSpPr>
            <a:spLocks xmlns:a="http://schemas.openxmlformats.org/drawingml/2006/main" noGrp="1"/>
          </p:cNvSpPr>
          <p:nvPr/>
        </p:nvSpPr>
        <p:spPr>
          <a:xfrm xmlns:a="http://schemas.openxmlformats.org/drawingml/2006/main">
            <a:off x="6343650" y="2295525"/>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How do context, genre and tradition shape interpretation?</a:t>
            </a:r>
          </a:p>
        </p:txBody>
      </p:sp>
      <p:sp>
        <p:nvSpPr>
          <p:cNvPr id="6" name="Samenhang">
            <a:extLst xmlns:a="http://schemas.openxmlformats.org/drawingml/2006/main">
              <a:ext uri="{FF2B5EF4-FFF2-40B4-BE49-F238E27FC236}">
                <a16:creationId xmlns:a16="http://schemas.microsoft.com/office/drawing/2014/main" id="{3F52CE4B-8A3C-45D5-B1FB-DA36FB80424C}"/>
              </a:ext>
            </a:extLst>
          </p:cNvPr>
          <p:cNvSpPr>
            <a:spLocks xmlns:a="http://schemas.openxmlformats.org/drawingml/2006/main" noGrp="1"/>
          </p:cNvSpPr>
          <p:nvPr/>
        </p:nvSpPr>
        <p:spPr>
          <a:xfrm xmlns:a="http://schemas.openxmlformats.org/drawingml/2006/main">
            <a:off x="628650" y="37623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Connections</a:t>
            </a:r>
          </a:p>
        </p:txBody>
      </p:sp>
      <p:sp>
        <p:nvSpPr>
          <p:cNvPr id="7" name="Hoe verbinden we Oude en Nieuwe Testament?">
            <a:extLst xmlns:a="http://schemas.openxmlformats.org/drawingml/2006/main">
              <a:ext uri="{FF2B5EF4-FFF2-40B4-BE49-F238E27FC236}">
                <a16:creationId xmlns:a16="http://schemas.microsoft.com/office/drawing/2014/main" id="{DDBFC633-F986-4E42-97BB-7618FEBB805A}"/>
              </a:ext>
            </a:extLst>
          </p:cNvPr>
          <p:cNvSpPr>
            <a:spLocks xmlns:a="http://schemas.openxmlformats.org/drawingml/2006/main" noGrp="1"/>
          </p:cNvSpPr>
          <p:nvPr/>
        </p:nvSpPr>
        <p:spPr>
          <a:xfrm xmlns:a="http://schemas.openxmlformats.org/drawingml/2006/main">
            <a:off x="628650" y="4229100"/>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How do we connect the Old and New Testaments?</a:t>
            </a:r>
          </a:p>
        </p:txBody>
      </p:sp>
      <p:sp>
        <p:nvSpPr>
          <p:cNvPr id="8" name="Toepassing">
            <a:extLst xmlns:a="http://schemas.openxmlformats.org/drawingml/2006/main">
              <a:ext uri="{FF2B5EF4-FFF2-40B4-BE49-F238E27FC236}">
                <a16:creationId xmlns:a16="http://schemas.microsoft.com/office/drawing/2014/main" id="{EE3BAA35-2A37-42F7-9E18-1C2340C8FA35}"/>
              </a:ext>
            </a:extLst>
          </p:cNvPr>
          <p:cNvSpPr>
            <a:spLocks xmlns:a="http://schemas.openxmlformats.org/drawingml/2006/main" noGrp="1"/>
          </p:cNvSpPr>
          <p:nvPr/>
        </p:nvSpPr>
        <p:spPr>
          <a:xfrm xmlns:a="http://schemas.openxmlformats.org/drawingml/2006/main">
            <a:off x="6343650" y="37623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Application</a:t>
            </a:r>
          </a:p>
        </p:txBody>
      </p:sp>
      <p:sp>
        <p:nvSpPr>
          <p:cNvPr id="9" name="Welke opdracht geldt blijvend en hoe krijgt zij nu vorm">
            <a:extLst xmlns:a="http://schemas.openxmlformats.org/drawingml/2006/main">
              <a:ext uri="{FF2B5EF4-FFF2-40B4-BE49-F238E27FC236}">
                <a16:creationId xmlns:a16="http://schemas.microsoft.com/office/drawing/2014/main" id="{D30F278F-5BB8-458C-8254-5C44F123C9D2}"/>
              </a:ext>
            </a:extLst>
          </p:cNvPr>
          <p:cNvSpPr>
            <a:spLocks xmlns:a="http://schemas.openxmlformats.org/drawingml/2006/main" noGrp="1"/>
          </p:cNvSpPr>
          <p:nvPr/>
        </p:nvSpPr>
        <p:spPr>
          <a:xfrm xmlns:a="http://schemas.openxmlformats.org/drawingml/2006/main">
            <a:off x="6343650" y="4229100"/>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Which commands remain binding, and how do they apply today?</a:t>
            </a:r>
          </a:p>
        </p:txBody>
      </p:sp>
      <p:sp>
        <p:nvSpPr>
          <p:cNvPr id="10" name="fellerbooks.com">
            <a:extLst xmlns:a="http://schemas.openxmlformats.org/drawingml/2006/main">
              <a:ext uri="{FF2B5EF4-FFF2-40B4-BE49-F238E27FC236}">
                <a16:creationId xmlns:a16="http://schemas.microsoft.com/office/drawing/2014/main" id="{E7E15282-D700-412B-B9F5-94EA2294E011}"/>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04">
            <a:extLst xmlns:a="http://schemas.openxmlformats.org/drawingml/2006/main">
              <a:ext uri="{FF2B5EF4-FFF2-40B4-BE49-F238E27FC236}">
                <a16:creationId xmlns:a16="http://schemas.microsoft.com/office/drawing/2014/main" id="{A6AA4D3A-982A-4B63-87E1-DF22B008F66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04</a:t>
            </a:r>
          </a:p>
        </p:txBody>
      </p:sp>
    </p:spTree>
    <p:extLst>
      <p:ext uri="{BB962C8B-B14F-4D97-AF65-F5344CB8AC3E}">
        <p14:creationId xmlns:p14="http://schemas.microsoft.com/office/powerpoint/2010/main" val="1231728125"/>
      </p:ext>
    </p:extLst>
  </p:cSld>
</p:sld>
</file>

<file path=ppt/slides/slide5.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9" name="Een geschiedenis van accenten">
            <a:extLst xmlns:a="http://schemas.openxmlformats.org/drawingml/2006/main">
              <a:ext uri="{FF2B5EF4-FFF2-40B4-BE49-F238E27FC236}">
                <a16:creationId xmlns:a16="http://schemas.microsoft.com/office/drawing/2014/main" id="{1476E2B0-3F8E-42A7-BD49-9136D5FDE77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A history of different emphases</a:t>
            </a:r>
          </a:p>
        </p:txBody>
      </p:sp>
      <p:sp>
        <p:nvSpPr>
          <p:cNvPr id="2" name="325–451">
            <a:extLst xmlns:a="http://schemas.openxmlformats.org/drawingml/2006/main">
              <a:ext uri="{FF2B5EF4-FFF2-40B4-BE49-F238E27FC236}">
                <a16:creationId xmlns:a16="http://schemas.microsoft.com/office/drawing/2014/main" id="{555AF07B-4BAF-4700-B8A3-287B4BA36105}"/>
              </a:ext>
            </a:extLst>
          </p:cNvPr>
          <p:cNvSpPr>
            <a:spLocks xmlns:a="http://schemas.openxmlformats.org/drawingml/2006/main" noGrp="1"/>
          </p:cNvSpPr>
          <p:nvPr/>
        </p:nvSpPr>
        <p:spPr>
          <a:xfrm xmlns:a="http://schemas.openxmlformats.org/drawingml/2006/main">
            <a:off x="628650" y="1790700"/>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325–451</a:t>
            </a:r>
          </a:p>
        </p:txBody>
      </p:sp>
      <p:sp>
        <p:nvSpPr>
          <p:cNvPr id="3" name="Vroege concilies">
            <a:extLst xmlns:a="http://schemas.openxmlformats.org/drawingml/2006/main">
              <a:ext uri="{FF2B5EF4-FFF2-40B4-BE49-F238E27FC236}">
                <a16:creationId xmlns:a16="http://schemas.microsoft.com/office/drawing/2014/main" id="{32F626EC-0740-434E-956A-98A898738969}"/>
              </a:ext>
            </a:extLst>
          </p:cNvPr>
          <p:cNvSpPr>
            <a:spLocks xmlns:a="http://schemas.openxmlformats.org/drawingml/2006/main" noGrp="1"/>
          </p:cNvSpPr>
          <p:nvPr/>
        </p:nvSpPr>
        <p:spPr>
          <a:xfrm xmlns:a="http://schemas.openxmlformats.org/drawingml/2006/main">
            <a:off x="2800350" y="1790700"/>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Early councils</a:t>
            </a:r>
          </a:p>
        </p:txBody>
      </p:sp>
      <p:sp>
        <p:nvSpPr>
          <p:cNvPr id="4" name="Belijdenis over God en Christus">
            <a:extLst xmlns:a="http://schemas.openxmlformats.org/drawingml/2006/main">
              <a:ext uri="{FF2B5EF4-FFF2-40B4-BE49-F238E27FC236}">
                <a16:creationId xmlns:a16="http://schemas.microsoft.com/office/drawing/2014/main" id="{41A65F25-2EBA-49C2-979F-EACBC867CBE7}"/>
              </a:ext>
            </a:extLst>
          </p:cNvPr>
          <p:cNvSpPr>
            <a:spLocks xmlns:a="http://schemas.openxmlformats.org/drawingml/2006/main" noGrp="1"/>
          </p:cNvSpPr>
          <p:nvPr/>
        </p:nvSpPr>
        <p:spPr>
          <a:xfrm xmlns:a="http://schemas.openxmlformats.org/drawingml/2006/main">
            <a:off x="6477000" y="1790700"/>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Confessions about God and Christ</a:t>
            </a:r>
          </a:p>
        </p:txBody>
      </p:sp>
      <p:sp>
        <p:nvSpPr>
          <p:cNvPr id="5" name="1054">
            <a:extLst xmlns:a="http://schemas.openxmlformats.org/drawingml/2006/main">
              <a:ext uri="{FF2B5EF4-FFF2-40B4-BE49-F238E27FC236}">
                <a16:creationId xmlns:a16="http://schemas.microsoft.com/office/drawing/2014/main" id="{FA1F79D0-9DD1-4343-A69B-582EF7B60C0A}"/>
              </a:ext>
            </a:extLst>
          </p:cNvPr>
          <p:cNvSpPr>
            <a:spLocks xmlns:a="http://schemas.openxmlformats.org/drawingml/2006/main" noGrp="1"/>
          </p:cNvSpPr>
          <p:nvPr/>
        </p:nvSpPr>
        <p:spPr>
          <a:xfrm xmlns:a="http://schemas.openxmlformats.org/drawingml/2006/main">
            <a:off x="628650" y="2619375"/>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1054</a:t>
            </a:r>
          </a:p>
        </p:txBody>
      </p:sp>
      <p:sp>
        <p:nvSpPr>
          <p:cNvPr id="6" name="Oost en West">
            <a:extLst xmlns:a="http://schemas.openxmlformats.org/drawingml/2006/main">
              <a:ext uri="{FF2B5EF4-FFF2-40B4-BE49-F238E27FC236}">
                <a16:creationId xmlns:a16="http://schemas.microsoft.com/office/drawing/2014/main" id="{D157D426-6E2E-4B06-BDDF-2FD42E5EADA8}"/>
              </a:ext>
            </a:extLst>
          </p:cNvPr>
          <p:cNvSpPr>
            <a:spLocks xmlns:a="http://schemas.openxmlformats.org/drawingml/2006/main" noGrp="1"/>
          </p:cNvSpPr>
          <p:nvPr/>
        </p:nvSpPr>
        <p:spPr>
          <a:xfrm xmlns:a="http://schemas.openxmlformats.org/drawingml/2006/main">
            <a:off x="2800350" y="2619375"/>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East and West</a:t>
            </a:r>
          </a:p>
        </p:txBody>
      </p:sp>
      <p:sp>
        <p:nvSpPr>
          <p:cNvPr id="7" name="Traditionele markering van de breuk">
            <a:extLst xmlns:a="http://schemas.openxmlformats.org/drawingml/2006/main">
              <a:ext uri="{FF2B5EF4-FFF2-40B4-BE49-F238E27FC236}">
                <a16:creationId xmlns:a16="http://schemas.microsoft.com/office/drawing/2014/main" id="{44EC9E46-5FAF-41DD-ADA6-0A834172A585}"/>
              </a:ext>
            </a:extLst>
          </p:cNvPr>
          <p:cNvSpPr>
            <a:spLocks xmlns:a="http://schemas.openxmlformats.org/drawingml/2006/main" noGrp="1"/>
          </p:cNvSpPr>
          <p:nvPr/>
        </p:nvSpPr>
        <p:spPr>
          <a:xfrm xmlns:a="http://schemas.openxmlformats.org/drawingml/2006/main">
            <a:off x="6477000" y="2619375"/>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Traditional marker of the division</a:t>
            </a:r>
          </a:p>
        </p:txBody>
      </p:sp>
      <p:sp>
        <p:nvSpPr>
          <p:cNvPr id="8" name="16e eeuw">
            <a:extLst xmlns:a="http://schemas.openxmlformats.org/drawingml/2006/main">
              <a:ext uri="{FF2B5EF4-FFF2-40B4-BE49-F238E27FC236}">
                <a16:creationId xmlns:a16="http://schemas.microsoft.com/office/drawing/2014/main" id="{C9E1060B-7D8D-44C6-A846-336CD9020CF9}"/>
              </a:ext>
            </a:extLst>
          </p:cNvPr>
          <p:cNvSpPr>
            <a:spLocks xmlns:a="http://schemas.openxmlformats.org/drawingml/2006/main" noGrp="1"/>
          </p:cNvSpPr>
          <p:nvPr/>
        </p:nvSpPr>
        <p:spPr>
          <a:xfrm xmlns:a="http://schemas.openxmlformats.org/drawingml/2006/main">
            <a:off x="628650" y="3448050"/>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16th century</a:t>
            </a:r>
          </a:p>
        </p:txBody>
      </p:sp>
      <p:sp>
        <p:nvSpPr>
          <p:cNvPr id="9" name="Reformatie en Trente">
            <a:extLst xmlns:a="http://schemas.openxmlformats.org/drawingml/2006/main">
              <a:ext uri="{FF2B5EF4-FFF2-40B4-BE49-F238E27FC236}">
                <a16:creationId xmlns:a16="http://schemas.microsoft.com/office/drawing/2014/main" id="{EA8B0677-054A-4242-B0CB-CD753E26FEE1}"/>
              </a:ext>
            </a:extLst>
          </p:cNvPr>
          <p:cNvSpPr>
            <a:spLocks xmlns:a="http://schemas.openxmlformats.org/drawingml/2006/main" noGrp="1"/>
          </p:cNvSpPr>
          <p:nvPr/>
        </p:nvSpPr>
        <p:spPr>
          <a:xfrm xmlns:a="http://schemas.openxmlformats.org/drawingml/2006/main">
            <a:off x="2800350" y="3448050"/>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Reformation and Trent</a:t>
            </a:r>
          </a:p>
        </p:txBody>
      </p:sp>
      <p:sp>
        <p:nvSpPr>
          <p:cNvPr id="10" name="Gezag, genade en sacramenten">
            <a:extLst xmlns:a="http://schemas.openxmlformats.org/drawingml/2006/main">
              <a:ext uri="{FF2B5EF4-FFF2-40B4-BE49-F238E27FC236}">
                <a16:creationId xmlns:a16="http://schemas.microsoft.com/office/drawing/2014/main" id="{511B435C-1F91-4994-9B83-A3372107D7F6}"/>
              </a:ext>
            </a:extLst>
          </p:cNvPr>
          <p:cNvSpPr>
            <a:spLocks xmlns:a="http://schemas.openxmlformats.org/drawingml/2006/main" noGrp="1"/>
          </p:cNvSpPr>
          <p:nvPr/>
        </p:nvSpPr>
        <p:spPr>
          <a:xfrm xmlns:a="http://schemas.openxmlformats.org/drawingml/2006/main">
            <a:off x="6477000" y="3448050"/>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Authority, grace and sacraments</a:t>
            </a:r>
          </a:p>
        </p:txBody>
      </p:sp>
      <p:sp>
        <p:nvSpPr>
          <p:cNvPr id="11" name="17e–18e eeuw">
            <a:extLst xmlns:a="http://schemas.openxmlformats.org/drawingml/2006/main">
              <a:ext uri="{FF2B5EF4-FFF2-40B4-BE49-F238E27FC236}">
                <a16:creationId xmlns:a16="http://schemas.microsoft.com/office/drawing/2014/main" id="{4D83E3B1-437D-4C64-95FC-3EFE3C6A5A8D}"/>
              </a:ext>
            </a:extLst>
          </p:cNvPr>
          <p:cNvSpPr>
            <a:spLocks xmlns:a="http://schemas.openxmlformats.org/drawingml/2006/main" noGrp="1"/>
          </p:cNvSpPr>
          <p:nvPr/>
        </p:nvSpPr>
        <p:spPr>
          <a:xfrm xmlns:a="http://schemas.openxmlformats.org/drawingml/2006/main">
            <a:off x="628650" y="4276725"/>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17th–18th centuries</a:t>
            </a:r>
          </a:p>
        </p:txBody>
      </p:sp>
      <p:sp>
        <p:nvSpPr>
          <p:cNvPr id="12" name="Dordrecht en opwekkingen">
            <a:extLst xmlns:a="http://schemas.openxmlformats.org/drawingml/2006/main">
              <a:ext uri="{FF2B5EF4-FFF2-40B4-BE49-F238E27FC236}">
                <a16:creationId xmlns:a16="http://schemas.microsoft.com/office/drawing/2014/main" id="{3202F448-6122-4286-8BD7-E29DCC858932}"/>
              </a:ext>
            </a:extLst>
          </p:cNvPr>
          <p:cNvSpPr>
            <a:spLocks xmlns:a="http://schemas.openxmlformats.org/drawingml/2006/main" noGrp="1"/>
          </p:cNvSpPr>
          <p:nvPr/>
        </p:nvSpPr>
        <p:spPr>
          <a:xfrm xmlns:a="http://schemas.openxmlformats.org/drawingml/2006/main">
            <a:off x="2800350" y="4276725"/>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Dort and revivals</a:t>
            </a:r>
          </a:p>
        </p:txBody>
      </p:sp>
      <p:sp>
        <p:nvSpPr>
          <p:cNvPr id="13" name="Verkiezing, bekering en heiliging">
            <a:extLst xmlns:a="http://schemas.openxmlformats.org/drawingml/2006/main">
              <a:ext uri="{FF2B5EF4-FFF2-40B4-BE49-F238E27FC236}">
                <a16:creationId xmlns:a16="http://schemas.microsoft.com/office/drawing/2014/main" id="{BA379E06-0EBF-4BDF-8DF6-56FA36D0DA2F}"/>
              </a:ext>
            </a:extLst>
          </p:cNvPr>
          <p:cNvSpPr>
            <a:spLocks xmlns:a="http://schemas.openxmlformats.org/drawingml/2006/main" noGrp="1"/>
          </p:cNvSpPr>
          <p:nvPr/>
        </p:nvSpPr>
        <p:spPr>
          <a:xfrm xmlns:a="http://schemas.openxmlformats.org/drawingml/2006/main">
            <a:off x="6477000" y="4276725"/>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Election, conversion and holiness</a:t>
            </a:r>
          </a:p>
        </p:txBody>
      </p:sp>
      <p:sp>
        <p:nvSpPr>
          <p:cNvPr id="14" name="20e eeuw">
            <a:extLst xmlns:a="http://schemas.openxmlformats.org/drawingml/2006/main">
              <a:ext uri="{FF2B5EF4-FFF2-40B4-BE49-F238E27FC236}">
                <a16:creationId xmlns:a16="http://schemas.microsoft.com/office/drawing/2014/main" id="{31526AC7-C578-4BBC-ACCF-B1EEC5951163}"/>
              </a:ext>
            </a:extLst>
          </p:cNvPr>
          <p:cNvSpPr>
            <a:spLocks xmlns:a="http://schemas.openxmlformats.org/drawingml/2006/main" noGrp="1"/>
          </p:cNvSpPr>
          <p:nvPr/>
        </p:nvSpPr>
        <p:spPr>
          <a:xfrm xmlns:a="http://schemas.openxmlformats.org/drawingml/2006/main">
            <a:off x="628650" y="5105400"/>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20th century</a:t>
            </a:r>
          </a:p>
        </p:txBody>
      </p:sp>
      <p:sp>
        <p:nvSpPr>
          <p:cNvPr id="15" name="Pinkster en charismatisch">
            <a:extLst xmlns:a="http://schemas.openxmlformats.org/drawingml/2006/main">
              <a:ext uri="{FF2B5EF4-FFF2-40B4-BE49-F238E27FC236}">
                <a16:creationId xmlns:a16="http://schemas.microsoft.com/office/drawing/2014/main" id="{6A43440D-6401-4EBF-8C94-19FDC84059A6}"/>
              </a:ext>
            </a:extLst>
          </p:cNvPr>
          <p:cNvSpPr>
            <a:spLocks xmlns:a="http://schemas.openxmlformats.org/drawingml/2006/main" noGrp="1"/>
          </p:cNvSpPr>
          <p:nvPr/>
        </p:nvSpPr>
        <p:spPr>
          <a:xfrm xmlns:a="http://schemas.openxmlformats.org/drawingml/2006/main">
            <a:off x="2800350" y="5105400"/>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Pentecostal and charismatic</a:t>
            </a:r>
          </a:p>
        </p:txBody>
      </p:sp>
      <p:sp>
        <p:nvSpPr>
          <p:cNvPr id="16" name="Nieuwe aandacht voor geestelijke gaven">
            <a:extLst xmlns:a="http://schemas.openxmlformats.org/drawingml/2006/main">
              <a:ext uri="{FF2B5EF4-FFF2-40B4-BE49-F238E27FC236}">
                <a16:creationId xmlns:a16="http://schemas.microsoft.com/office/drawing/2014/main" id="{C1945A63-B505-47DF-B7F8-0937E427CD70}"/>
              </a:ext>
            </a:extLst>
          </p:cNvPr>
          <p:cNvSpPr>
            <a:spLocks xmlns:a="http://schemas.openxmlformats.org/drawingml/2006/main" noGrp="1"/>
          </p:cNvSpPr>
          <p:nvPr/>
        </p:nvSpPr>
        <p:spPr>
          <a:xfrm xmlns:a="http://schemas.openxmlformats.org/drawingml/2006/main">
            <a:off x="6477000" y="5105400"/>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Renewed attention to spiritual gifts</a:t>
            </a:r>
          </a:p>
        </p:txBody>
      </p:sp>
      <p:sp>
        <p:nvSpPr>
          <p:cNvPr id="17" name="fellerbooks.com">
            <a:extLst xmlns:a="http://schemas.openxmlformats.org/drawingml/2006/main">
              <a:ext uri="{FF2B5EF4-FFF2-40B4-BE49-F238E27FC236}">
                <a16:creationId xmlns:a16="http://schemas.microsoft.com/office/drawing/2014/main" id="{8C8AB5FF-435F-42CD-BA3D-6D4148693FA7}"/>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8" name="05">
            <a:extLst xmlns:a="http://schemas.openxmlformats.org/drawingml/2006/main">
              <a:ext uri="{FF2B5EF4-FFF2-40B4-BE49-F238E27FC236}">
                <a16:creationId xmlns:a16="http://schemas.microsoft.com/office/drawing/2014/main" id="{73740221-0AD9-416F-943E-61A7DA44DB35}"/>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05</a:t>
            </a:r>
          </a:p>
        </p:txBody>
      </p:sp>
    </p:spTree>
    <p:extLst>
      <p:ext uri="{BB962C8B-B14F-4D97-AF65-F5344CB8AC3E}">
        <p14:creationId xmlns:p14="http://schemas.microsoft.com/office/powerpoint/2010/main" val="1448243240"/>
      </p:ext>
    </p:extLst>
  </p:cSld>
</p:sld>
</file>

<file path=ppt/slides/slide6.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sp>
        <p:nvSpPr>
          <p:cNvPr id="6" name="DEEL I">
            <a:extLst xmlns:a="http://schemas.openxmlformats.org/drawingml/2006/main">
              <a:ext uri="{FF2B5EF4-FFF2-40B4-BE49-F238E27FC236}">
                <a16:creationId xmlns:a16="http://schemas.microsoft.com/office/drawing/2014/main" id="{9A818BB7-5950-42EA-9A40-AE92A9E97C24}"/>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PART I</a:t>
            </a:r>
          </a:p>
        </p:txBody>
      </p:sp>
      <p:sp>
        <p:nvSpPr>
          <p:cNvPr id="2" name="Gezag, redding&#10;en genade">
            <a:extLst xmlns:a="http://schemas.openxmlformats.org/drawingml/2006/main">
              <a:ext uri="{FF2B5EF4-FFF2-40B4-BE49-F238E27FC236}">
                <a16:creationId xmlns:a16="http://schemas.microsoft.com/office/drawing/2014/main" id="{AC723341-9391-42F8-BE35-EFCD5CE37645}"/>
              </a:ext>
            </a:extLst>
          </p:cNvPr>
          <p:cNvSpPr>
            <a:spLocks xmlns:a="http://schemas.openxmlformats.org/drawingml/2006/main" noGrp="1"/>
          </p:cNvSpPr>
          <p:nvPr/>
        </p:nvSpPr>
        <p:spPr>
          <a:xfrm xmlns:a="http://schemas.openxmlformats.org/drawingml/2006/main">
            <a:off x="609600" y="2171700"/>
            <a:ext cx="104775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Authority, salvation</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and grace</a:t>
            </a:r>
          </a:p>
        </p:txBody>
      </p:sp>
      <p:sp>
        <p:nvSpPr>
          <p:cNvPr id="3" name="Vragen 1–5">
            <a:extLst xmlns:a="http://schemas.openxmlformats.org/drawingml/2006/main">
              <a:ext uri="{FF2B5EF4-FFF2-40B4-BE49-F238E27FC236}">
                <a16:creationId xmlns:a16="http://schemas.microsoft.com/office/drawing/2014/main" id="{0191C5CD-E4C1-4998-8A03-BE4D5B983B33}"/>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Questions 1–5</a:t>
            </a:r>
          </a:p>
        </p:txBody>
      </p:sp>
      <p:sp>
        <p:nvSpPr>
          <p:cNvPr id="4" name="fellerbooks.com">
            <a:extLst xmlns:a="http://schemas.openxmlformats.org/drawingml/2006/main">
              <a:ext uri="{FF2B5EF4-FFF2-40B4-BE49-F238E27FC236}">
                <a16:creationId xmlns:a16="http://schemas.microsoft.com/office/drawing/2014/main" id="{7FFC37F1-6325-48D3-ADAA-6363245760EE}"/>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5" name="06">
            <a:extLst xmlns:a="http://schemas.openxmlformats.org/drawingml/2006/main">
              <a:ext uri="{FF2B5EF4-FFF2-40B4-BE49-F238E27FC236}">
                <a16:creationId xmlns:a16="http://schemas.microsoft.com/office/drawing/2014/main" id="{8E7A75AF-6D1A-4D41-BABE-8F939C05977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06</a:t>
            </a:r>
          </a:p>
        </p:txBody>
      </p:sp>
    </p:spTree>
    <p:extLst>
      <p:ext uri="{BB962C8B-B14F-4D97-AF65-F5344CB8AC3E}">
        <p14:creationId xmlns:p14="http://schemas.microsoft.com/office/powerpoint/2010/main" val="1603364480"/>
      </p:ext>
    </p:extLst>
  </p:cSld>
</p:sld>
</file>

<file path=ppt/slides/slide7.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  Wie heeft het laatste woord?">
            <a:extLst xmlns:a="http://schemas.openxmlformats.org/drawingml/2006/main">
              <a:ext uri="{FF2B5EF4-FFF2-40B4-BE49-F238E27FC236}">
                <a16:creationId xmlns:a16="http://schemas.microsoft.com/office/drawing/2014/main" id="{6A9E375F-FED1-4DCD-9591-8A2A9B22BFA3}"/>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  Who has the final word?</a:t>
            </a:r>
          </a:p>
        </p:txBody>
      </p:sp>
      <p:sp>
        <p:nvSpPr>
          <p:cNvPr id="2" name="Protestantse hoofdlijn">
            <a:extLst xmlns:a="http://schemas.openxmlformats.org/drawingml/2006/main">
              <a:ext uri="{FF2B5EF4-FFF2-40B4-BE49-F238E27FC236}">
                <a16:creationId xmlns:a16="http://schemas.microsoft.com/office/drawing/2014/main" id="{BED8FAA3-C382-4E2E-9E26-E59EFD8D9B20}"/>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Protestant emphasis</a:t>
            </a:r>
          </a:p>
        </p:txBody>
      </p:sp>
      <p:sp>
        <p:nvSpPr>
          <p:cNvPr id="3" name="De Schrift heeft het beslissende gezag. Traditie en bel">
            <a:extLst xmlns:a="http://schemas.openxmlformats.org/drawingml/2006/main">
              <a:ext uri="{FF2B5EF4-FFF2-40B4-BE49-F238E27FC236}">
                <a16:creationId xmlns:a16="http://schemas.microsoft.com/office/drawing/2014/main" id="{21D505C1-4C13-42B3-91A2-07A228786B30}"/>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Scripture has decisive authority. Tradition and confessions remain open to examination.</a:t>
            </a:r>
          </a:p>
        </p:txBody>
      </p:sp>
      <p:sp>
        <p:nvSpPr>
          <p:cNvPr id="4" name="Rooms-katholiek">
            <a:extLst xmlns:a="http://schemas.openxmlformats.org/drawingml/2006/main">
              <a:ext uri="{FF2B5EF4-FFF2-40B4-BE49-F238E27FC236}">
                <a16:creationId xmlns:a16="http://schemas.microsoft.com/office/drawing/2014/main" id="{DE0ECD28-F211-4577-8DA7-7C6C7C6D00BF}"/>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Roman Catholic</a:t>
            </a:r>
          </a:p>
        </p:txBody>
      </p:sp>
      <p:sp>
        <p:nvSpPr>
          <p:cNvPr id="5" name="Schrift en apostolische Traditie vormen één geloofsgoed">
            <a:extLst xmlns:a="http://schemas.openxmlformats.org/drawingml/2006/main">
              <a:ext uri="{FF2B5EF4-FFF2-40B4-BE49-F238E27FC236}">
                <a16:creationId xmlns:a16="http://schemas.microsoft.com/office/drawing/2014/main" id="{7433AA35-D994-4457-A524-91F4D8C8BD95}"/>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Scripture and apostolic Tradition form one deposit of faith. The Magisterium interprets it authoritatively.</a:t>
            </a:r>
          </a:p>
        </p:txBody>
      </p:sp>
      <p:sp>
        <p:nvSpPr>
          <p:cNvPr id="6" name="Oosters-orthodox">
            <a:extLst xmlns:a="http://schemas.openxmlformats.org/drawingml/2006/main">
              <a:ext uri="{FF2B5EF4-FFF2-40B4-BE49-F238E27FC236}">
                <a16:creationId xmlns:a16="http://schemas.microsoft.com/office/drawing/2014/main" id="{3D705CBE-3E88-49A1-8E69-3BD22D250EC4}"/>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Eastern Orthodox</a:t>
            </a:r>
          </a:p>
        </p:txBody>
      </p:sp>
      <p:sp>
        <p:nvSpPr>
          <p:cNvPr id="7" name="De kerk leest de Schrift binnen de Heilige Traditie, me">
            <a:extLst xmlns:a="http://schemas.openxmlformats.org/drawingml/2006/main">
              <a:ext uri="{FF2B5EF4-FFF2-40B4-BE49-F238E27FC236}">
                <a16:creationId xmlns:a16="http://schemas.microsoft.com/office/drawing/2014/main" id="{6A3312F3-0822-4AB5-9606-0297EF11CC15}"/>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The Church reads Scripture within Holy Tradition, with councils, Church Fathers and liturgy.</a:t>
            </a:r>
          </a:p>
        </p:txBody>
      </p:sp>
      <p:sp>
        <p:nvSpPr>
          <p:cNvPr id="8" name="2 Timotheüs 3:16–17">
            <a:extLst xmlns:a="http://schemas.openxmlformats.org/drawingml/2006/main">
              <a:ext uri="{FF2B5EF4-FFF2-40B4-BE49-F238E27FC236}">
                <a16:creationId xmlns:a16="http://schemas.microsoft.com/office/drawing/2014/main" id="{15638EEB-CFD4-4AED-9208-D073FFE66BD7}"/>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 Timothy 3:16–17</a:t>
            </a:r>
          </a:p>
        </p:txBody>
      </p:sp>
      <p:sp>
        <p:nvSpPr>
          <p:cNvPr id="9" name="fellerbooks.com">
            <a:extLst xmlns:a="http://schemas.openxmlformats.org/drawingml/2006/main">
              <a:ext uri="{FF2B5EF4-FFF2-40B4-BE49-F238E27FC236}">
                <a16:creationId xmlns:a16="http://schemas.microsoft.com/office/drawing/2014/main" id="{C9D6F7C1-0DC2-416E-8482-67CADFCF8E3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07">
            <a:extLst xmlns:a="http://schemas.openxmlformats.org/drawingml/2006/main">
              <a:ext uri="{FF2B5EF4-FFF2-40B4-BE49-F238E27FC236}">
                <a16:creationId xmlns:a16="http://schemas.microsoft.com/office/drawing/2014/main" id="{E9D25306-2009-4705-BD99-5F593EB51147}"/>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07</a:t>
            </a:r>
          </a:p>
        </p:txBody>
      </p:sp>
    </p:spTree>
    <p:extLst>
      <p:ext uri="{BB962C8B-B14F-4D97-AF65-F5344CB8AC3E}">
        <p14:creationId xmlns:p14="http://schemas.microsoft.com/office/powerpoint/2010/main" val="1191035549"/>
      </p:ext>
    </p:extLst>
  </p:cSld>
</p:sld>
</file>

<file path=ppt/slides/slide8.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2  Hoe wordt een mens gered?">
            <a:extLst xmlns:a="http://schemas.openxmlformats.org/drawingml/2006/main">
              <a:ext uri="{FF2B5EF4-FFF2-40B4-BE49-F238E27FC236}">
                <a16:creationId xmlns:a16="http://schemas.microsoft.com/office/drawing/2014/main" id="{D2C0DFA5-CA7F-470B-9080-E91DB739F0B3}"/>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2  How is a person saved?</a:t>
            </a:r>
          </a:p>
        </p:txBody>
      </p:sp>
      <p:sp>
        <p:nvSpPr>
          <p:cNvPr id="2" name="Protestantse accenten">
            <a:extLst xmlns:a="http://schemas.openxmlformats.org/drawingml/2006/main">
              <a:ext uri="{FF2B5EF4-FFF2-40B4-BE49-F238E27FC236}">
                <a16:creationId xmlns:a16="http://schemas.microsoft.com/office/drawing/2014/main" id="{9CD0ABD2-3C41-484C-806F-DC003ECE3852}"/>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Protestant emphases</a:t>
            </a:r>
          </a:p>
        </p:txBody>
      </p:sp>
      <p:sp>
        <p:nvSpPr>
          <p:cNvPr id="3" name="Rechtvaardiging door geloof. Goede werken volgen als vr">
            <a:extLst xmlns:a="http://schemas.openxmlformats.org/drawingml/2006/main">
              <a:ext uri="{FF2B5EF4-FFF2-40B4-BE49-F238E27FC236}">
                <a16:creationId xmlns:a16="http://schemas.microsoft.com/office/drawing/2014/main" id="{7EAA329F-FD23-4316-9398-B92AFED41BCD}"/>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Justification through faith. Good works follow as the fruit of grace.</a:t>
            </a:r>
          </a:p>
        </p:txBody>
      </p:sp>
      <p:sp>
        <p:nvSpPr>
          <p:cNvPr id="4" name="Rooms-katholiek">
            <a:extLst xmlns:a="http://schemas.openxmlformats.org/drawingml/2006/main">
              <a:ext uri="{FF2B5EF4-FFF2-40B4-BE49-F238E27FC236}">
                <a16:creationId xmlns:a16="http://schemas.microsoft.com/office/drawing/2014/main" id="{C953CC4A-A648-4EA5-907A-03E45A89CCA4}"/>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Roman Catholic</a:t>
            </a:r>
          </a:p>
        </p:txBody>
      </p:sp>
      <p:sp>
        <p:nvSpPr>
          <p:cNvPr id="5" name="Genade vergeeft en vernieuwt. Geloof en sacramenteel le">
            <a:extLst xmlns:a="http://schemas.openxmlformats.org/drawingml/2006/main">
              <a:ext uri="{FF2B5EF4-FFF2-40B4-BE49-F238E27FC236}">
                <a16:creationId xmlns:a16="http://schemas.microsoft.com/office/drawing/2014/main" id="{F3D6D37A-D313-4371-8554-BCA31939C997}"/>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Grace forgives and renews. Faith and sacramental life belong together.</a:t>
            </a:r>
          </a:p>
        </p:txBody>
      </p:sp>
      <p:sp>
        <p:nvSpPr>
          <p:cNvPr id="6" name="Oosters-orthodox">
            <a:extLst xmlns:a="http://schemas.openxmlformats.org/drawingml/2006/main">
              <a:ext uri="{FF2B5EF4-FFF2-40B4-BE49-F238E27FC236}">
                <a16:creationId xmlns:a16="http://schemas.microsoft.com/office/drawing/2014/main" id="{E2503EDB-F3D8-4E05-A765-6026D83816AD}"/>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Eastern Orthodox</a:t>
            </a:r>
          </a:p>
        </p:txBody>
      </p:sp>
      <p:sp>
        <p:nvSpPr>
          <p:cNvPr id="7" name="Redding als genezing en deelname aan Gods leven door ge">
            <a:extLst xmlns:a="http://schemas.openxmlformats.org/drawingml/2006/main">
              <a:ext uri="{FF2B5EF4-FFF2-40B4-BE49-F238E27FC236}">
                <a16:creationId xmlns:a16="http://schemas.microsoft.com/office/drawing/2014/main" id="{982192A9-423E-477D-85A5-4FFD81ED5F79}"/>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Salvation as healing and participation in God’s life through grace.</a:t>
            </a:r>
          </a:p>
        </p:txBody>
      </p:sp>
      <p:sp>
        <p:nvSpPr>
          <p:cNvPr id="8" name="Efeziërs 2:8–10, Romeinen 3, Jakobus 2">
            <a:extLst xmlns:a="http://schemas.openxmlformats.org/drawingml/2006/main">
              <a:ext uri="{FF2B5EF4-FFF2-40B4-BE49-F238E27FC236}">
                <a16:creationId xmlns:a16="http://schemas.microsoft.com/office/drawing/2014/main" id="{FE914BCD-6101-400B-8685-D83922EED65B}"/>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Ephesians 2:8–10, Romans 3, James 2</a:t>
            </a:r>
          </a:p>
        </p:txBody>
      </p:sp>
      <p:sp>
        <p:nvSpPr>
          <p:cNvPr id="9" name="fellerbooks.com">
            <a:extLst xmlns:a="http://schemas.openxmlformats.org/drawingml/2006/main">
              <a:ext uri="{FF2B5EF4-FFF2-40B4-BE49-F238E27FC236}">
                <a16:creationId xmlns:a16="http://schemas.microsoft.com/office/drawing/2014/main" id="{BD18D713-009B-45A0-859B-586F2488FC70}"/>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08">
            <a:extLst xmlns:a="http://schemas.openxmlformats.org/drawingml/2006/main">
              <a:ext uri="{FF2B5EF4-FFF2-40B4-BE49-F238E27FC236}">
                <a16:creationId xmlns:a16="http://schemas.microsoft.com/office/drawing/2014/main" id="{37245D2C-18C1-45D5-A7D8-041D0B64B908}"/>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08</a:t>
            </a:r>
          </a:p>
        </p:txBody>
      </p:sp>
    </p:spTree>
    <p:extLst>
      <p:ext uri="{BB962C8B-B14F-4D97-AF65-F5344CB8AC3E}">
        <p14:creationId xmlns:p14="http://schemas.microsoft.com/office/powerpoint/2010/main" val="2073991876"/>
      </p:ext>
    </p:extLst>
  </p:cSld>
</p:sld>
</file>

<file path=ppt/slides/slide9.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3  Kiest God of kiest de mens?">
            <a:extLst xmlns:a="http://schemas.openxmlformats.org/drawingml/2006/main">
              <a:ext uri="{FF2B5EF4-FFF2-40B4-BE49-F238E27FC236}">
                <a16:creationId xmlns:a16="http://schemas.microsoft.com/office/drawing/2014/main" id="{08A84D48-FF71-4FFC-97FB-4069835E8018}"/>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3  Does God choose, or do we choose?</a:t>
            </a:r>
          </a:p>
        </p:txBody>
      </p:sp>
      <p:sp>
        <p:nvSpPr>
          <p:cNvPr id="2" name="Gereformeerd">
            <a:extLst xmlns:a="http://schemas.openxmlformats.org/drawingml/2006/main">
              <a:ext uri="{FF2B5EF4-FFF2-40B4-BE49-F238E27FC236}">
                <a16:creationId xmlns:a16="http://schemas.microsoft.com/office/drawing/2014/main" id="{B5111563-6294-4F0F-B4C6-1F52B5726E6C}"/>
              </a:ext>
            </a:extLst>
          </p:cNvPr>
          <p:cNvSpPr>
            <a:spLocks xmlns:a="http://schemas.openxmlformats.org/drawingml/2006/main" noGrp="1"/>
          </p:cNvSpPr>
          <p:nvPr/>
        </p:nvSpPr>
        <p:spPr>
          <a:xfrm xmlns:a="http://schemas.openxmlformats.org/drawingml/2006/main">
            <a:off x="609600"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Reformed</a:t>
            </a:r>
          </a:p>
        </p:txBody>
      </p:sp>
      <p:sp>
        <p:nvSpPr>
          <p:cNvPr id="3" name="Gods onvoorwaardelijke verkiezing en effectieve roeping">
            <a:extLst xmlns:a="http://schemas.openxmlformats.org/drawingml/2006/main">
              <a:ext uri="{FF2B5EF4-FFF2-40B4-BE49-F238E27FC236}">
                <a16:creationId xmlns:a16="http://schemas.microsoft.com/office/drawing/2014/main" id="{20406450-EC35-403F-862F-FB144434001D}"/>
              </a:ext>
            </a:extLst>
          </p:cNvPr>
          <p:cNvSpPr>
            <a:spLocks xmlns:a="http://schemas.openxmlformats.org/drawingml/2006/main" noGrp="1"/>
          </p:cNvSpPr>
          <p:nvPr/>
        </p:nvSpPr>
        <p:spPr>
          <a:xfrm xmlns:a="http://schemas.openxmlformats.org/drawingml/2006/main">
            <a:off x="609600"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God’s unconditional election and effective calling sustain salvation.</a:t>
            </a:r>
          </a:p>
        </p:txBody>
      </p:sp>
      <p:sp>
        <p:nvSpPr>
          <p:cNvPr id="4" name="Arminiaans">
            <a:extLst xmlns:a="http://schemas.openxmlformats.org/drawingml/2006/main">
              <a:ext uri="{FF2B5EF4-FFF2-40B4-BE49-F238E27FC236}">
                <a16:creationId xmlns:a16="http://schemas.microsoft.com/office/drawing/2014/main" id="{39D9D604-719C-4DE9-838C-89157C3BB8C0}"/>
              </a:ext>
            </a:extLst>
          </p:cNvPr>
          <p:cNvSpPr>
            <a:spLocks xmlns:a="http://schemas.openxmlformats.org/drawingml/2006/main" noGrp="1"/>
          </p:cNvSpPr>
          <p:nvPr/>
        </p:nvSpPr>
        <p:spPr>
          <a:xfrm xmlns:a="http://schemas.openxmlformats.org/drawingml/2006/main">
            <a:off x="6453188"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Arminian</a:t>
            </a:r>
          </a:p>
        </p:txBody>
      </p:sp>
      <p:sp>
        <p:nvSpPr>
          <p:cNvPr id="5" name="Gods voorafgaande genade maakt een werkelijke menselijk">
            <a:extLst xmlns:a="http://schemas.openxmlformats.org/drawingml/2006/main">
              <a:ext uri="{FF2B5EF4-FFF2-40B4-BE49-F238E27FC236}">
                <a16:creationId xmlns:a16="http://schemas.microsoft.com/office/drawing/2014/main" id="{D2676DE0-C356-4EFE-9D97-D6DD3DC5D7EE}"/>
              </a:ext>
            </a:extLst>
          </p:cNvPr>
          <p:cNvSpPr>
            <a:spLocks xmlns:a="http://schemas.openxmlformats.org/drawingml/2006/main" noGrp="1"/>
          </p:cNvSpPr>
          <p:nvPr/>
        </p:nvSpPr>
        <p:spPr>
          <a:xfrm xmlns:a="http://schemas.openxmlformats.org/drawingml/2006/main">
            <a:off x="6453188"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God’s preceding grace makes a genuine human response possible. Grace can be resisted.</a:t>
            </a:r>
          </a:p>
        </p:txBody>
      </p:sp>
      <p:sp>
        <p:nvSpPr>
          <p:cNvPr id="6" name="Beide modellen beginnen bij Gods genade en belijden Chr">
            <a:extLst xmlns:a="http://schemas.openxmlformats.org/drawingml/2006/main">
              <a:ext uri="{FF2B5EF4-FFF2-40B4-BE49-F238E27FC236}">
                <a16:creationId xmlns:a16="http://schemas.microsoft.com/office/drawing/2014/main" id="{31D68735-7F7A-4F34-BCD3-6C866AFF2F3B}"/>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Both models begin with God’s grace and confess Christ as the basis of salvation.</a:t>
            </a:r>
          </a:p>
        </p:txBody>
      </p:sp>
      <p:sp>
        <p:nvSpPr>
          <p:cNvPr id="7" name="Efeziërs 1, Johannes 6, Romeinen 9–11">
            <a:extLst xmlns:a="http://schemas.openxmlformats.org/drawingml/2006/main">
              <a:ext uri="{FF2B5EF4-FFF2-40B4-BE49-F238E27FC236}">
                <a16:creationId xmlns:a16="http://schemas.microsoft.com/office/drawing/2014/main" id="{25F7E765-CE6A-48A4-B66E-507A8AC8563F}"/>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Ephesians 1, John 6, Romans 9–11</a:t>
            </a:r>
          </a:p>
        </p:txBody>
      </p:sp>
      <p:sp>
        <p:nvSpPr>
          <p:cNvPr id="8" name="fellerbooks.com">
            <a:extLst xmlns:a="http://schemas.openxmlformats.org/drawingml/2006/main">
              <a:ext uri="{FF2B5EF4-FFF2-40B4-BE49-F238E27FC236}">
                <a16:creationId xmlns:a16="http://schemas.microsoft.com/office/drawing/2014/main" id="{BC2B7E06-272C-4D8F-942B-A387BD7771EC}"/>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9" name="09">
            <a:extLst xmlns:a="http://schemas.openxmlformats.org/drawingml/2006/main">
              <a:ext uri="{FF2B5EF4-FFF2-40B4-BE49-F238E27FC236}">
                <a16:creationId xmlns:a16="http://schemas.microsoft.com/office/drawing/2014/main" id="{3AA542B5-63A8-45EB-B09C-D85E3957F0A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09</a:t>
            </a:r>
          </a:p>
        </p:txBody>
      </p:sp>
    </p:spTree>
    <p:extLst>
      <p:ext uri="{BB962C8B-B14F-4D97-AF65-F5344CB8AC3E}">
        <p14:creationId xmlns:p14="http://schemas.microsoft.com/office/powerpoint/2010/main" val="777742886"/>
      </p:ext>
    </p:extLst>
  </p:cSld>
</p:sld>
</file>

<file path=ppt/slides/slide10.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4  Kun je je redding verliezen?">
            <a:extLst xmlns:a="http://schemas.openxmlformats.org/drawingml/2006/main">
              <a:ext uri="{FF2B5EF4-FFF2-40B4-BE49-F238E27FC236}">
                <a16:creationId xmlns:a16="http://schemas.microsoft.com/office/drawing/2014/main" id="{785580FD-DF7A-4548-B028-F5C8B75BC772}"/>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4  Can you lose your salvation?</a:t>
            </a:r>
          </a:p>
        </p:txBody>
      </p:sp>
      <p:sp>
        <p:nvSpPr>
          <p:cNvPr id="2" name="Volharding door Gods bewaring">
            <a:extLst xmlns:a="http://schemas.openxmlformats.org/drawingml/2006/main">
              <a:ext uri="{FF2B5EF4-FFF2-40B4-BE49-F238E27FC236}">
                <a16:creationId xmlns:a16="http://schemas.microsoft.com/office/drawing/2014/main" id="{F9EDEE76-083B-45CB-AC67-5F62EC4B2AD2}"/>
              </a:ext>
            </a:extLst>
          </p:cNvPr>
          <p:cNvSpPr>
            <a:spLocks xmlns:a="http://schemas.openxmlformats.org/drawingml/2006/main" noGrp="1"/>
          </p:cNvSpPr>
          <p:nvPr/>
        </p:nvSpPr>
        <p:spPr>
          <a:xfrm xmlns:a="http://schemas.openxmlformats.org/drawingml/2006/main">
            <a:off x="609600"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Perseverance through God’s keeping</a:t>
            </a:r>
          </a:p>
        </p:txBody>
      </p:sp>
      <p:sp>
        <p:nvSpPr>
          <p:cNvPr id="3" name="De werkelijk wedergeborene blijft uiteindelijk in het g">
            <a:extLst xmlns:a="http://schemas.openxmlformats.org/drawingml/2006/main">
              <a:ext uri="{FF2B5EF4-FFF2-40B4-BE49-F238E27FC236}">
                <a16:creationId xmlns:a16="http://schemas.microsoft.com/office/drawing/2014/main" id="{D5CE4DC3-D20A-47E6-A37F-E692ACAF11B1}"/>
              </a:ext>
            </a:extLst>
          </p:cNvPr>
          <p:cNvSpPr>
            <a:spLocks xmlns:a="http://schemas.openxmlformats.org/drawingml/2006/main" noGrp="1"/>
          </p:cNvSpPr>
          <p:nvPr/>
        </p:nvSpPr>
        <p:spPr>
          <a:xfrm xmlns:a="http://schemas.openxmlformats.org/drawingml/2006/main">
            <a:off x="609600"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Those truly born again will ultimately remain in faith through God’s grace.</a:t>
            </a:r>
          </a:p>
        </p:txBody>
      </p:sp>
      <p:sp>
        <p:nvSpPr>
          <p:cNvPr id="4" name="Reële mogelijkheid van afval">
            <a:extLst xmlns:a="http://schemas.openxmlformats.org/drawingml/2006/main">
              <a:ext uri="{FF2B5EF4-FFF2-40B4-BE49-F238E27FC236}">
                <a16:creationId xmlns:a16="http://schemas.microsoft.com/office/drawing/2014/main" id="{0EFF9100-4A1B-452C-BC1A-612382AD36EC}"/>
              </a:ext>
            </a:extLst>
          </p:cNvPr>
          <p:cNvSpPr>
            <a:spLocks xmlns:a="http://schemas.openxmlformats.org/drawingml/2006/main" noGrp="1"/>
          </p:cNvSpPr>
          <p:nvPr/>
        </p:nvSpPr>
        <p:spPr>
          <a:xfrm xmlns:a="http://schemas.openxmlformats.org/drawingml/2006/main">
            <a:off x="6453188"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 real possibility of falling away</a:t>
            </a:r>
          </a:p>
        </p:txBody>
      </p:sp>
      <p:sp>
        <p:nvSpPr>
          <p:cNvPr id="5" name="Waarschuwingen spreken echte gelovigen aan en roepen op">
            <a:extLst xmlns:a="http://schemas.openxmlformats.org/drawingml/2006/main">
              <a:ext uri="{FF2B5EF4-FFF2-40B4-BE49-F238E27FC236}">
                <a16:creationId xmlns:a16="http://schemas.microsoft.com/office/drawing/2014/main" id="{BF11F519-D840-4864-A0C7-2892C07C4CB9}"/>
              </a:ext>
            </a:extLst>
          </p:cNvPr>
          <p:cNvSpPr>
            <a:spLocks xmlns:a="http://schemas.openxmlformats.org/drawingml/2006/main" noGrp="1"/>
          </p:cNvSpPr>
          <p:nvPr/>
        </p:nvSpPr>
        <p:spPr>
          <a:xfrm xmlns:a="http://schemas.openxmlformats.org/drawingml/2006/main">
            <a:off x="6453188"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Warnings address genuine believers and call them to remain in Christ.</a:t>
            </a:r>
          </a:p>
        </p:txBody>
      </p:sp>
      <p:sp>
        <p:nvSpPr>
          <p:cNvPr id="6" name="Het Nieuwe Testament plaatst beloften van zekerheid naa">
            <a:extLst xmlns:a="http://schemas.openxmlformats.org/drawingml/2006/main">
              <a:ext uri="{FF2B5EF4-FFF2-40B4-BE49-F238E27FC236}">
                <a16:creationId xmlns:a16="http://schemas.microsoft.com/office/drawing/2014/main" id="{76737B56-8214-42DF-A3EF-E982F4E2AFF2}"/>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New Testament places promises of assurance alongside serious warnings.</a:t>
            </a:r>
          </a:p>
        </p:txBody>
      </p:sp>
      <p:sp>
        <p:nvSpPr>
          <p:cNvPr id="7" name="Johannes 10, Romeinen 8, Hebreeën 6 en 10">
            <a:extLst xmlns:a="http://schemas.openxmlformats.org/drawingml/2006/main">
              <a:ext uri="{FF2B5EF4-FFF2-40B4-BE49-F238E27FC236}">
                <a16:creationId xmlns:a16="http://schemas.microsoft.com/office/drawing/2014/main" id="{280838D6-5E58-4860-8ABD-41686B976038}"/>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John 10, Romans 8, Hebrews 6 and 10</a:t>
            </a:r>
          </a:p>
        </p:txBody>
      </p:sp>
      <p:sp>
        <p:nvSpPr>
          <p:cNvPr id="8" name="fellerbooks.com">
            <a:extLst xmlns:a="http://schemas.openxmlformats.org/drawingml/2006/main">
              <a:ext uri="{FF2B5EF4-FFF2-40B4-BE49-F238E27FC236}">
                <a16:creationId xmlns:a16="http://schemas.microsoft.com/office/drawing/2014/main" id="{8F9904A2-D60E-48A3-BA67-5BABE5F061C4}"/>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9" name="10">
            <a:extLst xmlns:a="http://schemas.openxmlformats.org/drawingml/2006/main">
              <a:ext uri="{FF2B5EF4-FFF2-40B4-BE49-F238E27FC236}">
                <a16:creationId xmlns:a16="http://schemas.microsoft.com/office/drawing/2014/main" id="{E066FD89-DCB9-4828-B6EC-C67E6D8727F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10</a:t>
            </a:r>
          </a:p>
        </p:txBody>
      </p:sp>
    </p:spTree>
    <p:extLst>
      <p:ext uri="{BB962C8B-B14F-4D97-AF65-F5344CB8AC3E}">
        <p14:creationId xmlns:p14="http://schemas.microsoft.com/office/powerpoint/2010/main" val="2028931929"/>
      </p:ext>
    </p:extLst>
  </p:cSld>
</p:sld>
</file>

<file path=ppt/slides/slide11.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5  Wie moet worden gedoopt?">
            <a:extLst xmlns:a="http://schemas.openxmlformats.org/drawingml/2006/main">
              <a:ext uri="{FF2B5EF4-FFF2-40B4-BE49-F238E27FC236}">
                <a16:creationId xmlns:a16="http://schemas.microsoft.com/office/drawing/2014/main" id="{57C97652-2BB3-4DA4-9B34-FDD835D0F0E0}"/>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5  Who should be baptised?</a:t>
            </a:r>
          </a:p>
        </p:txBody>
      </p:sp>
      <p:pic>
        <p:nvPicPr>
          <p:cNvPr id="2" name="">
            <a:extLst xmlns:a="http://schemas.openxmlformats.org/drawingml/2006/main">
              <a:ext uri="{FF2B5EF4-FFF2-40B4-BE49-F238E27FC236}">
                <a16:creationId xmlns:a16="http://schemas.microsoft.com/office/drawing/2014/main" id="{7D3058AD-1D1A-4B78-A307-91433F3B60F8}"/>
              </a:ext>
            </a:extLst>
          </p:cNvPr>
          <p:cNvPicPr>
            <a:picLocks xmlns:a="http://schemas.openxmlformats.org/drawingml/2006/main" noChangeAspect="1"/>
          </p:cNvPicPr>
          <p:nvPr/>
        </p:nvPicPr>
        <p:blipFill>
          <a:blip xmlns:r="http://schemas.openxmlformats.org/officeDocument/2006/relationships" xmlns:a="http://schemas.openxmlformats.org/drawingml/2006/main" r:embed="R2f602a1c389e4a05"/>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Kinderdoop">
            <a:extLst xmlns:a="http://schemas.openxmlformats.org/drawingml/2006/main">
              <a:ext uri="{FF2B5EF4-FFF2-40B4-BE49-F238E27FC236}">
                <a16:creationId xmlns:a16="http://schemas.microsoft.com/office/drawing/2014/main" id="{79BC44C6-BEB9-4372-83C6-830E5475BF4F}"/>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Infant baptism</a:t>
            </a:r>
          </a:p>
        </p:txBody>
      </p:sp>
      <p:sp>
        <p:nvSpPr>
          <p:cNvPr id="4" name="Gods verbond en zijn voorafgaande genade omvatten ook k">
            <a:extLst xmlns:a="http://schemas.openxmlformats.org/drawingml/2006/main">
              <a:ext uri="{FF2B5EF4-FFF2-40B4-BE49-F238E27FC236}">
                <a16:creationId xmlns:a16="http://schemas.microsoft.com/office/drawing/2014/main" id="{34129D74-921C-4CA6-AAD1-26A0518EBC90}"/>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God’s covenant and his preceding grace include children.</a:t>
            </a:r>
          </a:p>
        </p:txBody>
      </p:sp>
      <p:sp>
        <p:nvSpPr>
          <p:cNvPr id="5" name="Geloofsdoop">
            <a:extLst xmlns:a="http://schemas.openxmlformats.org/drawingml/2006/main">
              <a:ext uri="{FF2B5EF4-FFF2-40B4-BE49-F238E27FC236}">
                <a16:creationId xmlns:a16="http://schemas.microsoft.com/office/drawing/2014/main" id="{E6E8A591-D17E-4FAF-8EDE-325320797950}"/>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Believer’s baptism</a:t>
            </a:r>
          </a:p>
        </p:txBody>
      </p:sp>
      <p:sp>
        <p:nvSpPr>
          <p:cNvPr id="6" name="De doop volgt op persoonlijke geloofsbelijdenis en disc">
            <a:extLst xmlns:a="http://schemas.openxmlformats.org/drawingml/2006/main">
              <a:ext uri="{FF2B5EF4-FFF2-40B4-BE49-F238E27FC236}">
                <a16:creationId xmlns:a16="http://schemas.microsoft.com/office/drawing/2014/main" id="{ACD1C6EA-D6C8-46F0-A655-7E4EB4F3184F}"/>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Baptism follows a personal profession of faith and discipleship.</a:t>
            </a:r>
          </a:p>
        </p:txBody>
      </p:sp>
      <p:sp>
        <p:nvSpPr>
          <p:cNvPr id="7" name="De diepere vraag gaat over verbond, gemeente en persoon">
            <a:extLst xmlns:a="http://schemas.openxmlformats.org/drawingml/2006/main">
              <a:ext uri="{FF2B5EF4-FFF2-40B4-BE49-F238E27FC236}">
                <a16:creationId xmlns:a16="http://schemas.microsoft.com/office/drawing/2014/main" id="{84C9EAD4-7FC4-4EA2-9BAE-29A82A92A5DC}"/>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deeper question concerns covenant, congregation and personal faith.</a:t>
            </a:r>
          </a:p>
        </p:txBody>
      </p:sp>
      <p:sp>
        <p:nvSpPr>
          <p:cNvPr id="8" name="Handelingen 2, Romeinen 6, Kolossenzen 2">
            <a:extLst xmlns:a="http://schemas.openxmlformats.org/drawingml/2006/main">
              <a:ext uri="{FF2B5EF4-FFF2-40B4-BE49-F238E27FC236}">
                <a16:creationId xmlns:a16="http://schemas.microsoft.com/office/drawing/2014/main" id="{5731625F-1119-437A-AE30-804DAD3E7ADF}"/>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Acts 2, Romans 6, Colossians 2</a:t>
            </a:r>
          </a:p>
        </p:txBody>
      </p:sp>
      <p:sp>
        <p:nvSpPr>
          <p:cNvPr id="9" name="fellerbooks.com">
            <a:extLst xmlns:a="http://schemas.openxmlformats.org/drawingml/2006/main">
              <a:ext uri="{FF2B5EF4-FFF2-40B4-BE49-F238E27FC236}">
                <a16:creationId xmlns:a16="http://schemas.microsoft.com/office/drawing/2014/main" id="{B465CA4A-24B6-4BC0-95BB-6C4C0BCBE5D5}"/>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1">
            <a:extLst xmlns:a="http://schemas.openxmlformats.org/drawingml/2006/main">
              <a:ext uri="{FF2B5EF4-FFF2-40B4-BE49-F238E27FC236}">
                <a16:creationId xmlns:a16="http://schemas.microsoft.com/office/drawing/2014/main" id="{F7FD93E9-BBF2-4E6A-AC70-ADE756F02A7E}"/>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11</a:t>
            </a:r>
          </a:p>
        </p:txBody>
      </p:sp>
    </p:spTree>
    <p:extLst>
      <p:ext uri="{BB962C8B-B14F-4D97-AF65-F5344CB8AC3E}">
        <p14:creationId xmlns:p14="http://schemas.microsoft.com/office/powerpoint/2010/main" val="962836703"/>
      </p:ext>
    </p:extLst>
  </p:cSld>
</p:sld>
</file>

<file path=ppt/slides/slide12.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F6F30F2-3CB9-4630-9F26-FE6518F566CA}"/>
              </a:ext>
            </a:extLst>
          </p:cNvPr>
          <p:cNvPicPr>
            <a:picLocks xmlns:a="http://schemas.openxmlformats.org/drawingml/2006/main" noChangeAspect="1"/>
          </p:cNvPicPr>
          <p:nvPr/>
        </p:nvPicPr>
        <p:blipFill>
          <a:blip xmlns:r="http://schemas.openxmlformats.org/officeDocument/2006/relationships" xmlns:a="http://schemas.openxmlformats.org/drawingml/2006/main" r:embed="R7324f59bcbae4767"/>
          <a:srcRect xmlns:a="http://schemas.openxmlformats.org/drawingml/2006/main" l="20625" t="0" r="20625" b="0"/>
          <a:stretch xmlns:a="http://schemas.openxmlformats.org/drawingml/2006/main">
            <a:fillRect l="0" t="0" r="0" b="0"/>
          </a:stretch>
        </p:blipFill>
        <p:spPr>
          <a:xfrm xmlns:a="http://schemas.openxmlformats.org/drawingml/2006/main">
            <a:off x="6819900" y="0"/>
            <a:ext cx="5372100" cy="6858000"/>
          </a:xfrm>
          <a:prstGeom xmlns:a="http://schemas.openxmlformats.org/drawingml/2006/main" prst="rect">
            <a:avLst/>
          </a:prstGeom>
        </p:spPr>
      </p:pic>
      <p:sp>
        <p:nvSpPr>
          <p:cNvPr id="2" name="DEEL II">
            <a:extLst xmlns:a="http://schemas.openxmlformats.org/drawingml/2006/main">
              <a:ext uri="{FF2B5EF4-FFF2-40B4-BE49-F238E27FC236}">
                <a16:creationId xmlns:a16="http://schemas.microsoft.com/office/drawing/2014/main" id="{71027D48-1BD7-4B17-B653-E40BF3AD1ADF}"/>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PART II</a:t>
            </a:r>
          </a:p>
        </p:txBody>
      </p:sp>
      <p:sp>
        <p:nvSpPr>
          <p:cNvPr id="3" name="Kerk, sacrament&#10;en Heilige Geest">
            <a:extLst xmlns:a="http://schemas.openxmlformats.org/drawingml/2006/main">
              <a:ext uri="{FF2B5EF4-FFF2-40B4-BE49-F238E27FC236}">
                <a16:creationId xmlns:a16="http://schemas.microsoft.com/office/drawing/2014/main" id="{E2DD02BF-31AB-42F1-8919-0CF9F4700C4D}"/>
              </a:ext>
            </a:extLst>
          </p:cNvPr>
          <p:cNvSpPr>
            <a:spLocks xmlns:a="http://schemas.openxmlformats.org/drawingml/2006/main" noGrp="1"/>
          </p:cNvSpPr>
          <p:nvPr/>
        </p:nvSpPr>
        <p:spPr>
          <a:xfrm xmlns:a="http://schemas.openxmlformats.org/drawingml/2006/main">
            <a:off x="609600" y="2171700"/>
            <a:ext cx="6096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Church, sacrament</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and Holy Spirit</a:t>
            </a:r>
          </a:p>
        </p:txBody>
      </p:sp>
      <p:sp>
        <p:nvSpPr>
          <p:cNvPr id="4" name="Vragen 6–10">
            <a:extLst xmlns:a="http://schemas.openxmlformats.org/drawingml/2006/main">
              <a:ext uri="{FF2B5EF4-FFF2-40B4-BE49-F238E27FC236}">
                <a16:creationId xmlns:a16="http://schemas.microsoft.com/office/drawing/2014/main" id="{99C9B370-91D4-4B11-8CF9-25FD43B0EFD6}"/>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Questions 6–10</a:t>
            </a:r>
          </a:p>
        </p:txBody>
      </p:sp>
      <p:sp>
        <p:nvSpPr>
          <p:cNvPr id="5" name="fellerbooks.com">
            <a:extLst xmlns:a="http://schemas.openxmlformats.org/drawingml/2006/main">
              <a:ext uri="{FF2B5EF4-FFF2-40B4-BE49-F238E27FC236}">
                <a16:creationId xmlns:a16="http://schemas.microsoft.com/office/drawing/2014/main" id="{C828CE5D-26AC-4041-A314-C2CCEE51A7F1}"/>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12">
            <a:extLst xmlns:a="http://schemas.openxmlformats.org/drawingml/2006/main">
              <a:ext uri="{FF2B5EF4-FFF2-40B4-BE49-F238E27FC236}">
                <a16:creationId xmlns:a16="http://schemas.microsoft.com/office/drawing/2014/main" id="{3B76942C-F13D-4927-BC64-8B6F2A57A344}"/>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12</a:t>
            </a:r>
          </a:p>
        </p:txBody>
      </p:sp>
    </p:spTree>
    <p:extLst>
      <p:ext uri="{BB962C8B-B14F-4D97-AF65-F5344CB8AC3E}">
        <p14:creationId xmlns:p14="http://schemas.microsoft.com/office/powerpoint/2010/main" val="209015963"/>
      </p:ext>
    </p:extLst>
  </p:cSld>
</p:sld>
</file>

<file path=ppt/slides/slide13.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6  Wat gebeurt er bij het avondmaal?">
            <a:extLst xmlns:a="http://schemas.openxmlformats.org/drawingml/2006/main">
              <a:ext uri="{FF2B5EF4-FFF2-40B4-BE49-F238E27FC236}">
                <a16:creationId xmlns:a16="http://schemas.microsoft.com/office/drawing/2014/main" id="{B7DAF163-F598-4BCD-897E-2E2027E6AB71}"/>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6  What happens at the Lord’s Supper?</a:t>
            </a:r>
          </a:p>
        </p:txBody>
      </p:sp>
      <p:pic>
        <p:nvPicPr>
          <p:cNvPr id="2" name="">
            <a:extLst xmlns:a="http://schemas.openxmlformats.org/drawingml/2006/main">
              <a:ext uri="{FF2B5EF4-FFF2-40B4-BE49-F238E27FC236}">
                <a16:creationId xmlns:a16="http://schemas.microsoft.com/office/drawing/2014/main" id="{35EEFAFB-DFA5-4F5E-85E2-DCFA4E674E99}"/>
              </a:ext>
            </a:extLst>
          </p:cNvPr>
          <p:cNvPicPr>
            <a:picLocks xmlns:a="http://schemas.openxmlformats.org/drawingml/2006/main" noChangeAspect="1"/>
          </p:cNvPicPr>
          <p:nvPr/>
        </p:nvPicPr>
        <p:blipFill>
          <a:blip xmlns:r="http://schemas.openxmlformats.org/officeDocument/2006/relationships" xmlns:a="http://schemas.openxmlformats.org/drawingml/2006/main" r:embed="Rdadd8b34dbe5470f"/>
          <a:srcRect xmlns:a="http://schemas.openxmlformats.org/drawingml/2006/main" l="0" t="0" r="0" b="0"/>
          <a:stretch xmlns:a="http://schemas.openxmlformats.org/drawingml/2006/main">
            <a:fillRect l="0" t="0" r="0" b="0"/>
          </a:stretch>
        </p:blipFill>
        <p:spPr>
          <a:xfrm xmlns:a="http://schemas.openxmlformats.org/drawingml/2006/main">
            <a:off x="6477000" y="1743075"/>
            <a:ext cx="5105400" cy="3829050"/>
          </a:xfrm>
          <a:prstGeom xmlns:a="http://schemas.openxmlformats.org/drawingml/2006/main" prst="rect">
            <a:avLst/>
          </a:prstGeom>
        </p:spPr>
      </p:pic>
      <p:sp>
        <p:nvSpPr>
          <p:cNvPr id="3" name="Gedachtenis en verkondiging">
            <a:extLst xmlns:a="http://schemas.openxmlformats.org/drawingml/2006/main">
              <a:ext uri="{FF2B5EF4-FFF2-40B4-BE49-F238E27FC236}">
                <a16:creationId xmlns:a16="http://schemas.microsoft.com/office/drawing/2014/main" id="{EC57E02F-CC59-48BE-AFC9-323605F37530}"/>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Remembrance and proclamation</a:t>
            </a:r>
          </a:p>
        </p:txBody>
      </p:sp>
      <p:sp>
        <p:nvSpPr>
          <p:cNvPr id="4" name="Brood en wijn verwijzen naar Christus en verbinden de g">
            <a:extLst xmlns:a="http://schemas.openxmlformats.org/drawingml/2006/main">
              <a:ext uri="{FF2B5EF4-FFF2-40B4-BE49-F238E27FC236}">
                <a16:creationId xmlns:a16="http://schemas.microsoft.com/office/drawing/2014/main" id="{CFAD8EF3-EA02-41A0-B841-0F995A97A9E5}"/>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Bread and wine point to Christ and unite the congregation.</a:t>
            </a:r>
          </a:p>
        </p:txBody>
      </p:sp>
      <p:sp>
        <p:nvSpPr>
          <p:cNvPr id="5" name="Werkelijke tegenwoordigheid">
            <a:extLst xmlns:a="http://schemas.openxmlformats.org/drawingml/2006/main">
              <a:ext uri="{FF2B5EF4-FFF2-40B4-BE49-F238E27FC236}">
                <a16:creationId xmlns:a16="http://schemas.microsoft.com/office/drawing/2014/main" id="{FADCDEA6-4B65-47C6-B7DF-F3CEAF5C6F2A}"/>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Real presence</a:t>
            </a:r>
          </a:p>
        </p:txBody>
      </p:sp>
      <p:sp>
        <p:nvSpPr>
          <p:cNvPr id="6" name="Reformatorische, katholieke en orthodoxe tradities vers">
            <a:extLst xmlns:a="http://schemas.openxmlformats.org/drawingml/2006/main">
              <a:ext uri="{FF2B5EF4-FFF2-40B4-BE49-F238E27FC236}">
                <a16:creationId xmlns:a16="http://schemas.microsoft.com/office/drawing/2014/main" id="{F9322D06-8F8C-4394-9CE7-1FF285342719}"/>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Reformed, Catholic and Orthodox traditions understand this presence differently.</a:t>
            </a:r>
          </a:p>
        </p:txBody>
      </p:sp>
      <p:sp>
        <p:nvSpPr>
          <p:cNvPr id="7" name="Ook binnen de Reformatie ontstonden verschillende avond">
            <a:extLst xmlns:a="http://schemas.openxmlformats.org/drawingml/2006/main">
              <a:ext uri="{FF2B5EF4-FFF2-40B4-BE49-F238E27FC236}">
                <a16:creationId xmlns:a16="http://schemas.microsoft.com/office/drawing/2014/main" id="{7C494E95-31BC-4419-9043-4D23274BD456}"/>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Different understandings of the Lord’s Supper arose within the Reformation itself.</a:t>
            </a:r>
          </a:p>
        </p:txBody>
      </p:sp>
      <p:sp>
        <p:nvSpPr>
          <p:cNvPr id="8" name="Lucas 22, 1 Korintiërs 10–11">
            <a:extLst xmlns:a="http://schemas.openxmlformats.org/drawingml/2006/main">
              <a:ext uri="{FF2B5EF4-FFF2-40B4-BE49-F238E27FC236}">
                <a16:creationId xmlns:a16="http://schemas.microsoft.com/office/drawing/2014/main" id="{6F54DA9E-8172-4948-A2E9-021B4B9DC918}"/>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Luke 22, 1 Corinthians 10–11</a:t>
            </a:r>
          </a:p>
        </p:txBody>
      </p:sp>
      <p:sp>
        <p:nvSpPr>
          <p:cNvPr id="9" name="fellerbooks.com">
            <a:extLst xmlns:a="http://schemas.openxmlformats.org/drawingml/2006/main">
              <a:ext uri="{FF2B5EF4-FFF2-40B4-BE49-F238E27FC236}">
                <a16:creationId xmlns:a16="http://schemas.microsoft.com/office/drawing/2014/main" id="{DE919E1E-75D8-416E-97D0-B37972D1CC6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3">
            <a:extLst xmlns:a="http://schemas.openxmlformats.org/drawingml/2006/main">
              <a:ext uri="{FF2B5EF4-FFF2-40B4-BE49-F238E27FC236}">
                <a16:creationId xmlns:a16="http://schemas.microsoft.com/office/drawing/2014/main" id="{183A8D89-248A-4159-AAAA-FADB22EC844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13</a:t>
            </a:r>
          </a:p>
        </p:txBody>
      </p:sp>
    </p:spTree>
    <p:extLst>
      <p:ext uri="{BB962C8B-B14F-4D97-AF65-F5344CB8AC3E}">
        <p14:creationId xmlns:p14="http://schemas.microsoft.com/office/powerpoint/2010/main" val="87685728"/>
      </p:ext>
    </p:extLst>
  </p:cSld>
</p:sld>
</file>

<file path=ppt/slides/slide14.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7  Wat is de ware kerk?">
            <a:extLst xmlns:a="http://schemas.openxmlformats.org/drawingml/2006/main">
              <a:ext uri="{FF2B5EF4-FFF2-40B4-BE49-F238E27FC236}">
                <a16:creationId xmlns:a16="http://schemas.microsoft.com/office/drawing/2014/main" id="{3C781943-D95A-4929-951A-3D06B3874F78}"/>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7  What is the true Church?</a:t>
            </a:r>
          </a:p>
        </p:txBody>
      </p:sp>
      <p:sp>
        <p:nvSpPr>
          <p:cNvPr id="2" name="Historische continuïteit">
            <a:extLst xmlns:a="http://schemas.openxmlformats.org/drawingml/2006/main">
              <a:ext uri="{FF2B5EF4-FFF2-40B4-BE49-F238E27FC236}">
                <a16:creationId xmlns:a16="http://schemas.microsoft.com/office/drawing/2014/main" id="{96976F88-BC16-47F0-A358-DBC4CFB02F09}"/>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Historical continuity</a:t>
            </a:r>
          </a:p>
        </p:txBody>
      </p:sp>
      <p:sp>
        <p:nvSpPr>
          <p:cNvPr id="3" name="Katholieke en orthodoxe tradities benadrukken bisschops">
            <a:extLst xmlns:a="http://schemas.openxmlformats.org/drawingml/2006/main">
              <a:ext uri="{FF2B5EF4-FFF2-40B4-BE49-F238E27FC236}">
                <a16:creationId xmlns:a16="http://schemas.microsoft.com/office/drawing/2014/main" id="{145A6DFB-8F13-4BD7-A861-3FFC24148670}"/>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Catholic and Orthodox traditions emphasise bishops, sacraments and apostolic succession.</a:t>
            </a:r>
          </a:p>
        </p:txBody>
      </p:sp>
      <p:sp>
        <p:nvSpPr>
          <p:cNvPr id="4" name="Apostolische verkondiging">
            <a:extLst xmlns:a="http://schemas.openxmlformats.org/drawingml/2006/main">
              <a:ext uri="{FF2B5EF4-FFF2-40B4-BE49-F238E27FC236}">
                <a16:creationId xmlns:a16="http://schemas.microsoft.com/office/drawing/2014/main" id="{6D85D88A-9F84-4FE3-B5C6-83C529CDB57E}"/>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Apostolic proclamation</a:t>
            </a:r>
          </a:p>
        </p:txBody>
      </p:sp>
      <p:sp>
        <p:nvSpPr>
          <p:cNvPr id="5" name="Protestantse tradities zoeken herkenning in Woord, sacr">
            <a:extLst xmlns:a="http://schemas.openxmlformats.org/drawingml/2006/main">
              <a:ext uri="{FF2B5EF4-FFF2-40B4-BE49-F238E27FC236}">
                <a16:creationId xmlns:a16="http://schemas.microsoft.com/office/drawing/2014/main" id="{492F778A-1521-424C-8B53-77BD5D48AAD0}"/>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Protestant traditions look to Word, sacrament and faithfulness to the gospel.</a:t>
            </a:r>
          </a:p>
        </p:txBody>
      </p:sp>
      <p:sp>
        <p:nvSpPr>
          <p:cNvPr id="6" name="Plaatselijke gemeente">
            <a:extLst xmlns:a="http://schemas.openxmlformats.org/drawingml/2006/main">
              <a:ext uri="{FF2B5EF4-FFF2-40B4-BE49-F238E27FC236}">
                <a16:creationId xmlns:a16="http://schemas.microsoft.com/office/drawing/2014/main" id="{2735C93E-2546-49B8-B269-0828B1B5630C}"/>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Local congregation</a:t>
            </a:r>
          </a:p>
        </p:txBody>
      </p:sp>
      <p:sp>
        <p:nvSpPr>
          <p:cNvPr id="7" name="Baptistische tradities leggen veel verantwoordelijkheid">
            <a:extLst xmlns:a="http://schemas.openxmlformats.org/drawingml/2006/main">
              <a:ext uri="{FF2B5EF4-FFF2-40B4-BE49-F238E27FC236}">
                <a16:creationId xmlns:a16="http://schemas.microsoft.com/office/drawing/2014/main" id="{1CDF611A-94B0-41E5-8EEC-7E610A3ADBD8}"/>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Baptist traditions give substantial responsibility to the congregation of professing believers.</a:t>
            </a:r>
          </a:p>
        </p:txBody>
      </p:sp>
      <p:sp>
        <p:nvSpPr>
          <p:cNvPr id="8" name="Christus is het Hoofd van de kerk.">
            <a:extLst xmlns:a="http://schemas.openxmlformats.org/drawingml/2006/main">
              <a:ext uri="{FF2B5EF4-FFF2-40B4-BE49-F238E27FC236}">
                <a16:creationId xmlns:a16="http://schemas.microsoft.com/office/drawing/2014/main" id="{EEA97008-F40E-4255-A4CA-6AFEB0A7A567}"/>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Christ is the Head of the Church.</a:t>
            </a:r>
          </a:p>
        </p:txBody>
      </p:sp>
      <p:sp>
        <p:nvSpPr>
          <p:cNvPr id="9" name="Mattheüs 16, Efeziërs 1 en 4">
            <a:extLst xmlns:a="http://schemas.openxmlformats.org/drawingml/2006/main">
              <a:ext uri="{FF2B5EF4-FFF2-40B4-BE49-F238E27FC236}">
                <a16:creationId xmlns:a16="http://schemas.microsoft.com/office/drawing/2014/main" id="{383150B6-1913-45B6-9FF6-1227519454F3}"/>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Matthew 16, Ephesians 1 and 4</a:t>
            </a:r>
          </a:p>
        </p:txBody>
      </p:sp>
      <p:sp>
        <p:nvSpPr>
          <p:cNvPr id="10" name="fellerbooks.com">
            <a:extLst xmlns:a="http://schemas.openxmlformats.org/drawingml/2006/main">
              <a:ext uri="{FF2B5EF4-FFF2-40B4-BE49-F238E27FC236}">
                <a16:creationId xmlns:a16="http://schemas.microsoft.com/office/drawing/2014/main" id="{5FA4AF7D-0370-41C1-AB13-6597A88760C0}"/>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14">
            <a:extLst xmlns:a="http://schemas.openxmlformats.org/drawingml/2006/main">
              <a:ext uri="{FF2B5EF4-FFF2-40B4-BE49-F238E27FC236}">
                <a16:creationId xmlns:a16="http://schemas.microsoft.com/office/drawing/2014/main" id="{C588592A-94CB-43F0-AB0A-C0D75EEBCA1D}"/>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14</a:t>
            </a:r>
          </a:p>
        </p:txBody>
      </p:sp>
    </p:spTree>
    <p:extLst>
      <p:ext uri="{BB962C8B-B14F-4D97-AF65-F5344CB8AC3E}">
        <p14:creationId xmlns:p14="http://schemas.microsoft.com/office/powerpoint/2010/main" val="720668999"/>
      </p:ext>
    </p:extLst>
  </p:cSld>
</p:sld>
</file>

<file path=ppt/slides/slide15.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8  Wie mag leidinggeven?">
            <a:extLst xmlns:a="http://schemas.openxmlformats.org/drawingml/2006/main">
              <a:ext uri="{FF2B5EF4-FFF2-40B4-BE49-F238E27FC236}">
                <a16:creationId xmlns:a16="http://schemas.microsoft.com/office/drawing/2014/main" id="{976DA975-EB4E-4B15-B76B-33E5975CB06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8  Who may lead?</a:t>
            </a:r>
          </a:p>
        </p:txBody>
      </p:sp>
      <p:pic>
        <p:nvPicPr>
          <p:cNvPr id="2" name="">
            <a:extLst xmlns:a="http://schemas.openxmlformats.org/drawingml/2006/main">
              <a:ext uri="{FF2B5EF4-FFF2-40B4-BE49-F238E27FC236}">
                <a16:creationId xmlns:a16="http://schemas.microsoft.com/office/drawing/2014/main" id="{709AB193-B59C-45AB-82A4-6C0AE90B79B5}"/>
              </a:ext>
            </a:extLst>
          </p:cNvPr>
          <p:cNvPicPr>
            <a:picLocks xmlns:a="http://schemas.openxmlformats.org/drawingml/2006/main" noChangeAspect="1"/>
          </p:cNvPicPr>
          <p:nvPr/>
        </p:nvPicPr>
        <p:blipFill>
          <a:blip xmlns:r="http://schemas.openxmlformats.org/officeDocument/2006/relationships" xmlns:a="http://schemas.openxmlformats.org/drawingml/2006/main" r:embed="Rab5fc49af4644e7b"/>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Complementair">
            <a:extLst xmlns:a="http://schemas.openxmlformats.org/drawingml/2006/main">
              <a:ext uri="{FF2B5EF4-FFF2-40B4-BE49-F238E27FC236}">
                <a16:creationId xmlns:a16="http://schemas.microsoft.com/office/drawing/2014/main" id="{EEFA7822-2990-45FB-8912-8E90D2AEB1DE}"/>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Complementarian</a:t>
            </a:r>
          </a:p>
        </p:txBody>
      </p:sp>
      <p:sp>
        <p:nvSpPr>
          <p:cNvPr id="4" name="Gelijke waardigheid, met onderscheid in bepaalde kerkel">
            <a:extLst xmlns:a="http://schemas.openxmlformats.org/drawingml/2006/main">
              <a:ext uri="{FF2B5EF4-FFF2-40B4-BE49-F238E27FC236}">
                <a16:creationId xmlns:a16="http://schemas.microsoft.com/office/drawing/2014/main" id="{04A68F07-7075-4B5A-9E40-0A1FD64EB8CC}"/>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Equal dignity, with distinctions in certain church offices.</a:t>
            </a:r>
          </a:p>
        </p:txBody>
      </p:sp>
      <p:sp>
        <p:nvSpPr>
          <p:cNvPr id="5" name="Egalitair">
            <a:extLst xmlns:a="http://schemas.openxmlformats.org/drawingml/2006/main">
              <a:ext uri="{FF2B5EF4-FFF2-40B4-BE49-F238E27FC236}">
                <a16:creationId xmlns:a16="http://schemas.microsoft.com/office/drawing/2014/main" id="{57E8C3D5-47E2-4696-840E-F3AD1BF374C4}"/>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Egalitarian</a:t>
            </a:r>
          </a:p>
        </p:txBody>
      </p:sp>
      <p:sp>
        <p:nvSpPr>
          <p:cNvPr id="6" name="Mannen en vrouwen kunnen op grond van roeping en gaven ">
            <a:extLst xmlns:a="http://schemas.openxmlformats.org/drawingml/2006/main">
              <a:ext uri="{FF2B5EF4-FFF2-40B4-BE49-F238E27FC236}">
                <a16:creationId xmlns:a16="http://schemas.microsoft.com/office/drawing/2014/main" id="{03942C9F-A74B-46DE-8B4F-7D726536C978}"/>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Men and women can hold the same offices on the basis of calling and gifts.</a:t>
            </a:r>
          </a:p>
        </p:txBody>
      </p:sp>
      <p:sp>
        <p:nvSpPr>
          <p:cNvPr id="7" name="Het gesprek vraagt uitleg van ambt, context en de samen">
            <a:extLst xmlns:a="http://schemas.openxmlformats.org/drawingml/2006/main">
              <a:ext uri="{FF2B5EF4-FFF2-40B4-BE49-F238E27FC236}">
                <a16:creationId xmlns:a16="http://schemas.microsoft.com/office/drawing/2014/main" id="{0DDDD3F3-71F7-4E9B-B508-68B2BDA53664}"/>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discussion requires interpreting church office, context and related biblical passages.</a:t>
            </a:r>
          </a:p>
        </p:txBody>
      </p:sp>
      <p:sp>
        <p:nvSpPr>
          <p:cNvPr id="8" name="1 Timotheüs 2, Romeinen 16, Handelingen 18">
            <a:extLst xmlns:a="http://schemas.openxmlformats.org/drawingml/2006/main">
              <a:ext uri="{FF2B5EF4-FFF2-40B4-BE49-F238E27FC236}">
                <a16:creationId xmlns:a16="http://schemas.microsoft.com/office/drawing/2014/main" id="{219FB772-232E-4E5D-BD01-C159FD1BAFC5}"/>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Timothy 2, Romans 16, Acts 18</a:t>
            </a:r>
          </a:p>
        </p:txBody>
      </p:sp>
      <p:sp>
        <p:nvSpPr>
          <p:cNvPr id="9" name="fellerbooks.com">
            <a:extLst xmlns:a="http://schemas.openxmlformats.org/drawingml/2006/main">
              <a:ext uri="{FF2B5EF4-FFF2-40B4-BE49-F238E27FC236}">
                <a16:creationId xmlns:a16="http://schemas.microsoft.com/office/drawing/2014/main" id="{6540BA0B-F19F-4C5F-888B-0591A6202B0A}"/>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5">
            <a:extLst xmlns:a="http://schemas.openxmlformats.org/drawingml/2006/main">
              <a:ext uri="{FF2B5EF4-FFF2-40B4-BE49-F238E27FC236}">
                <a16:creationId xmlns:a16="http://schemas.microsoft.com/office/drawing/2014/main" id="{7824D7A1-88E8-4798-9D95-EB2413CC645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15</a:t>
            </a:r>
          </a:p>
        </p:txBody>
      </p:sp>
    </p:spTree>
    <p:extLst>
      <p:ext uri="{BB962C8B-B14F-4D97-AF65-F5344CB8AC3E}">
        <p14:creationId xmlns:p14="http://schemas.microsoft.com/office/powerpoint/2010/main" val="1641580699"/>
      </p:ext>
    </p:extLst>
  </p:cSld>
</p:sld>
</file>

<file path=ppt/slides/slide16.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9  Spreekt God vandaag rechtstreeks?">
            <a:extLst xmlns:a="http://schemas.openxmlformats.org/drawingml/2006/main">
              <a:ext uri="{FF2B5EF4-FFF2-40B4-BE49-F238E27FC236}">
                <a16:creationId xmlns:a16="http://schemas.microsoft.com/office/drawing/2014/main" id="{E897940C-B3A6-410B-8EE5-B06375BBA993}"/>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9  Does God still speak directly today?</a:t>
            </a:r>
          </a:p>
        </p:txBody>
      </p:sp>
      <p:sp>
        <p:nvSpPr>
          <p:cNvPr id="2" name="Christenen verschillen over hedendaagse profetie en bij">
            <a:extLst xmlns:a="http://schemas.openxmlformats.org/drawingml/2006/main">
              <a:ext uri="{FF2B5EF4-FFF2-40B4-BE49-F238E27FC236}">
                <a16:creationId xmlns:a16="http://schemas.microsoft.com/office/drawing/2014/main" id="{A34D23FB-F986-47D2-90C3-4FF8C61413EF}"/>
              </a:ext>
            </a:extLst>
          </p:cNvPr>
          <p:cNvSpPr>
            <a:spLocks xmlns:a="http://schemas.openxmlformats.org/drawingml/2006/main" noGrp="1"/>
          </p:cNvSpPr>
          <p:nvPr/>
        </p:nvSpPr>
        <p:spPr>
          <a:xfrm xmlns:a="http://schemas.openxmlformats.org/drawingml/2006/main">
            <a:off x="628650" y="1771650"/>
            <a:ext cx="10810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E34"/>
                </a:solidFill>
                <a:latin typeface="Arial"/>
                <a:ea typeface="Arial"/>
                <a:cs typeface="Arial"/>
              </a:defRPr>
            </a:defPPr>
          </a:lstStyle>
          <a:p xmlns:a="http://schemas.openxmlformats.org/drawingml/2006/main">
            <a:pPr>
              <a:lnSpc>
                <a:spcPct val="115000"/>
              </a:lnSpc>
              <a:buNone/>
              <a:defRPr sz="2400" b="0">
                <a:solidFill>
                  <a:srgbClr val="173E34"/>
                </a:solidFill>
                <a:latin typeface="Arial"/>
                <a:ea typeface="Arial"/>
                <a:cs typeface="Arial"/>
              </a:defRPr>
            </a:pPr>
            <a:r>
              <a:rPr sz="2400" b="0">
                <a:solidFill>
                  <a:srgbClr val="173E34"/>
                </a:solidFill>
                <a:latin typeface="Arial"/>
                <a:ea typeface="Arial"/>
                <a:cs typeface="Arial"/>
              </a:rPr>
              <a:t>Christians differ over present-day prophecy and special guidance.</a:t>
            </a:r>
          </a:p>
        </p:txBody>
      </p:sp>
      <p:sp>
        <p:nvSpPr>
          <p:cNvPr id="3" name="Terughoudende benadering">
            <a:extLst xmlns:a="http://schemas.openxmlformats.org/drawingml/2006/main">
              <a:ext uri="{FF2B5EF4-FFF2-40B4-BE49-F238E27FC236}">
                <a16:creationId xmlns:a16="http://schemas.microsoft.com/office/drawing/2014/main" id="{25A53B3A-D607-4F09-8F7B-039FC478DA62}"/>
              </a:ext>
            </a:extLst>
          </p:cNvPr>
          <p:cNvSpPr>
            <a:spLocks xmlns:a="http://schemas.openxmlformats.org/drawingml/2006/main" noGrp="1"/>
          </p:cNvSpPr>
          <p:nvPr/>
        </p:nvSpPr>
        <p:spPr>
          <a:xfrm xmlns:a="http://schemas.openxmlformats.org/drawingml/2006/main">
            <a:off x="628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A cautious approach</a:t>
            </a:r>
          </a:p>
        </p:txBody>
      </p:sp>
      <p:sp>
        <p:nvSpPr>
          <p:cNvPr id="4" name="De nadruk ligt op Gods spreken door de Schrift en de un">
            <a:extLst xmlns:a="http://schemas.openxmlformats.org/drawingml/2006/main">
              <a:ext uri="{FF2B5EF4-FFF2-40B4-BE49-F238E27FC236}">
                <a16:creationId xmlns:a16="http://schemas.microsoft.com/office/drawing/2014/main" id="{0BBEEA8E-EFA2-4FB4-8997-1C6E83F4903E}"/>
              </a:ext>
            </a:extLst>
          </p:cNvPr>
          <p:cNvSpPr>
            <a:spLocks xmlns:a="http://schemas.openxmlformats.org/drawingml/2006/main" noGrp="1"/>
          </p:cNvSpPr>
          <p:nvPr/>
        </p:nvSpPr>
        <p:spPr>
          <a:xfrm xmlns:a="http://schemas.openxmlformats.org/drawingml/2006/main">
            <a:off x="628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The emphasis lies on God speaking through Scripture and unique apostolic revelation.</a:t>
            </a:r>
          </a:p>
        </p:txBody>
      </p:sp>
      <p:sp>
        <p:nvSpPr>
          <p:cNvPr id="5" name="Continuationistische benadering">
            <a:extLst xmlns:a="http://schemas.openxmlformats.org/drawingml/2006/main">
              <a:ext uri="{FF2B5EF4-FFF2-40B4-BE49-F238E27FC236}">
                <a16:creationId xmlns:a16="http://schemas.microsoft.com/office/drawing/2014/main" id="{47793286-8EE8-43AC-858A-592372471D80}"/>
              </a:ext>
            </a:extLst>
          </p:cNvPr>
          <p:cNvSpPr>
            <a:spLocks xmlns:a="http://schemas.openxmlformats.org/drawingml/2006/main" noGrp="1"/>
          </p:cNvSpPr>
          <p:nvPr/>
        </p:nvSpPr>
        <p:spPr>
          <a:xfrm xmlns:a="http://schemas.openxmlformats.org/drawingml/2006/main">
            <a:off x="6343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A continuationist approach</a:t>
            </a:r>
          </a:p>
        </p:txBody>
      </p:sp>
      <p:sp>
        <p:nvSpPr>
          <p:cNvPr id="6" name="De Geest kan bijzondere leiding geven. Elke indruk vraa">
            <a:extLst xmlns:a="http://schemas.openxmlformats.org/drawingml/2006/main">
              <a:ext uri="{FF2B5EF4-FFF2-40B4-BE49-F238E27FC236}">
                <a16:creationId xmlns:a16="http://schemas.microsoft.com/office/drawing/2014/main" id="{21EE4D5F-EEE6-4589-AAC2-F5E272D73CB3}"/>
              </a:ext>
            </a:extLst>
          </p:cNvPr>
          <p:cNvSpPr>
            <a:spLocks xmlns:a="http://schemas.openxmlformats.org/drawingml/2006/main" noGrp="1"/>
          </p:cNvSpPr>
          <p:nvPr/>
        </p:nvSpPr>
        <p:spPr>
          <a:xfrm xmlns:a="http://schemas.openxmlformats.org/drawingml/2006/main">
            <a:off x="6343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The Spirit may give special guidance. Every impression requires testing.</a:t>
            </a:r>
          </a:p>
        </p:txBody>
      </p:sp>
      <p:sp>
        <p:nvSpPr>
          <p:cNvPr id="7" name="Een beroep op “God zei…” mag geen mens oncontroleerbaar">
            <a:extLst xmlns:a="http://schemas.openxmlformats.org/drawingml/2006/main">
              <a:ext uri="{FF2B5EF4-FFF2-40B4-BE49-F238E27FC236}">
                <a16:creationId xmlns:a16="http://schemas.microsoft.com/office/drawing/2014/main" id="{F8A72D9F-9D7F-425A-BDA2-6EB0FCAB4DFD}"/>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Appealing to “God said…” must not put anyone beyond accountability.</a:t>
            </a:r>
          </a:p>
        </p:txBody>
      </p:sp>
      <p:sp>
        <p:nvSpPr>
          <p:cNvPr id="8" name="1 Thessalonicenzen 5:19–22, 1 Korintiërs 14">
            <a:extLst xmlns:a="http://schemas.openxmlformats.org/drawingml/2006/main">
              <a:ext uri="{FF2B5EF4-FFF2-40B4-BE49-F238E27FC236}">
                <a16:creationId xmlns:a16="http://schemas.microsoft.com/office/drawing/2014/main" id="{D5AE9FD1-F538-438E-A26A-2038EC20CBD6}"/>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Thessalonians 5:19–22, 1 Corinthians 14</a:t>
            </a:r>
          </a:p>
        </p:txBody>
      </p:sp>
      <p:sp>
        <p:nvSpPr>
          <p:cNvPr id="9" name="fellerbooks.com">
            <a:extLst xmlns:a="http://schemas.openxmlformats.org/drawingml/2006/main">
              <a:ext uri="{FF2B5EF4-FFF2-40B4-BE49-F238E27FC236}">
                <a16:creationId xmlns:a16="http://schemas.microsoft.com/office/drawing/2014/main" id="{2F4EB95E-3863-46C6-B88C-FCE755190702}"/>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6">
            <a:extLst xmlns:a="http://schemas.openxmlformats.org/drawingml/2006/main">
              <a:ext uri="{FF2B5EF4-FFF2-40B4-BE49-F238E27FC236}">
                <a16:creationId xmlns:a16="http://schemas.microsoft.com/office/drawing/2014/main" id="{54BD5410-A6CF-4B9C-883A-33159539B063}"/>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16</a:t>
            </a:r>
          </a:p>
        </p:txBody>
      </p:sp>
    </p:spTree>
    <p:extLst>
      <p:ext uri="{BB962C8B-B14F-4D97-AF65-F5344CB8AC3E}">
        <p14:creationId xmlns:p14="http://schemas.microsoft.com/office/powerpoint/2010/main" val="1948368778"/>
      </p:ext>
    </p:extLst>
  </p:cSld>
</p:sld>
</file>

<file path=ppt/slides/slide17.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0  Zijn wondergaven voor vandaag?">
            <a:extLst xmlns:a="http://schemas.openxmlformats.org/drawingml/2006/main">
              <a:ext uri="{FF2B5EF4-FFF2-40B4-BE49-F238E27FC236}">
                <a16:creationId xmlns:a16="http://schemas.microsoft.com/office/drawing/2014/main" id="{6E1C1B20-F69B-41AF-8918-9747E5775F0A}"/>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10  Are miraculous gifts for today?</a:t>
            </a:r>
          </a:p>
        </p:txBody>
      </p:sp>
      <p:pic>
        <p:nvPicPr>
          <p:cNvPr id="2" name="">
            <a:extLst xmlns:a="http://schemas.openxmlformats.org/drawingml/2006/main">
              <a:ext uri="{FF2B5EF4-FFF2-40B4-BE49-F238E27FC236}">
                <a16:creationId xmlns:a16="http://schemas.microsoft.com/office/drawing/2014/main" id="{10A1C03F-BEE7-4C71-99F3-E882306DB026}"/>
              </a:ext>
            </a:extLst>
          </p:cNvPr>
          <p:cNvPicPr>
            <a:picLocks xmlns:a="http://schemas.openxmlformats.org/drawingml/2006/main" noChangeAspect="1"/>
          </p:cNvPicPr>
          <p:nvPr/>
        </p:nvPicPr>
        <p:blipFill>
          <a:blip xmlns:r="http://schemas.openxmlformats.org/officeDocument/2006/relationships" xmlns:a="http://schemas.openxmlformats.org/drawingml/2006/main" r:embed="R154297747136403b"/>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Cessationisme">
            <a:extLst xmlns:a="http://schemas.openxmlformats.org/drawingml/2006/main">
              <a:ext uri="{FF2B5EF4-FFF2-40B4-BE49-F238E27FC236}">
                <a16:creationId xmlns:a16="http://schemas.microsoft.com/office/drawing/2014/main" id="{5A6BA499-E214-40D4-8298-E93AF924D841}"/>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Cessationism</a:t>
            </a:r>
          </a:p>
        </p:txBody>
      </p:sp>
      <p:sp>
        <p:nvSpPr>
          <p:cNvPr id="4" name="Bepaalde tekengaven hadden vooral een funderende aposto">
            <a:extLst xmlns:a="http://schemas.openxmlformats.org/drawingml/2006/main">
              <a:ext uri="{FF2B5EF4-FFF2-40B4-BE49-F238E27FC236}">
                <a16:creationId xmlns:a16="http://schemas.microsoft.com/office/drawing/2014/main" id="{169A5A41-D9F3-442B-8DF4-DDE5930B0BF2}"/>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Certain sign gifts served primarily a foundational apostolic purpose.</a:t>
            </a:r>
          </a:p>
        </p:txBody>
      </p:sp>
      <p:sp>
        <p:nvSpPr>
          <p:cNvPr id="5" name="Continuationisme">
            <a:extLst xmlns:a="http://schemas.openxmlformats.org/drawingml/2006/main">
              <a:ext uri="{FF2B5EF4-FFF2-40B4-BE49-F238E27FC236}">
                <a16:creationId xmlns:a16="http://schemas.microsoft.com/office/drawing/2014/main" id="{C9C30FED-6921-4D62-8263-FCEDB2387669}"/>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Continuationism</a:t>
            </a:r>
          </a:p>
        </p:txBody>
      </p:sp>
      <p:sp>
        <p:nvSpPr>
          <p:cNvPr id="6" name="De Geest kan deze gaven blijven geven tot Christus teru">
            <a:extLst xmlns:a="http://schemas.openxmlformats.org/drawingml/2006/main">
              <a:ext uri="{FF2B5EF4-FFF2-40B4-BE49-F238E27FC236}">
                <a16:creationId xmlns:a16="http://schemas.microsoft.com/office/drawing/2014/main" id="{0FF929C8-E6A3-4FC6-A91B-76840C33B3B1}"/>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The Spirit may continue giving these gifts until Christ returns.</a:t>
            </a:r>
          </a:p>
        </p:txBody>
      </p:sp>
      <p:sp>
        <p:nvSpPr>
          <p:cNvPr id="7" name="Gaven dienen de opbouw van de gemeente. Liefde en toets">
            <a:extLst xmlns:a="http://schemas.openxmlformats.org/drawingml/2006/main">
              <a:ext uri="{FF2B5EF4-FFF2-40B4-BE49-F238E27FC236}">
                <a16:creationId xmlns:a16="http://schemas.microsoft.com/office/drawing/2014/main" id="{22A840D3-35C9-478E-9D95-0BC4546B3AA0}"/>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Gifts build up the Church. Love and discernment remain essential.</a:t>
            </a:r>
          </a:p>
        </p:txBody>
      </p:sp>
      <p:sp>
        <p:nvSpPr>
          <p:cNvPr id="8" name="1 Korintiërs 12–14">
            <a:extLst xmlns:a="http://schemas.openxmlformats.org/drawingml/2006/main">
              <a:ext uri="{FF2B5EF4-FFF2-40B4-BE49-F238E27FC236}">
                <a16:creationId xmlns:a16="http://schemas.microsoft.com/office/drawing/2014/main" id="{17ACDFD6-AAB4-4F1B-B5FF-D5D70B459A4B}"/>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Corinthians 12–14</a:t>
            </a:r>
          </a:p>
        </p:txBody>
      </p:sp>
      <p:sp>
        <p:nvSpPr>
          <p:cNvPr id="9" name="fellerbooks.com">
            <a:extLst xmlns:a="http://schemas.openxmlformats.org/drawingml/2006/main">
              <a:ext uri="{FF2B5EF4-FFF2-40B4-BE49-F238E27FC236}">
                <a16:creationId xmlns:a16="http://schemas.microsoft.com/office/drawing/2014/main" id="{1AE6D771-BC32-446D-9AFA-D06EC5841AC8}"/>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7">
            <a:extLst xmlns:a="http://schemas.openxmlformats.org/drawingml/2006/main">
              <a:ext uri="{FF2B5EF4-FFF2-40B4-BE49-F238E27FC236}">
                <a16:creationId xmlns:a16="http://schemas.microsoft.com/office/drawing/2014/main" id="{7503ADAC-B2E3-4CF9-BAFB-3F9946E6112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17</a:t>
            </a:r>
          </a:p>
        </p:txBody>
      </p:sp>
    </p:spTree>
    <p:extLst>
      <p:ext uri="{BB962C8B-B14F-4D97-AF65-F5344CB8AC3E}">
        <p14:creationId xmlns:p14="http://schemas.microsoft.com/office/powerpoint/2010/main" val="117801045"/>
      </p:ext>
    </p:extLst>
  </p:cSld>
</p:sld>
</file>

<file path=ppt/slides/slide18.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9CA196A-077B-493D-92AB-5AA02E3769C8}"/>
              </a:ext>
            </a:extLst>
          </p:cNvPr>
          <p:cNvPicPr>
            <a:picLocks xmlns:a="http://schemas.openxmlformats.org/drawingml/2006/main" noChangeAspect="1"/>
          </p:cNvPicPr>
          <p:nvPr/>
        </p:nvPicPr>
        <p:blipFill>
          <a:blip xmlns:r="http://schemas.openxmlformats.org/officeDocument/2006/relationships" xmlns:a="http://schemas.openxmlformats.org/drawingml/2006/main" r:embed="Rc3a6f723fcfe4b10"/>
          <a:srcRect xmlns:a="http://schemas.openxmlformats.org/drawingml/2006/main" l="27957" t="0" r="27957" b="0"/>
          <a:stretch xmlns:a="http://schemas.openxmlformats.org/drawingml/2006/main">
            <a:fillRect l="0" t="0" r="0" b="0"/>
          </a:stretch>
        </p:blipFill>
        <p:spPr>
          <a:xfrm xmlns:a="http://schemas.openxmlformats.org/drawingml/2006/main">
            <a:off x="6819900" y="0"/>
            <a:ext cx="5372100" cy="6858000"/>
          </a:xfrm>
          <a:prstGeom xmlns:a="http://schemas.openxmlformats.org/drawingml/2006/main" prst="rect">
            <a:avLst/>
          </a:prstGeom>
        </p:spPr>
      </p:pic>
      <p:sp>
        <p:nvSpPr>
          <p:cNvPr id="2" name="DEEL III">
            <a:extLst xmlns:a="http://schemas.openxmlformats.org/drawingml/2006/main">
              <a:ext uri="{FF2B5EF4-FFF2-40B4-BE49-F238E27FC236}">
                <a16:creationId xmlns:a16="http://schemas.microsoft.com/office/drawing/2014/main" id="{CC1A5082-9666-46C6-AD02-02324D47E44A}"/>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PART III</a:t>
            </a:r>
          </a:p>
        </p:txBody>
      </p:sp>
      <p:sp>
        <p:nvSpPr>
          <p:cNvPr id="3" name="Genezing, Israël&#10;en christelijke hoop">
            <a:extLst xmlns:a="http://schemas.openxmlformats.org/drawingml/2006/main">
              <a:ext uri="{FF2B5EF4-FFF2-40B4-BE49-F238E27FC236}">
                <a16:creationId xmlns:a16="http://schemas.microsoft.com/office/drawing/2014/main" id="{0C9CF37E-31EA-46A6-9E53-9EEFB1ED40A2}"/>
              </a:ext>
            </a:extLst>
          </p:cNvPr>
          <p:cNvSpPr>
            <a:spLocks xmlns:a="http://schemas.openxmlformats.org/drawingml/2006/main" noGrp="1"/>
          </p:cNvSpPr>
          <p:nvPr/>
        </p:nvSpPr>
        <p:spPr>
          <a:xfrm xmlns:a="http://schemas.openxmlformats.org/drawingml/2006/main">
            <a:off x="609600" y="2171700"/>
            <a:ext cx="6096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Healing, Israel</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and Christian hope</a:t>
            </a:r>
          </a:p>
        </p:txBody>
      </p:sp>
      <p:sp>
        <p:nvSpPr>
          <p:cNvPr id="4" name="Vragen 11–15">
            <a:extLst xmlns:a="http://schemas.openxmlformats.org/drawingml/2006/main">
              <a:ext uri="{FF2B5EF4-FFF2-40B4-BE49-F238E27FC236}">
                <a16:creationId xmlns:a16="http://schemas.microsoft.com/office/drawing/2014/main" id="{315C3605-521E-4429-992F-3F535F818660}"/>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Questions 11–15</a:t>
            </a:r>
          </a:p>
        </p:txBody>
      </p:sp>
      <p:sp>
        <p:nvSpPr>
          <p:cNvPr id="5" name="fellerbooks.com">
            <a:extLst xmlns:a="http://schemas.openxmlformats.org/drawingml/2006/main">
              <a:ext uri="{FF2B5EF4-FFF2-40B4-BE49-F238E27FC236}">
                <a16:creationId xmlns:a16="http://schemas.microsoft.com/office/drawing/2014/main" id="{0E3F7CAF-8897-4409-85EA-D47416DFD09D}"/>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18">
            <a:extLst xmlns:a="http://schemas.openxmlformats.org/drawingml/2006/main">
              <a:ext uri="{FF2B5EF4-FFF2-40B4-BE49-F238E27FC236}">
                <a16:creationId xmlns:a16="http://schemas.microsoft.com/office/drawing/2014/main" id="{78AD0DD1-FA76-4CA0-B9C4-3680D807135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18</a:t>
            </a:r>
          </a:p>
        </p:txBody>
      </p:sp>
    </p:spTree>
    <p:extLst>
      <p:ext uri="{BB962C8B-B14F-4D97-AF65-F5344CB8AC3E}">
        <p14:creationId xmlns:p14="http://schemas.microsoft.com/office/powerpoint/2010/main" val="1452844106"/>
      </p:ext>
    </p:extLst>
  </p:cSld>
</p:sld>
</file>

<file path=ppt/slides/slide19.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1  Geneest God vandaag nog?">
            <a:extLst xmlns:a="http://schemas.openxmlformats.org/drawingml/2006/main">
              <a:ext uri="{FF2B5EF4-FFF2-40B4-BE49-F238E27FC236}">
                <a16:creationId xmlns:a16="http://schemas.microsoft.com/office/drawing/2014/main" id="{CE8A20BD-8449-499B-898F-1DA3EE2FBE4B}"/>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11  Does God still heal today?</a:t>
            </a:r>
          </a:p>
        </p:txBody>
      </p:sp>
      <p:pic>
        <p:nvPicPr>
          <p:cNvPr id="2" name="">
            <a:extLst xmlns:a="http://schemas.openxmlformats.org/drawingml/2006/main">
              <a:ext uri="{FF2B5EF4-FFF2-40B4-BE49-F238E27FC236}">
                <a16:creationId xmlns:a16="http://schemas.microsoft.com/office/drawing/2014/main" id="{2B564D3F-7CE8-4F27-B667-B19AFF474D4C}"/>
              </a:ext>
            </a:extLst>
          </p:cNvPr>
          <p:cNvPicPr>
            <a:picLocks xmlns:a="http://schemas.openxmlformats.org/drawingml/2006/main" noChangeAspect="1"/>
          </p:cNvPicPr>
          <p:nvPr/>
        </p:nvPicPr>
        <p:blipFill>
          <a:blip xmlns:r="http://schemas.openxmlformats.org/officeDocument/2006/relationships" xmlns:a="http://schemas.openxmlformats.org/drawingml/2006/main" r:embed="Rcc89da89bdc24602"/>
          <a:srcRect xmlns:a="http://schemas.openxmlformats.org/drawingml/2006/main" l="0" t="0" r="0" b="0"/>
          <a:stretch xmlns:a="http://schemas.openxmlformats.org/drawingml/2006/main">
            <a:fillRect l="0" t="0" r="0" b="0"/>
          </a:stretch>
        </p:blipFill>
        <p:spPr>
          <a:xfrm xmlns:a="http://schemas.openxmlformats.org/drawingml/2006/main">
            <a:off x="6477000" y="1743075"/>
            <a:ext cx="5105400" cy="3829050"/>
          </a:xfrm>
          <a:prstGeom xmlns:a="http://schemas.openxmlformats.org/drawingml/2006/main" prst="rect">
            <a:avLst/>
          </a:prstGeom>
        </p:spPr>
      </p:pic>
      <p:sp>
        <p:nvSpPr>
          <p:cNvPr id="3" name="Brede overtuiging">
            <a:extLst xmlns:a="http://schemas.openxmlformats.org/drawingml/2006/main">
              <a:ext uri="{FF2B5EF4-FFF2-40B4-BE49-F238E27FC236}">
                <a16:creationId xmlns:a16="http://schemas.microsoft.com/office/drawing/2014/main" id="{7B99C761-34D6-46E0-9697-C7C0BCA65B7F}"/>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A widely shared conviction</a:t>
            </a:r>
          </a:p>
        </p:txBody>
      </p:sp>
      <p:sp>
        <p:nvSpPr>
          <p:cNvPr id="4" name="God kan genezen. Christenen verschillen over wat Hij vo">
            <a:extLst xmlns:a="http://schemas.openxmlformats.org/drawingml/2006/main">
              <a:ext uri="{FF2B5EF4-FFF2-40B4-BE49-F238E27FC236}">
                <a16:creationId xmlns:a16="http://schemas.microsoft.com/office/drawing/2014/main" id="{1B4CA8DF-C096-46A7-A43C-ECEB2FA20360}"/>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God can heal. Christians differ over what he has promised for this life.</a:t>
            </a:r>
          </a:p>
        </p:txBody>
      </p:sp>
      <p:sp>
        <p:nvSpPr>
          <p:cNvPr id="5" name="Pastorale verantwoordelijkheid">
            <a:extLst xmlns:a="http://schemas.openxmlformats.org/drawingml/2006/main">
              <a:ext uri="{FF2B5EF4-FFF2-40B4-BE49-F238E27FC236}">
                <a16:creationId xmlns:a16="http://schemas.microsoft.com/office/drawing/2014/main" id="{AF5803AC-95B9-4DD5-BB9A-65F2AD91BEE1}"/>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Pastoral responsibility</a:t>
            </a:r>
          </a:p>
        </p:txBody>
      </p:sp>
      <p:sp>
        <p:nvSpPr>
          <p:cNvPr id="6" name="Gebed en medische zorg kunnen samengaan. Uitblijvende g">
            <a:extLst xmlns:a="http://schemas.openxmlformats.org/drawingml/2006/main">
              <a:ext uri="{FF2B5EF4-FFF2-40B4-BE49-F238E27FC236}">
                <a16:creationId xmlns:a16="http://schemas.microsoft.com/office/drawing/2014/main" id="{EEC52E11-27A6-4E6A-8562-46294C97BBFB}"/>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Prayer and medical care can work together. Lack of healing does not prove a lack of faith.</a:t>
            </a:r>
          </a:p>
        </p:txBody>
      </p:sp>
      <p:sp>
        <p:nvSpPr>
          <p:cNvPr id="7" name="Het Koninkrijk is reeds gekomen en nog niet voltooid.">
            <a:extLst xmlns:a="http://schemas.openxmlformats.org/drawingml/2006/main">
              <a:ext uri="{FF2B5EF4-FFF2-40B4-BE49-F238E27FC236}">
                <a16:creationId xmlns:a16="http://schemas.microsoft.com/office/drawing/2014/main" id="{341F6D2B-4882-4864-8756-FB511BB4991D}"/>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Kingdom has already come and is not yet complete.</a:t>
            </a:r>
          </a:p>
        </p:txBody>
      </p:sp>
      <p:sp>
        <p:nvSpPr>
          <p:cNvPr id="8" name="Jakobus 5, Romeinen 8, 2 Korintiërs 12">
            <a:extLst xmlns:a="http://schemas.openxmlformats.org/drawingml/2006/main">
              <a:ext uri="{FF2B5EF4-FFF2-40B4-BE49-F238E27FC236}">
                <a16:creationId xmlns:a16="http://schemas.microsoft.com/office/drawing/2014/main" id="{CEB2526C-FF6D-4A05-974F-D5309137CA83}"/>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James 5, Romans 8, 2 Corinthians 12</a:t>
            </a:r>
          </a:p>
        </p:txBody>
      </p:sp>
      <p:sp>
        <p:nvSpPr>
          <p:cNvPr id="9" name="fellerbooks.com">
            <a:extLst xmlns:a="http://schemas.openxmlformats.org/drawingml/2006/main">
              <a:ext uri="{FF2B5EF4-FFF2-40B4-BE49-F238E27FC236}">
                <a16:creationId xmlns:a16="http://schemas.microsoft.com/office/drawing/2014/main" id="{1A68DC71-FE71-456D-AB8E-D48CEDFD6CF2}"/>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9">
            <a:extLst xmlns:a="http://schemas.openxmlformats.org/drawingml/2006/main">
              <a:ext uri="{FF2B5EF4-FFF2-40B4-BE49-F238E27FC236}">
                <a16:creationId xmlns:a16="http://schemas.microsoft.com/office/drawing/2014/main" id="{C199F6EA-F819-4247-8691-FA78D336B72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19</a:t>
            </a:r>
          </a:p>
        </p:txBody>
      </p:sp>
    </p:spTree>
    <p:extLst>
      <p:ext uri="{BB962C8B-B14F-4D97-AF65-F5344CB8AC3E}">
        <p14:creationId xmlns:p14="http://schemas.microsoft.com/office/powerpoint/2010/main" val="747888121"/>
      </p:ext>
    </p:extLst>
  </p:cSld>
</p:sld>
</file>

<file path=ppt/slides/slide20.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2  Welke plaats heeft Israël?">
            <a:extLst xmlns:a="http://schemas.openxmlformats.org/drawingml/2006/main">
              <a:ext uri="{FF2B5EF4-FFF2-40B4-BE49-F238E27FC236}">
                <a16:creationId xmlns:a16="http://schemas.microsoft.com/office/drawing/2014/main" id="{E743E4B6-87D8-4C2E-954C-6CD4375F0B25}"/>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12  What place does Israel have?</a:t>
            </a:r>
          </a:p>
        </p:txBody>
      </p:sp>
      <p:pic>
        <p:nvPicPr>
          <p:cNvPr id="2" name="">
            <a:extLst xmlns:a="http://schemas.openxmlformats.org/drawingml/2006/main">
              <a:ext uri="{FF2B5EF4-FFF2-40B4-BE49-F238E27FC236}">
                <a16:creationId xmlns:a16="http://schemas.microsoft.com/office/drawing/2014/main" id="{72C11F79-DF87-4A53-95DF-5EB131DE639B}"/>
              </a:ext>
            </a:extLst>
          </p:cNvPr>
          <p:cNvPicPr>
            <a:picLocks xmlns:a="http://schemas.openxmlformats.org/drawingml/2006/main" noChangeAspect="1"/>
          </p:cNvPicPr>
          <p:nvPr/>
        </p:nvPicPr>
        <p:blipFill>
          <a:blip xmlns:r="http://schemas.openxmlformats.org/officeDocument/2006/relationships" xmlns:a="http://schemas.openxmlformats.org/drawingml/2006/main" r:embed="Rdbdee5b9201749b7"/>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Verbondstheologie">
            <a:extLst xmlns:a="http://schemas.openxmlformats.org/drawingml/2006/main">
              <a:ext uri="{FF2B5EF4-FFF2-40B4-BE49-F238E27FC236}">
                <a16:creationId xmlns:a16="http://schemas.microsoft.com/office/drawing/2014/main" id="{43F5DE6D-D780-40D6-AD35-50F7AEF664B3}"/>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Covenant theology</a:t>
            </a:r>
          </a:p>
        </p:txBody>
      </p:sp>
      <p:sp>
        <p:nvSpPr>
          <p:cNvPr id="4" name="Sterke nadruk op de eenheid van Gods volk in Christus.">
            <a:extLst xmlns:a="http://schemas.openxmlformats.org/drawingml/2006/main">
              <a:ext uri="{FF2B5EF4-FFF2-40B4-BE49-F238E27FC236}">
                <a16:creationId xmlns:a16="http://schemas.microsoft.com/office/drawing/2014/main" id="{38C3A738-347C-4F64-BE1B-EF365D493EB4}"/>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Strong emphasis on the unity of God’s people in Christ.</a:t>
            </a:r>
          </a:p>
        </p:txBody>
      </p:sp>
      <p:sp>
        <p:nvSpPr>
          <p:cNvPr id="5" name="Dispensationalistische modellen">
            <a:extLst xmlns:a="http://schemas.openxmlformats.org/drawingml/2006/main">
              <a:ext uri="{FF2B5EF4-FFF2-40B4-BE49-F238E27FC236}">
                <a16:creationId xmlns:a16="http://schemas.microsoft.com/office/drawing/2014/main" id="{E263DEE4-37B5-411F-A33E-15BEE79D36F7}"/>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Dispensational models</a:t>
            </a:r>
          </a:p>
        </p:txBody>
      </p:sp>
      <p:sp>
        <p:nvSpPr>
          <p:cNvPr id="6" name="Blijvend onderscheid tussen Israël en kerk, met verschi">
            <a:extLst xmlns:a="http://schemas.openxmlformats.org/drawingml/2006/main">
              <a:ext uri="{FF2B5EF4-FFF2-40B4-BE49-F238E27FC236}">
                <a16:creationId xmlns:a16="http://schemas.microsoft.com/office/drawing/2014/main" id="{FE7A1A38-11F2-43A2-A1CE-50894C1BC86B}"/>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A continuing distinction between Israel and the Church, with different emphases on fulfilment.</a:t>
            </a:r>
          </a:p>
        </p:txBody>
      </p:sp>
      <p:sp>
        <p:nvSpPr>
          <p:cNvPr id="7" name="De theologische vraag bepaalt niet automatisch elk actu">
            <a:extLst xmlns:a="http://schemas.openxmlformats.org/drawingml/2006/main">
              <a:ext uri="{FF2B5EF4-FFF2-40B4-BE49-F238E27FC236}">
                <a16:creationId xmlns:a16="http://schemas.microsoft.com/office/drawing/2014/main" id="{62C00510-9335-4662-A866-65A5855594F0}"/>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theological question does not automatically decide every current political judgement.</a:t>
            </a:r>
          </a:p>
        </p:txBody>
      </p:sp>
      <p:sp>
        <p:nvSpPr>
          <p:cNvPr id="8" name="Romeinen 9–11, Efeziërs 2, Galaten 3">
            <a:extLst xmlns:a="http://schemas.openxmlformats.org/drawingml/2006/main">
              <a:ext uri="{FF2B5EF4-FFF2-40B4-BE49-F238E27FC236}">
                <a16:creationId xmlns:a16="http://schemas.microsoft.com/office/drawing/2014/main" id="{E11312BD-9D9B-4FD0-916F-48E2C99BF041}"/>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Romans 9–11, Ephesians 2, Galatians 3</a:t>
            </a:r>
          </a:p>
        </p:txBody>
      </p:sp>
      <p:sp>
        <p:nvSpPr>
          <p:cNvPr id="9" name="fellerbooks.com">
            <a:extLst xmlns:a="http://schemas.openxmlformats.org/drawingml/2006/main">
              <a:ext uri="{FF2B5EF4-FFF2-40B4-BE49-F238E27FC236}">
                <a16:creationId xmlns:a16="http://schemas.microsoft.com/office/drawing/2014/main" id="{4DA95F61-3090-4174-853D-9E71389087AB}"/>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20">
            <a:extLst xmlns:a="http://schemas.openxmlformats.org/drawingml/2006/main">
              <a:ext uri="{FF2B5EF4-FFF2-40B4-BE49-F238E27FC236}">
                <a16:creationId xmlns:a16="http://schemas.microsoft.com/office/drawing/2014/main" id="{31DAF54C-E2FC-4FA4-8562-BEAE36F0AC1B}"/>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20</a:t>
            </a:r>
          </a:p>
        </p:txBody>
      </p:sp>
    </p:spTree>
    <p:extLst>
      <p:ext uri="{BB962C8B-B14F-4D97-AF65-F5344CB8AC3E}">
        <p14:creationId xmlns:p14="http://schemas.microsoft.com/office/powerpoint/2010/main" val="446956481"/>
      </p:ext>
    </p:extLst>
  </p:cSld>
</p:sld>
</file>

<file path=ppt/slides/slide21.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3  Wat gebeurt er vóór de wederkomst?">
            <a:extLst xmlns:a="http://schemas.openxmlformats.org/drawingml/2006/main">
              <a:ext uri="{FF2B5EF4-FFF2-40B4-BE49-F238E27FC236}">
                <a16:creationId xmlns:a16="http://schemas.microsoft.com/office/drawing/2014/main" id="{8E46791F-AD49-409E-AC41-5250E5C101F2}"/>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13  What happens before Christ returns?</a:t>
            </a:r>
          </a:p>
        </p:txBody>
      </p:sp>
      <p:sp>
        <p:nvSpPr>
          <p:cNvPr id="2" name="Opname vóór de verdrukking">
            <a:extLst xmlns:a="http://schemas.openxmlformats.org/drawingml/2006/main">
              <a:ext uri="{FF2B5EF4-FFF2-40B4-BE49-F238E27FC236}">
                <a16:creationId xmlns:a16="http://schemas.microsoft.com/office/drawing/2014/main" id="{F2C8F151-2C2C-42C3-A9F0-5FCE718E3C26}"/>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Rapture before the tribulation</a:t>
            </a:r>
          </a:p>
        </p:txBody>
      </p:sp>
      <p:sp>
        <p:nvSpPr>
          <p:cNvPr id="3" name="De gemeente wordt vóór een toekomstige verdrukking opge">
            <a:extLst xmlns:a="http://schemas.openxmlformats.org/drawingml/2006/main">
              <a:ext uri="{FF2B5EF4-FFF2-40B4-BE49-F238E27FC236}">
                <a16:creationId xmlns:a16="http://schemas.microsoft.com/office/drawing/2014/main" id="{1F91AA4A-3604-4FFF-9853-CDFA055C1106}"/>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The Church is taken up before a future tribulation.</a:t>
            </a:r>
          </a:p>
        </p:txBody>
      </p:sp>
      <p:sp>
        <p:nvSpPr>
          <p:cNvPr id="4" name="Andere tijdstippen">
            <a:extLst xmlns:a="http://schemas.openxmlformats.org/drawingml/2006/main">
              <a:ext uri="{FF2B5EF4-FFF2-40B4-BE49-F238E27FC236}">
                <a16:creationId xmlns:a16="http://schemas.microsoft.com/office/drawing/2014/main" id="{0960216C-EE7C-4C68-83DB-B4AAEB58F531}"/>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Other timings</a:t>
            </a:r>
          </a:p>
        </p:txBody>
      </p:sp>
      <p:sp>
        <p:nvSpPr>
          <p:cNvPr id="5" name="Midtribulationisme en pre-wrath plaatsen de opname late">
            <a:extLst xmlns:a="http://schemas.openxmlformats.org/drawingml/2006/main">
              <a:ext uri="{FF2B5EF4-FFF2-40B4-BE49-F238E27FC236}">
                <a16:creationId xmlns:a16="http://schemas.microsoft.com/office/drawing/2014/main" id="{857ED0AA-C954-4E43-865B-58FF39CF41B5}"/>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Midtribulationism and pre-wrath place the rapture later in the sequence.</a:t>
            </a:r>
          </a:p>
        </p:txBody>
      </p:sp>
      <p:sp>
        <p:nvSpPr>
          <p:cNvPr id="6" name="Opname bij Christus’ komst">
            <a:extLst xmlns:a="http://schemas.openxmlformats.org/drawingml/2006/main">
              <a:ext uri="{FF2B5EF4-FFF2-40B4-BE49-F238E27FC236}">
                <a16:creationId xmlns:a16="http://schemas.microsoft.com/office/drawing/2014/main" id="{593A09AD-247C-41D7-8816-BF97D037AA2C}"/>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Rapture at Christ’s coming</a:t>
            </a:r>
          </a:p>
        </p:txBody>
      </p:sp>
      <p:sp>
        <p:nvSpPr>
          <p:cNvPr id="7" name="Posttribulationistische en veel amillennialistische lez">
            <a:extLst xmlns:a="http://schemas.openxmlformats.org/drawingml/2006/main">
              <a:ext uri="{FF2B5EF4-FFF2-40B4-BE49-F238E27FC236}">
                <a16:creationId xmlns:a16="http://schemas.microsoft.com/office/drawing/2014/main" id="{9CADFBE9-15B4-4E3A-AE16-313E2FB516B3}"/>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Posttribulationist and many amillennial readings connect the meeting with Christ and his return.</a:t>
            </a:r>
          </a:p>
        </p:txBody>
      </p:sp>
      <p:sp>
        <p:nvSpPr>
          <p:cNvPr id="8" name="De gemeenschappelijke hoop is Christus’ terugkeer en de">
            <a:extLst xmlns:a="http://schemas.openxmlformats.org/drawingml/2006/main">
              <a:ext uri="{FF2B5EF4-FFF2-40B4-BE49-F238E27FC236}">
                <a16:creationId xmlns:a16="http://schemas.microsoft.com/office/drawing/2014/main" id="{066198C8-3AD3-42E9-A6D8-CD4830901FC9}"/>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shared hope is Christ’s return and the resurrection.</a:t>
            </a:r>
          </a:p>
        </p:txBody>
      </p:sp>
      <p:sp>
        <p:nvSpPr>
          <p:cNvPr id="9" name="1 Thessalonicenzen 4, Mattheüs 24">
            <a:extLst xmlns:a="http://schemas.openxmlformats.org/drawingml/2006/main">
              <a:ext uri="{FF2B5EF4-FFF2-40B4-BE49-F238E27FC236}">
                <a16:creationId xmlns:a16="http://schemas.microsoft.com/office/drawing/2014/main" id="{474C6045-C687-411F-9854-DDDE5838CBFD}"/>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Thessalonians 4, Matthew 24</a:t>
            </a:r>
          </a:p>
        </p:txBody>
      </p:sp>
      <p:sp>
        <p:nvSpPr>
          <p:cNvPr id="10" name="fellerbooks.com">
            <a:extLst xmlns:a="http://schemas.openxmlformats.org/drawingml/2006/main">
              <a:ext uri="{FF2B5EF4-FFF2-40B4-BE49-F238E27FC236}">
                <a16:creationId xmlns:a16="http://schemas.microsoft.com/office/drawing/2014/main" id="{9846F504-39BF-4939-A235-849F34A6268B}"/>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1">
            <a:extLst xmlns:a="http://schemas.openxmlformats.org/drawingml/2006/main">
              <a:ext uri="{FF2B5EF4-FFF2-40B4-BE49-F238E27FC236}">
                <a16:creationId xmlns:a16="http://schemas.microsoft.com/office/drawing/2014/main" id="{B49BD61A-B27E-4F67-90C6-774E1CA9DC47}"/>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21</a:t>
            </a:r>
          </a:p>
        </p:txBody>
      </p:sp>
    </p:spTree>
    <p:extLst>
      <p:ext uri="{BB962C8B-B14F-4D97-AF65-F5344CB8AC3E}">
        <p14:creationId xmlns:p14="http://schemas.microsoft.com/office/powerpoint/2010/main" val="2024848028"/>
      </p:ext>
    </p:extLst>
  </p:cSld>
</p:sld>
</file>

<file path=ppt/slides/slide22.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4  Wat is het duizendjarig rijk?">
            <a:extLst xmlns:a="http://schemas.openxmlformats.org/drawingml/2006/main">
              <a:ext uri="{FF2B5EF4-FFF2-40B4-BE49-F238E27FC236}">
                <a16:creationId xmlns:a16="http://schemas.microsoft.com/office/drawing/2014/main" id="{9EF42C94-BC3C-4547-80CE-28FE54BA78A2}"/>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14  What is the millennium?</a:t>
            </a:r>
          </a:p>
        </p:txBody>
      </p:sp>
      <p:sp>
        <p:nvSpPr>
          <p:cNvPr id="2" name="Premillennialisme">
            <a:extLst xmlns:a="http://schemas.openxmlformats.org/drawingml/2006/main">
              <a:ext uri="{FF2B5EF4-FFF2-40B4-BE49-F238E27FC236}">
                <a16:creationId xmlns:a16="http://schemas.microsoft.com/office/drawing/2014/main" id="{3D4C8B15-8F5D-47E3-97CE-EF54B1F82F75}"/>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Premillennialism</a:t>
            </a:r>
          </a:p>
        </p:txBody>
      </p:sp>
      <p:sp>
        <p:nvSpPr>
          <p:cNvPr id="3" name="Christus keert terug vóór een toekomstige regeringsperi">
            <a:extLst xmlns:a="http://schemas.openxmlformats.org/drawingml/2006/main">
              <a:ext uri="{FF2B5EF4-FFF2-40B4-BE49-F238E27FC236}">
                <a16:creationId xmlns:a16="http://schemas.microsoft.com/office/drawing/2014/main" id="{5C84DA09-EF90-44F9-BDFC-1669E35D2FD7}"/>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Christ returns before a future period of reigning.</a:t>
            </a:r>
          </a:p>
        </p:txBody>
      </p:sp>
      <p:sp>
        <p:nvSpPr>
          <p:cNvPr id="4" name="Amillennialisme">
            <a:extLst xmlns:a="http://schemas.openxmlformats.org/drawingml/2006/main">
              <a:ext uri="{FF2B5EF4-FFF2-40B4-BE49-F238E27FC236}">
                <a16:creationId xmlns:a16="http://schemas.microsoft.com/office/drawing/2014/main" id="{CA5B63AD-ABF9-4096-9D92-A8731730F5C0}"/>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Amillennialism</a:t>
            </a:r>
          </a:p>
        </p:txBody>
      </p:sp>
      <p:sp>
        <p:nvSpPr>
          <p:cNvPr id="5" name="Het millennium beschrijft symbolisch Christus’ huidige ">
            <a:extLst xmlns:a="http://schemas.openxmlformats.org/drawingml/2006/main">
              <a:ext uri="{FF2B5EF4-FFF2-40B4-BE49-F238E27FC236}">
                <a16:creationId xmlns:a16="http://schemas.microsoft.com/office/drawing/2014/main" id="{3A9382E9-529D-4B5A-A2F3-FAE77212489B}"/>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The millennium symbolically describes Christ’s present or heavenly reign.</a:t>
            </a:r>
          </a:p>
        </p:txBody>
      </p:sp>
      <p:sp>
        <p:nvSpPr>
          <p:cNvPr id="6" name="Postmillennialisme">
            <a:extLst xmlns:a="http://schemas.openxmlformats.org/drawingml/2006/main">
              <a:ext uri="{FF2B5EF4-FFF2-40B4-BE49-F238E27FC236}">
                <a16:creationId xmlns:a16="http://schemas.microsoft.com/office/drawing/2014/main" id="{D240EA25-3422-430B-B709-D745DE181382}"/>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Postmillennialism</a:t>
            </a:r>
          </a:p>
        </p:txBody>
      </p:sp>
      <p:sp>
        <p:nvSpPr>
          <p:cNvPr id="7" name="Een lange doorwerking van het evangelie gaat aan de wed">
            <a:extLst xmlns:a="http://schemas.openxmlformats.org/drawingml/2006/main">
              <a:ext uri="{FF2B5EF4-FFF2-40B4-BE49-F238E27FC236}">
                <a16:creationId xmlns:a16="http://schemas.microsoft.com/office/drawing/2014/main" id="{B3F3FE8F-368F-495D-9565-60934287ED77}"/>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A long period of gospel influence precedes Christ’s return.</a:t>
            </a:r>
          </a:p>
        </p:txBody>
      </p:sp>
      <p:sp>
        <p:nvSpPr>
          <p:cNvPr id="8" name="De uitleg hangt mede af van chronologie en herhaling in">
            <a:extLst xmlns:a="http://schemas.openxmlformats.org/drawingml/2006/main">
              <a:ext uri="{FF2B5EF4-FFF2-40B4-BE49-F238E27FC236}">
                <a16:creationId xmlns:a16="http://schemas.microsoft.com/office/drawing/2014/main" id="{F9A8DA5C-6E36-4032-BDA6-38077D28B84A}"/>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Interpretation depends partly on chronology and repetition in Revelation.</a:t>
            </a:r>
          </a:p>
        </p:txBody>
      </p:sp>
      <p:sp>
        <p:nvSpPr>
          <p:cNvPr id="9" name="Openbaring 19–20">
            <a:extLst xmlns:a="http://schemas.openxmlformats.org/drawingml/2006/main">
              <a:ext uri="{FF2B5EF4-FFF2-40B4-BE49-F238E27FC236}">
                <a16:creationId xmlns:a16="http://schemas.microsoft.com/office/drawing/2014/main" id="{08E7D359-179E-4726-8029-7C13309EEA7F}"/>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Revelation 19–20</a:t>
            </a:r>
          </a:p>
        </p:txBody>
      </p:sp>
      <p:sp>
        <p:nvSpPr>
          <p:cNvPr id="10" name="fellerbooks.com">
            <a:extLst xmlns:a="http://schemas.openxmlformats.org/drawingml/2006/main">
              <a:ext uri="{FF2B5EF4-FFF2-40B4-BE49-F238E27FC236}">
                <a16:creationId xmlns:a16="http://schemas.microsoft.com/office/drawing/2014/main" id="{3E27EAF0-A641-4934-AF1E-4D419B6F49BF}"/>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2">
            <a:extLst xmlns:a="http://schemas.openxmlformats.org/drawingml/2006/main">
              <a:ext uri="{FF2B5EF4-FFF2-40B4-BE49-F238E27FC236}">
                <a16:creationId xmlns:a16="http://schemas.microsoft.com/office/drawing/2014/main" id="{912471C2-C026-4AD7-A3E0-4B1BA20E2DE0}"/>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22</a:t>
            </a:r>
          </a:p>
        </p:txBody>
      </p:sp>
    </p:spTree>
    <p:extLst>
      <p:ext uri="{BB962C8B-B14F-4D97-AF65-F5344CB8AC3E}">
        <p14:creationId xmlns:p14="http://schemas.microsoft.com/office/powerpoint/2010/main" val="168457680"/>
      </p:ext>
    </p:extLst>
  </p:cSld>
</p:sld>
</file>

<file path=ppt/slides/slide23.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15  Wat gebeurt er direct na de dood?">
            <a:extLst xmlns:a="http://schemas.openxmlformats.org/drawingml/2006/main">
              <a:ext uri="{FF2B5EF4-FFF2-40B4-BE49-F238E27FC236}">
                <a16:creationId xmlns:a16="http://schemas.microsoft.com/office/drawing/2014/main" id="{CD47888A-90D7-4FC4-99AD-34819665CFF9}"/>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15  What happens immediately after death?</a:t>
            </a:r>
          </a:p>
        </p:txBody>
      </p:sp>
      <p:sp>
        <p:nvSpPr>
          <p:cNvPr id="2" name="Bewust bij Christus">
            <a:extLst xmlns:a="http://schemas.openxmlformats.org/drawingml/2006/main">
              <a:ext uri="{FF2B5EF4-FFF2-40B4-BE49-F238E27FC236}">
                <a16:creationId xmlns:a16="http://schemas.microsoft.com/office/drawing/2014/main" id="{86512F9D-3A0A-4061-9B3F-FAF56D850B6B}"/>
              </a:ext>
            </a:extLst>
          </p:cNvPr>
          <p:cNvSpPr>
            <a:spLocks xmlns:a="http://schemas.openxmlformats.org/drawingml/2006/main" noGrp="1"/>
          </p:cNvSpPr>
          <p:nvPr/>
        </p:nvSpPr>
        <p:spPr>
          <a:xfrm xmlns:a="http://schemas.openxmlformats.org/drawingml/2006/main">
            <a:off x="609600"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Consciously with Christ</a:t>
            </a:r>
          </a:p>
        </p:txBody>
      </p:sp>
      <p:sp>
        <p:nvSpPr>
          <p:cNvPr id="3" name="Veel tradities verstaan de teksten als een bewuste tuss">
            <a:extLst xmlns:a="http://schemas.openxmlformats.org/drawingml/2006/main">
              <a:ext uri="{FF2B5EF4-FFF2-40B4-BE49-F238E27FC236}">
                <a16:creationId xmlns:a16="http://schemas.microsoft.com/office/drawing/2014/main" id="{2E75519A-E884-4DF6-BB9F-03BC71E71711}"/>
              </a:ext>
            </a:extLst>
          </p:cNvPr>
          <p:cNvSpPr>
            <a:spLocks xmlns:a="http://schemas.openxmlformats.org/drawingml/2006/main" noGrp="1"/>
          </p:cNvSpPr>
          <p:nvPr/>
        </p:nvSpPr>
        <p:spPr>
          <a:xfrm xmlns:a="http://schemas.openxmlformats.org/drawingml/2006/main">
            <a:off x="609600"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Many traditions understand the texts as teaching a conscious intermediate state before resurrection.</a:t>
            </a:r>
          </a:p>
        </p:txBody>
      </p:sp>
      <p:sp>
        <p:nvSpPr>
          <p:cNvPr id="4" name="Zielenslaap">
            <a:extLst xmlns:a="http://schemas.openxmlformats.org/drawingml/2006/main">
              <a:ext uri="{FF2B5EF4-FFF2-40B4-BE49-F238E27FC236}">
                <a16:creationId xmlns:a16="http://schemas.microsoft.com/office/drawing/2014/main" id="{B805ABE0-1086-40B8-9A16-9D9CD17FAAEF}"/>
              </a:ext>
            </a:extLst>
          </p:cNvPr>
          <p:cNvSpPr>
            <a:spLocks xmlns:a="http://schemas.openxmlformats.org/drawingml/2006/main" noGrp="1"/>
          </p:cNvSpPr>
          <p:nvPr/>
        </p:nvSpPr>
        <p:spPr>
          <a:xfrm xmlns:a="http://schemas.openxmlformats.org/drawingml/2006/main">
            <a:off x="6453188"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Soul sleep</a:t>
            </a:r>
          </a:p>
        </p:txBody>
      </p:sp>
      <p:sp>
        <p:nvSpPr>
          <p:cNvPr id="5" name="Andere christenen benadrukken de eenheid van de mens en">
            <a:extLst xmlns:a="http://schemas.openxmlformats.org/drawingml/2006/main">
              <a:ext uri="{FF2B5EF4-FFF2-40B4-BE49-F238E27FC236}">
                <a16:creationId xmlns:a16="http://schemas.microsoft.com/office/drawing/2014/main" id="{B8FB8AF1-25AA-42F0-94D8-E8A066FBA47D}"/>
              </a:ext>
            </a:extLst>
          </p:cNvPr>
          <p:cNvSpPr>
            <a:spLocks xmlns:a="http://schemas.openxmlformats.org/drawingml/2006/main" noGrp="1"/>
          </p:cNvSpPr>
          <p:nvPr/>
        </p:nvSpPr>
        <p:spPr>
          <a:xfrm xmlns:a="http://schemas.openxmlformats.org/drawingml/2006/main">
            <a:off x="6453188"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Other Christians emphasise human unity and await awakening at the resurrection.</a:t>
            </a:r>
          </a:p>
        </p:txBody>
      </p:sp>
      <p:sp>
        <p:nvSpPr>
          <p:cNvPr id="6" name="De uiteindelijke christelijke verwachting omvat lichame">
            <a:extLst xmlns:a="http://schemas.openxmlformats.org/drawingml/2006/main">
              <a:ext uri="{FF2B5EF4-FFF2-40B4-BE49-F238E27FC236}">
                <a16:creationId xmlns:a16="http://schemas.microsoft.com/office/drawing/2014/main" id="{BAC8BB27-1F49-409D-B6BC-25C8AEE33F0C}"/>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ultimate Christian expectation includes bodily resurrection and new creation.</a:t>
            </a:r>
          </a:p>
        </p:txBody>
      </p:sp>
      <p:sp>
        <p:nvSpPr>
          <p:cNvPr id="7" name="Filippenzen 1, 2 Korintiërs 5, 1 Korintiërs 15">
            <a:extLst xmlns:a="http://schemas.openxmlformats.org/drawingml/2006/main">
              <a:ext uri="{FF2B5EF4-FFF2-40B4-BE49-F238E27FC236}">
                <a16:creationId xmlns:a16="http://schemas.microsoft.com/office/drawing/2014/main" id="{BACFFBE2-31BB-452E-AFCB-7EC2FC4C0AD3}"/>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Philippians 1, 2 Corinthians 5, 1 Corinthians 15</a:t>
            </a:r>
          </a:p>
        </p:txBody>
      </p:sp>
      <p:sp>
        <p:nvSpPr>
          <p:cNvPr id="8" name="fellerbooks.com">
            <a:extLst xmlns:a="http://schemas.openxmlformats.org/drawingml/2006/main">
              <a:ext uri="{FF2B5EF4-FFF2-40B4-BE49-F238E27FC236}">
                <a16:creationId xmlns:a16="http://schemas.microsoft.com/office/drawing/2014/main" id="{4FD47294-EE43-4E0D-ABFF-A2765868CD83}"/>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9" name="23">
            <a:extLst xmlns:a="http://schemas.openxmlformats.org/drawingml/2006/main">
              <a:ext uri="{FF2B5EF4-FFF2-40B4-BE49-F238E27FC236}">
                <a16:creationId xmlns:a16="http://schemas.microsoft.com/office/drawing/2014/main" id="{308C2217-F941-4196-97F7-2E80222D172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23</a:t>
            </a:r>
          </a:p>
        </p:txBody>
      </p:sp>
    </p:spTree>
    <p:extLst>
      <p:ext uri="{BB962C8B-B14F-4D97-AF65-F5344CB8AC3E}">
        <p14:creationId xmlns:p14="http://schemas.microsoft.com/office/powerpoint/2010/main" val="1846517304"/>
      </p:ext>
    </p:extLst>
  </p:cSld>
</p:sld>
</file>

<file path=ppt/slides/slide24.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417D6E5-09CE-4F38-9003-48AE312784CA}"/>
              </a:ext>
            </a:extLst>
          </p:cNvPr>
          <p:cNvPicPr>
            <a:picLocks xmlns:a="http://schemas.openxmlformats.org/drawingml/2006/main" noChangeAspect="1"/>
          </p:cNvPicPr>
          <p:nvPr/>
        </p:nvPicPr>
        <p:blipFill>
          <a:blip xmlns:r="http://schemas.openxmlformats.org/officeDocument/2006/relationships" xmlns:a="http://schemas.openxmlformats.org/drawingml/2006/main" r:embed="Re78e659ad2f44220"/>
          <a:srcRect xmlns:a="http://schemas.openxmlformats.org/drawingml/2006/main" l="20625" t="0" r="20625" b="0"/>
          <a:stretch xmlns:a="http://schemas.openxmlformats.org/drawingml/2006/main">
            <a:fillRect l="0" t="0" r="0" b="0"/>
          </a:stretch>
        </p:blipFill>
        <p:spPr>
          <a:xfrm xmlns:a="http://schemas.openxmlformats.org/drawingml/2006/main">
            <a:off x="6819900" y="0"/>
            <a:ext cx="5372100" cy="6858000"/>
          </a:xfrm>
          <a:prstGeom xmlns:a="http://schemas.openxmlformats.org/drawingml/2006/main" prst="rect">
            <a:avLst/>
          </a:prstGeom>
        </p:spPr>
      </p:pic>
      <p:sp>
        <p:nvSpPr>
          <p:cNvPr id="2" name="DEEL IV">
            <a:extLst xmlns:a="http://schemas.openxmlformats.org/drawingml/2006/main">
              <a:ext uri="{FF2B5EF4-FFF2-40B4-BE49-F238E27FC236}">
                <a16:creationId xmlns:a16="http://schemas.microsoft.com/office/drawing/2014/main" id="{E471CD87-C691-4C5E-99A8-9A6B4D0FE6A9}"/>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PART IV</a:t>
            </a:r>
          </a:p>
        </p:txBody>
      </p:sp>
      <p:sp>
        <p:nvSpPr>
          <p:cNvPr id="3" name="Oordeel, Maria,&#10;schepping en leven">
            <a:extLst xmlns:a="http://schemas.openxmlformats.org/drawingml/2006/main">
              <a:ext uri="{FF2B5EF4-FFF2-40B4-BE49-F238E27FC236}">
                <a16:creationId xmlns:a16="http://schemas.microsoft.com/office/drawing/2014/main" id="{E25993E0-1A28-423F-892B-51FFF8429162}"/>
              </a:ext>
            </a:extLst>
          </p:cNvPr>
          <p:cNvSpPr>
            <a:spLocks xmlns:a="http://schemas.openxmlformats.org/drawingml/2006/main" noGrp="1"/>
          </p:cNvSpPr>
          <p:nvPr/>
        </p:nvSpPr>
        <p:spPr>
          <a:xfrm xmlns:a="http://schemas.openxmlformats.org/drawingml/2006/main">
            <a:off x="609600" y="2171700"/>
            <a:ext cx="6096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Judgement, Mary,</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creation and life</a:t>
            </a:r>
          </a:p>
        </p:txBody>
      </p:sp>
      <p:sp>
        <p:nvSpPr>
          <p:cNvPr id="4" name="Vragen 16–20">
            <a:extLst xmlns:a="http://schemas.openxmlformats.org/drawingml/2006/main">
              <a:ext uri="{FF2B5EF4-FFF2-40B4-BE49-F238E27FC236}">
                <a16:creationId xmlns:a16="http://schemas.microsoft.com/office/drawing/2014/main" id="{0EADFD29-B8FA-45A0-B7C4-2F21E2D84653}"/>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Questions 16–20</a:t>
            </a:r>
          </a:p>
        </p:txBody>
      </p:sp>
      <p:sp>
        <p:nvSpPr>
          <p:cNvPr id="5" name="fellerbooks.com">
            <a:extLst xmlns:a="http://schemas.openxmlformats.org/drawingml/2006/main">
              <a:ext uri="{FF2B5EF4-FFF2-40B4-BE49-F238E27FC236}">
                <a16:creationId xmlns:a16="http://schemas.microsoft.com/office/drawing/2014/main" id="{F3963D14-85B9-4102-AD8C-50FEF8EAAF02}"/>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24">
            <a:extLst xmlns:a="http://schemas.openxmlformats.org/drawingml/2006/main">
              <a:ext uri="{FF2B5EF4-FFF2-40B4-BE49-F238E27FC236}">
                <a16:creationId xmlns:a16="http://schemas.microsoft.com/office/drawing/2014/main" id="{382B5C16-CCC5-4CDB-9C0E-9069A44946E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24</a:t>
            </a:r>
          </a:p>
        </p:txBody>
      </p:sp>
    </p:spTree>
    <p:extLst>
      <p:ext uri="{BB962C8B-B14F-4D97-AF65-F5344CB8AC3E}">
        <p14:creationId xmlns:p14="http://schemas.microsoft.com/office/powerpoint/2010/main" val="559612810"/>
      </p:ext>
    </p:extLst>
  </p:cSld>
</p:sld>
</file>

<file path=ppt/slides/slide25.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6  Is de hel eeuwig?">
            <a:extLst xmlns:a="http://schemas.openxmlformats.org/drawingml/2006/main">
              <a:ext uri="{FF2B5EF4-FFF2-40B4-BE49-F238E27FC236}">
                <a16:creationId xmlns:a16="http://schemas.microsoft.com/office/drawing/2014/main" id="{EFBAB2F2-D4FA-4BBB-AB67-067111E08FE4}"/>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16  Is hell eternal?</a:t>
            </a:r>
          </a:p>
        </p:txBody>
      </p:sp>
      <p:sp>
        <p:nvSpPr>
          <p:cNvPr id="2" name="Eeuwige bewuste straf">
            <a:extLst xmlns:a="http://schemas.openxmlformats.org/drawingml/2006/main">
              <a:ext uri="{FF2B5EF4-FFF2-40B4-BE49-F238E27FC236}">
                <a16:creationId xmlns:a16="http://schemas.microsoft.com/office/drawing/2014/main" id="{D2177DCD-4EF9-4023-96B4-7101610627A1}"/>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Eternal conscious punishment</a:t>
            </a:r>
          </a:p>
        </p:txBody>
      </p:sp>
      <p:sp>
        <p:nvSpPr>
          <p:cNvPr id="3" name="Het uiteindelijke oordeel houdt blijvende bewuste verlo">
            <a:extLst xmlns:a="http://schemas.openxmlformats.org/drawingml/2006/main">
              <a:ext uri="{FF2B5EF4-FFF2-40B4-BE49-F238E27FC236}">
                <a16:creationId xmlns:a16="http://schemas.microsoft.com/office/drawing/2014/main" id="{308F3817-EC2E-4B36-BC8B-49A2B0208559}"/>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Final judgement involves permanent conscious lostness.</a:t>
            </a:r>
          </a:p>
        </p:txBody>
      </p:sp>
      <p:sp>
        <p:nvSpPr>
          <p:cNvPr id="4" name="Conditionele onsterfelijkheid">
            <a:extLst xmlns:a="http://schemas.openxmlformats.org/drawingml/2006/main">
              <a:ext uri="{FF2B5EF4-FFF2-40B4-BE49-F238E27FC236}">
                <a16:creationId xmlns:a16="http://schemas.microsoft.com/office/drawing/2014/main" id="{C6865F60-B53B-483D-97B2-5CC41DBE675B}"/>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Conditional immortality</a:t>
            </a:r>
          </a:p>
        </p:txBody>
      </p:sp>
      <p:sp>
        <p:nvSpPr>
          <p:cNvPr id="5" name="Het oordeel leidt tot definitieve dood of vernietiging.">
            <a:extLst xmlns:a="http://schemas.openxmlformats.org/drawingml/2006/main">
              <a:ext uri="{FF2B5EF4-FFF2-40B4-BE49-F238E27FC236}">
                <a16:creationId xmlns:a16="http://schemas.microsoft.com/office/drawing/2014/main" id="{079C5054-2101-4BEA-974D-3C502F1BB09A}"/>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Judgement results in final death or destruction.</a:t>
            </a:r>
          </a:p>
        </p:txBody>
      </p:sp>
      <p:sp>
        <p:nvSpPr>
          <p:cNvPr id="6" name="Christelijk universalisme">
            <a:extLst xmlns:a="http://schemas.openxmlformats.org/drawingml/2006/main">
              <a:ext uri="{FF2B5EF4-FFF2-40B4-BE49-F238E27FC236}">
                <a16:creationId xmlns:a16="http://schemas.microsoft.com/office/drawing/2014/main" id="{9FBD4C5B-6D0C-4974-9754-E8E7FBC74279}"/>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Christian universalism</a:t>
            </a:r>
          </a:p>
        </p:txBody>
      </p:sp>
      <p:sp>
        <p:nvSpPr>
          <p:cNvPr id="7" name="God zal uiteindelijk allen herstellen. Critici wijzen o">
            <a:extLst xmlns:a="http://schemas.openxmlformats.org/drawingml/2006/main">
              <a:ext uri="{FF2B5EF4-FFF2-40B4-BE49-F238E27FC236}">
                <a16:creationId xmlns:a16="http://schemas.microsoft.com/office/drawing/2014/main" id="{56740BA9-2C4F-4559-AD7E-230DFB367020}"/>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 will ultimately restore everyone. Critics point to texts about final judgement.</a:t>
            </a:r>
          </a:p>
        </p:txBody>
      </p:sp>
      <p:sp>
        <p:nvSpPr>
          <p:cNvPr id="8" name="Het boek vergelijkt de argumenten. Dat maakt de positie">
            <a:extLst xmlns:a="http://schemas.openxmlformats.org/drawingml/2006/main">
              <a:ext uri="{FF2B5EF4-FFF2-40B4-BE49-F238E27FC236}">
                <a16:creationId xmlns:a16="http://schemas.microsoft.com/office/drawing/2014/main" id="{05A86C42-6CDD-43ED-82AB-98FF09864A2A}"/>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book compares the arguments. The positions are not equally widely accepted.</a:t>
            </a:r>
          </a:p>
        </p:txBody>
      </p:sp>
      <p:sp>
        <p:nvSpPr>
          <p:cNvPr id="9" name="Mattheüs 25, Mattheüs 10:28, Openbaring 14 en 20">
            <a:extLst xmlns:a="http://schemas.openxmlformats.org/drawingml/2006/main">
              <a:ext uri="{FF2B5EF4-FFF2-40B4-BE49-F238E27FC236}">
                <a16:creationId xmlns:a16="http://schemas.microsoft.com/office/drawing/2014/main" id="{1CF1F47C-AFF1-4128-B03B-83D1E956EA54}"/>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Matthew 25, Matthew 10:28, Revelation 14 and 20</a:t>
            </a:r>
          </a:p>
        </p:txBody>
      </p:sp>
      <p:sp>
        <p:nvSpPr>
          <p:cNvPr id="10" name="fellerbooks.com">
            <a:extLst xmlns:a="http://schemas.openxmlformats.org/drawingml/2006/main">
              <a:ext uri="{FF2B5EF4-FFF2-40B4-BE49-F238E27FC236}">
                <a16:creationId xmlns:a16="http://schemas.microsoft.com/office/drawing/2014/main" id="{5215EEA4-B990-4BDE-959C-A31B66A01808}"/>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5">
            <a:extLst xmlns:a="http://schemas.openxmlformats.org/drawingml/2006/main">
              <a:ext uri="{FF2B5EF4-FFF2-40B4-BE49-F238E27FC236}">
                <a16:creationId xmlns:a16="http://schemas.microsoft.com/office/drawing/2014/main" id="{753F7F31-338A-43C0-96F9-3238C324AA1B}"/>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25</a:t>
            </a:r>
          </a:p>
        </p:txBody>
      </p:sp>
    </p:spTree>
    <p:extLst>
      <p:ext uri="{BB962C8B-B14F-4D97-AF65-F5344CB8AC3E}">
        <p14:creationId xmlns:p14="http://schemas.microsoft.com/office/powerpoint/2010/main" val="1813400645"/>
      </p:ext>
    </p:extLst>
  </p:cSld>
</p:sld>
</file>

<file path=ppt/slides/slide26.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7  Bestaat het vagevuur?">
            <a:extLst xmlns:a="http://schemas.openxmlformats.org/drawingml/2006/main">
              <a:ext uri="{FF2B5EF4-FFF2-40B4-BE49-F238E27FC236}">
                <a16:creationId xmlns:a16="http://schemas.microsoft.com/office/drawing/2014/main" id="{B71F0715-FEB5-479E-A0BC-2351BF594879}"/>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17  Does purgatory exist?</a:t>
            </a:r>
          </a:p>
        </p:txBody>
      </p:sp>
      <p:sp>
        <p:nvSpPr>
          <p:cNvPr id="2" name="Rooms-katholiek">
            <a:extLst xmlns:a="http://schemas.openxmlformats.org/drawingml/2006/main">
              <a:ext uri="{FF2B5EF4-FFF2-40B4-BE49-F238E27FC236}">
                <a16:creationId xmlns:a16="http://schemas.microsoft.com/office/drawing/2014/main" id="{659D7CEB-C488-4421-9F3D-76CD64B7261D}"/>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Roman Catholic</a:t>
            </a:r>
          </a:p>
        </p:txBody>
      </p:sp>
      <p:sp>
        <p:nvSpPr>
          <p:cNvPr id="3" name="Uiteindelijke reiniging van mensen die in Gods genade s">
            <a:extLst xmlns:a="http://schemas.openxmlformats.org/drawingml/2006/main">
              <a:ext uri="{FF2B5EF4-FFF2-40B4-BE49-F238E27FC236}">
                <a16:creationId xmlns:a16="http://schemas.microsoft.com/office/drawing/2014/main" id="{E8328BE1-DD81-4C1D-8D27-54261B703DB3}"/>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Final purification of those who die in God’s grace and will be saved.</a:t>
            </a:r>
          </a:p>
        </p:txBody>
      </p:sp>
      <p:sp>
        <p:nvSpPr>
          <p:cNvPr id="4" name="Protestants">
            <a:extLst xmlns:a="http://schemas.openxmlformats.org/drawingml/2006/main">
              <a:ext uri="{FF2B5EF4-FFF2-40B4-BE49-F238E27FC236}">
                <a16:creationId xmlns:a16="http://schemas.microsoft.com/office/drawing/2014/main" id="{EF74C3F4-081B-488C-9A98-EE0B1A72F0B8}"/>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Protestant</a:t>
            </a:r>
          </a:p>
        </p:txBody>
      </p:sp>
      <p:sp>
        <p:nvSpPr>
          <p:cNvPr id="5" name="God voltooit de heiliging, zonder een afzonderlijke lee">
            <a:extLst xmlns:a="http://schemas.openxmlformats.org/drawingml/2006/main">
              <a:ext uri="{FF2B5EF4-FFF2-40B4-BE49-F238E27FC236}">
                <a16:creationId xmlns:a16="http://schemas.microsoft.com/office/drawing/2014/main" id="{5B48BC61-F673-461C-8471-9C8863E5F9C6}"/>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 completes sanctification without a separate doctrine of purgatory.</a:t>
            </a:r>
          </a:p>
        </p:txBody>
      </p:sp>
      <p:sp>
        <p:nvSpPr>
          <p:cNvPr id="6" name="Oosters-orthodox">
            <a:extLst xmlns:a="http://schemas.openxmlformats.org/drawingml/2006/main">
              <a:ext uri="{FF2B5EF4-FFF2-40B4-BE49-F238E27FC236}">
                <a16:creationId xmlns:a16="http://schemas.microsoft.com/office/drawing/2014/main" id="{C7EDA25C-C196-4FE2-856D-7C9F9AB47312}"/>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Eastern Orthodox</a:t>
            </a:r>
          </a:p>
        </p:txBody>
      </p:sp>
      <p:sp>
        <p:nvSpPr>
          <p:cNvPr id="7" name="Gebed voor gestorvenen, zonder identieke overname van d">
            <a:extLst xmlns:a="http://schemas.openxmlformats.org/drawingml/2006/main">
              <a:ext uri="{FF2B5EF4-FFF2-40B4-BE49-F238E27FC236}">
                <a16:creationId xmlns:a16="http://schemas.microsoft.com/office/drawing/2014/main" id="{11C7285E-0776-4BDA-A4EB-2AD6ADFB747F}"/>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Prayer for the departed, without an identical adoption of the Latin doctrine of purgatory.</a:t>
            </a:r>
          </a:p>
        </p:txBody>
      </p:sp>
      <p:sp>
        <p:nvSpPr>
          <p:cNvPr id="8" name="Het verschil raakt canon, rechtvaardiging, heiliging en">
            <a:extLst xmlns:a="http://schemas.openxmlformats.org/drawingml/2006/main">
              <a:ext uri="{FF2B5EF4-FFF2-40B4-BE49-F238E27FC236}">
                <a16:creationId xmlns:a16="http://schemas.microsoft.com/office/drawing/2014/main" id="{39858B88-8FCC-47FD-9F25-53DA400CC1A8}"/>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The difference concerns canon, justification, sanctification and tradition.</a:t>
            </a:r>
          </a:p>
        </p:txBody>
      </p:sp>
      <p:sp>
        <p:nvSpPr>
          <p:cNvPr id="9" name="1 Korintiërs 3, Hebreeën 10, 2 Makkabeeën 12">
            <a:extLst xmlns:a="http://schemas.openxmlformats.org/drawingml/2006/main">
              <a:ext uri="{FF2B5EF4-FFF2-40B4-BE49-F238E27FC236}">
                <a16:creationId xmlns:a16="http://schemas.microsoft.com/office/drawing/2014/main" id="{5BD149E2-E33A-4C24-AC67-1A666703ADD7}"/>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Corinthians 3, Hebrews 10, 2 Maccabees 12</a:t>
            </a:r>
          </a:p>
        </p:txBody>
      </p:sp>
      <p:sp>
        <p:nvSpPr>
          <p:cNvPr id="10" name="fellerbooks.com">
            <a:extLst xmlns:a="http://schemas.openxmlformats.org/drawingml/2006/main">
              <a:ext uri="{FF2B5EF4-FFF2-40B4-BE49-F238E27FC236}">
                <a16:creationId xmlns:a16="http://schemas.microsoft.com/office/drawing/2014/main" id="{F64D5795-AD91-48A4-A581-DB643F9663D1}"/>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6">
            <a:extLst xmlns:a="http://schemas.openxmlformats.org/drawingml/2006/main">
              <a:ext uri="{FF2B5EF4-FFF2-40B4-BE49-F238E27FC236}">
                <a16:creationId xmlns:a16="http://schemas.microsoft.com/office/drawing/2014/main" id="{DE4E8A1F-A176-471D-BCAB-401626165ED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26</a:t>
            </a:r>
          </a:p>
        </p:txBody>
      </p:sp>
    </p:spTree>
    <p:extLst>
      <p:ext uri="{BB962C8B-B14F-4D97-AF65-F5344CB8AC3E}">
        <p14:creationId xmlns:p14="http://schemas.microsoft.com/office/powerpoint/2010/main" val="371298486"/>
      </p:ext>
    </p:extLst>
  </p:cSld>
</p:sld>
</file>

<file path=ppt/slides/slide27.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8  Welke plaats hebben Maria en heiligen?">
            <a:extLst xmlns:a="http://schemas.openxmlformats.org/drawingml/2006/main">
              <a:ext uri="{FF2B5EF4-FFF2-40B4-BE49-F238E27FC236}">
                <a16:creationId xmlns:a16="http://schemas.microsoft.com/office/drawing/2014/main" id="{EAB00E0A-8E01-45C3-BAF1-8B3D0314CF7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18  What place do Mary and the saints have?</a:t>
            </a:r>
          </a:p>
        </p:txBody>
      </p:sp>
      <p:sp>
        <p:nvSpPr>
          <p:cNvPr id="2" name="Gemeenschappelijk uitgangspunt">
            <a:extLst xmlns:a="http://schemas.openxmlformats.org/drawingml/2006/main">
              <a:ext uri="{FF2B5EF4-FFF2-40B4-BE49-F238E27FC236}">
                <a16:creationId xmlns:a16="http://schemas.microsoft.com/office/drawing/2014/main" id="{48470DE7-2D1F-4887-8016-F4A0BEAA46D6}"/>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Shared starting point</a:t>
            </a:r>
          </a:p>
        </p:txBody>
      </p:sp>
      <p:sp>
        <p:nvSpPr>
          <p:cNvPr id="3" name="Maria is de moeder van Jezus. Christus is de unieke Mid">
            <a:extLst xmlns:a="http://schemas.openxmlformats.org/drawingml/2006/main">
              <a:ext uri="{FF2B5EF4-FFF2-40B4-BE49-F238E27FC236}">
                <a16:creationId xmlns:a16="http://schemas.microsoft.com/office/drawing/2014/main" id="{8FB12A22-FCC6-47D2-B03D-1BC609D0CD74}"/>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Mary is the mother of Jesus. Christ is the unique Mediator of salvation.</a:t>
            </a:r>
          </a:p>
        </p:txBody>
      </p:sp>
      <p:sp>
        <p:nvSpPr>
          <p:cNvPr id="4" name="Katholiek en orthodox">
            <a:extLst xmlns:a="http://schemas.openxmlformats.org/drawingml/2006/main">
              <a:ext uri="{FF2B5EF4-FFF2-40B4-BE49-F238E27FC236}">
                <a16:creationId xmlns:a16="http://schemas.microsoft.com/office/drawing/2014/main" id="{D8D5ED98-DC44-401A-BDA8-64839DD94DBC}"/>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Catholic and Orthodox</a:t>
            </a:r>
          </a:p>
        </p:txBody>
      </p:sp>
      <p:sp>
        <p:nvSpPr>
          <p:cNvPr id="5" name="Eerbied en het vragen om voorspraak van heiligen passen">
            <a:extLst xmlns:a="http://schemas.openxmlformats.org/drawingml/2006/main">
              <a:ext uri="{FF2B5EF4-FFF2-40B4-BE49-F238E27FC236}">
                <a16:creationId xmlns:a16="http://schemas.microsoft.com/office/drawing/2014/main" id="{402112C2-8BCF-4889-9CDC-A4D4852152A8}"/>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Honour and requests for the saints’ intercession belong within the communion of the Church.</a:t>
            </a:r>
          </a:p>
        </p:txBody>
      </p:sp>
      <p:sp>
        <p:nvSpPr>
          <p:cNvPr id="6" name="Protestantse tegenvraag">
            <a:extLst xmlns:a="http://schemas.openxmlformats.org/drawingml/2006/main">
              <a:ext uri="{FF2B5EF4-FFF2-40B4-BE49-F238E27FC236}">
                <a16:creationId xmlns:a16="http://schemas.microsoft.com/office/drawing/2014/main" id="{88523307-AF70-44A0-8F54-D01C45300E31}"/>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The Protestant question</a:t>
            </a:r>
          </a:p>
        </p:txBody>
      </p:sp>
      <p:sp>
        <p:nvSpPr>
          <p:cNvPr id="7" name="Waar geeft het Nieuwe Testament grond om gestorven gelo">
            <a:extLst xmlns:a="http://schemas.openxmlformats.org/drawingml/2006/main">
              <a:ext uri="{FF2B5EF4-FFF2-40B4-BE49-F238E27FC236}">
                <a16:creationId xmlns:a16="http://schemas.microsoft.com/office/drawing/2014/main" id="{0D6B9796-FC87-47EE-9373-E7C2A27AA87B}"/>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Where does the New Testament authorise directly addressing departed believers?</a:t>
            </a:r>
          </a:p>
        </p:txBody>
      </p:sp>
      <p:sp>
        <p:nvSpPr>
          <p:cNvPr id="8" name="Eerbied, voorspraak en aanbidding vragen nauwkeurig ond">
            <a:extLst xmlns:a="http://schemas.openxmlformats.org/drawingml/2006/main">
              <a:ext uri="{FF2B5EF4-FFF2-40B4-BE49-F238E27FC236}">
                <a16:creationId xmlns:a16="http://schemas.microsoft.com/office/drawing/2014/main" id="{E7D4EFD7-1B7B-49DD-9313-41D60C5126DC}"/>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Honour, intercession and worship require careful distinction.</a:t>
            </a:r>
          </a:p>
        </p:txBody>
      </p:sp>
      <p:sp>
        <p:nvSpPr>
          <p:cNvPr id="9" name="Lucas 1, 1 Timotheüs 2:5, Openbaring 5 en 8">
            <a:extLst xmlns:a="http://schemas.openxmlformats.org/drawingml/2006/main">
              <a:ext uri="{FF2B5EF4-FFF2-40B4-BE49-F238E27FC236}">
                <a16:creationId xmlns:a16="http://schemas.microsoft.com/office/drawing/2014/main" id="{F69B5EB7-4B57-4F7F-A0A7-781053223AE7}"/>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Luke 1, 1 Timothy 2:5, Revelation 5 and 8</a:t>
            </a:r>
          </a:p>
        </p:txBody>
      </p:sp>
      <p:sp>
        <p:nvSpPr>
          <p:cNvPr id="10" name="fellerbooks.com">
            <a:extLst xmlns:a="http://schemas.openxmlformats.org/drawingml/2006/main">
              <a:ext uri="{FF2B5EF4-FFF2-40B4-BE49-F238E27FC236}">
                <a16:creationId xmlns:a16="http://schemas.microsoft.com/office/drawing/2014/main" id="{8E473E10-94B8-4B55-AF0F-211B3D202584}"/>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7">
            <a:extLst xmlns:a="http://schemas.openxmlformats.org/drawingml/2006/main">
              <a:ext uri="{FF2B5EF4-FFF2-40B4-BE49-F238E27FC236}">
                <a16:creationId xmlns:a16="http://schemas.microsoft.com/office/drawing/2014/main" id="{FF34C0D3-667F-4DA9-A674-5A40A4FA9740}"/>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27</a:t>
            </a:r>
          </a:p>
        </p:txBody>
      </p:sp>
    </p:spTree>
    <p:extLst>
      <p:ext uri="{BB962C8B-B14F-4D97-AF65-F5344CB8AC3E}">
        <p14:creationId xmlns:p14="http://schemas.microsoft.com/office/powerpoint/2010/main" val="182274017"/>
      </p:ext>
    </p:extLst>
  </p:cSld>
</p:sld>
</file>

<file path=ppt/slides/slide28.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9  Hoe moeten we Genesis lezen?">
            <a:extLst xmlns:a="http://schemas.openxmlformats.org/drawingml/2006/main">
              <a:ext uri="{FF2B5EF4-FFF2-40B4-BE49-F238E27FC236}">
                <a16:creationId xmlns:a16="http://schemas.microsoft.com/office/drawing/2014/main" id="{37E5ACCA-4D72-460B-AFCA-F9A18E754E98}"/>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19  How should we read Genesis?</a:t>
            </a:r>
          </a:p>
        </p:txBody>
      </p:sp>
      <p:sp>
        <p:nvSpPr>
          <p:cNvPr id="2" name="Jonge-aardecreationisme">
            <a:extLst xmlns:a="http://schemas.openxmlformats.org/drawingml/2006/main">
              <a:ext uri="{FF2B5EF4-FFF2-40B4-BE49-F238E27FC236}">
                <a16:creationId xmlns:a16="http://schemas.microsoft.com/office/drawing/2014/main" id="{B0E2C3B1-2AEA-4216-AF15-FCB9DF8F76A4}"/>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Young-earth creationism</a:t>
            </a:r>
          </a:p>
        </p:txBody>
      </p:sp>
      <p:sp>
        <p:nvSpPr>
          <p:cNvPr id="3" name="Gewone scheppingsdagen en een relatief jonge aarde.">
            <a:extLst xmlns:a="http://schemas.openxmlformats.org/drawingml/2006/main">
              <a:ext uri="{FF2B5EF4-FFF2-40B4-BE49-F238E27FC236}">
                <a16:creationId xmlns:a16="http://schemas.microsoft.com/office/drawing/2014/main" id="{D9E77391-3D69-4267-9F7D-71AD5A20423F}"/>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Ordinary creation days and a relatively young earth.</a:t>
            </a:r>
          </a:p>
        </p:txBody>
      </p:sp>
      <p:sp>
        <p:nvSpPr>
          <p:cNvPr id="4" name="Oude-aardecreationisme">
            <a:extLst xmlns:a="http://schemas.openxmlformats.org/drawingml/2006/main">
              <a:ext uri="{FF2B5EF4-FFF2-40B4-BE49-F238E27FC236}">
                <a16:creationId xmlns:a16="http://schemas.microsoft.com/office/drawing/2014/main" id="{9EB2AC57-82EF-4363-A44F-1EA4549D3864}"/>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Old-earth creationism</a:t>
            </a:r>
          </a:p>
        </p:txBody>
      </p:sp>
      <p:sp>
        <p:nvSpPr>
          <p:cNvPr id="5" name="Een oude kosmos en aarde, met ruimte voor afzonderlijke">
            <a:extLst xmlns:a="http://schemas.openxmlformats.org/drawingml/2006/main">
              <a:ext uri="{FF2B5EF4-FFF2-40B4-BE49-F238E27FC236}">
                <a16:creationId xmlns:a16="http://schemas.microsoft.com/office/drawing/2014/main" id="{4CB3A65D-13FA-4CE9-9A72-252B2AF8E895}"/>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An ancient cosmos and earth, allowing for distinct acts of creation.</a:t>
            </a:r>
          </a:p>
        </p:txBody>
      </p:sp>
      <p:sp>
        <p:nvSpPr>
          <p:cNvPr id="6" name="Evolutionaire schepping">
            <a:extLst xmlns:a="http://schemas.openxmlformats.org/drawingml/2006/main">
              <a:ext uri="{FF2B5EF4-FFF2-40B4-BE49-F238E27FC236}">
                <a16:creationId xmlns:a16="http://schemas.microsoft.com/office/drawing/2014/main" id="{4ABE42D3-E422-422C-AEE1-078108E48DC3}"/>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Evolutionary creation</a:t>
            </a:r>
          </a:p>
        </p:txBody>
      </p:sp>
      <p:sp>
        <p:nvSpPr>
          <p:cNvPr id="7" name="Evolutionaire processen kunnen middelen van Gods schepp">
            <a:extLst xmlns:a="http://schemas.openxmlformats.org/drawingml/2006/main">
              <a:ext uri="{FF2B5EF4-FFF2-40B4-BE49-F238E27FC236}">
                <a16:creationId xmlns:a16="http://schemas.microsoft.com/office/drawing/2014/main" id="{ECD39642-9BEE-4574-BB6D-7A84221AEA78}"/>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Evolutionary processes may be means of God’s creative action.</a:t>
            </a:r>
          </a:p>
        </p:txBody>
      </p:sp>
      <p:sp>
        <p:nvSpPr>
          <p:cNvPr id="8" name="Vragen over genre, Adam en de zondeval blijven theologi">
            <a:extLst xmlns:a="http://schemas.openxmlformats.org/drawingml/2006/main">
              <a:ext uri="{FF2B5EF4-FFF2-40B4-BE49-F238E27FC236}">
                <a16:creationId xmlns:a16="http://schemas.microsoft.com/office/drawing/2014/main" id="{6561737D-BC40-4F82-95B8-2D9A34CE5031}"/>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Questions about genre, Adam and the Fall remain theologically important.</a:t>
            </a:r>
          </a:p>
        </p:txBody>
      </p:sp>
      <p:sp>
        <p:nvSpPr>
          <p:cNvPr id="9" name="Genesis 1–3, Romeinen 5, 1 Korintiërs 15">
            <a:extLst xmlns:a="http://schemas.openxmlformats.org/drawingml/2006/main">
              <a:ext uri="{FF2B5EF4-FFF2-40B4-BE49-F238E27FC236}">
                <a16:creationId xmlns:a16="http://schemas.microsoft.com/office/drawing/2014/main" id="{DB32CFA8-454E-4EEC-9E18-299DB643EF78}"/>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Genesis 1–3, Romans 5, 1 Corinthians 15</a:t>
            </a:r>
          </a:p>
        </p:txBody>
      </p:sp>
      <p:sp>
        <p:nvSpPr>
          <p:cNvPr id="10" name="fellerbooks.com">
            <a:extLst xmlns:a="http://schemas.openxmlformats.org/drawingml/2006/main">
              <a:ext uri="{FF2B5EF4-FFF2-40B4-BE49-F238E27FC236}">
                <a16:creationId xmlns:a16="http://schemas.microsoft.com/office/drawing/2014/main" id="{B266D606-D475-487B-AEC4-1B6E0F68FD3F}"/>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8">
            <a:extLst xmlns:a="http://schemas.openxmlformats.org/drawingml/2006/main">
              <a:ext uri="{FF2B5EF4-FFF2-40B4-BE49-F238E27FC236}">
                <a16:creationId xmlns:a16="http://schemas.microsoft.com/office/drawing/2014/main" id="{ADAFDE59-1E46-4641-AD3B-E6CB067239BD}"/>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28</a:t>
            </a:r>
          </a:p>
        </p:txBody>
      </p:sp>
    </p:spTree>
    <p:extLst>
      <p:ext uri="{BB962C8B-B14F-4D97-AF65-F5344CB8AC3E}">
        <p14:creationId xmlns:p14="http://schemas.microsoft.com/office/powerpoint/2010/main" val="1773528297"/>
      </p:ext>
    </p:extLst>
  </p:cSld>
</p:sld>
</file>

<file path=ppt/slides/slide29.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20  Hoe bepaalt de Bijbel onze ethiek?">
            <a:extLst xmlns:a="http://schemas.openxmlformats.org/drawingml/2006/main">
              <a:ext uri="{FF2B5EF4-FFF2-40B4-BE49-F238E27FC236}">
                <a16:creationId xmlns:a16="http://schemas.microsoft.com/office/drawing/2014/main" id="{44E0B36F-EDDC-4E7B-8817-3DD4329D96A1}"/>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20  How does the Bible shape our ethics?</a:t>
            </a:r>
          </a:p>
        </p:txBody>
      </p:sp>
      <p:sp>
        <p:nvSpPr>
          <p:cNvPr id="2" name="Christelijke ethiek verbindt Schriftuitleg met concreet">
            <a:extLst xmlns:a="http://schemas.openxmlformats.org/drawingml/2006/main">
              <a:ext uri="{FF2B5EF4-FFF2-40B4-BE49-F238E27FC236}">
                <a16:creationId xmlns:a16="http://schemas.microsoft.com/office/drawing/2014/main" id="{0681D230-0872-4960-9083-D8919164D0BD}"/>
              </a:ext>
            </a:extLst>
          </p:cNvPr>
          <p:cNvSpPr>
            <a:spLocks xmlns:a="http://schemas.openxmlformats.org/drawingml/2006/main" noGrp="1"/>
          </p:cNvSpPr>
          <p:nvPr/>
        </p:nvSpPr>
        <p:spPr>
          <a:xfrm xmlns:a="http://schemas.openxmlformats.org/drawingml/2006/main">
            <a:off x="628650" y="1771650"/>
            <a:ext cx="10810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E34"/>
                </a:solidFill>
                <a:latin typeface="Arial"/>
                <a:ea typeface="Arial"/>
                <a:cs typeface="Arial"/>
              </a:defRPr>
            </a:defPPr>
          </a:lstStyle>
          <a:p xmlns:a="http://schemas.openxmlformats.org/drawingml/2006/main">
            <a:pPr>
              <a:lnSpc>
                <a:spcPct val="115000"/>
              </a:lnSpc>
              <a:buNone/>
              <a:defRPr sz="2400" b="0">
                <a:solidFill>
                  <a:srgbClr val="173E34"/>
                </a:solidFill>
                <a:latin typeface="Arial"/>
                <a:ea typeface="Arial"/>
                <a:cs typeface="Arial"/>
              </a:defRPr>
            </a:pPr>
            <a:r>
              <a:rPr sz="2400" b="0">
                <a:solidFill>
                  <a:srgbClr val="173E34"/>
                </a:solidFill>
                <a:latin typeface="Arial"/>
                <a:ea typeface="Arial"/>
                <a:cs typeface="Arial"/>
              </a:rPr>
              <a:t>Christian ethics connects biblical interpretation with practical discipleship.</a:t>
            </a:r>
          </a:p>
        </p:txBody>
      </p:sp>
      <p:sp>
        <p:nvSpPr>
          <p:cNvPr id="3" name="Norm en context">
            <a:extLst xmlns:a="http://schemas.openxmlformats.org/drawingml/2006/main">
              <a:ext uri="{FF2B5EF4-FFF2-40B4-BE49-F238E27FC236}">
                <a16:creationId xmlns:a16="http://schemas.microsoft.com/office/drawing/2014/main" id="{141EF685-2AE0-4F7B-B8DF-2A99AE3641BA}"/>
              </a:ext>
            </a:extLst>
          </p:cNvPr>
          <p:cNvSpPr>
            <a:spLocks xmlns:a="http://schemas.openxmlformats.org/drawingml/2006/main" noGrp="1"/>
          </p:cNvSpPr>
          <p:nvPr/>
        </p:nvSpPr>
        <p:spPr>
          <a:xfrm xmlns:a="http://schemas.openxmlformats.org/drawingml/2006/main">
            <a:off x="628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Norm and context</a:t>
            </a:r>
          </a:p>
        </p:txBody>
      </p:sp>
      <p:sp>
        <p:nvSpPr>
          <p:cNvPr id="4" name="Hoe werken schepping, geboden, Christus en het Nieuwe V">
            <a:extLst xmlns:a="http://schemas.openxmlformats.org/drawingml/2006/main">
              <a:ext uri="{FF2B5EF4-FFF2-40B4-BE49-F238E27FC236}">
                <a16:creationId xmlns:a16="http://schemas.microsoft.com/office/drawing/2014/main" id="{E03236DA-057C-4212-91BD-7319BE8DE394}"/>
              </a:ext>
            </a:extLst>
          </p:cNvPr>
          <p:cNvSpPr>
            <a:spLocks xmlns:a="http://schemas.openxmlformats.org/drawingml/2006/main" noGrp="1"/>
          </p:cNvSpPr>
          <p:nvPr/>
        </p:nvSpPr>
        <p:spPr>
          <a:xfrm xmlns:a="http://schemas.openxmlformats.org/drawingml/2006/main">
            <a:off x="628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How do creation, commandments, Christ and the New Covenant fit together?</a:t>
            </a:r>
          </a:p>
        </p:txBody>
      </p:sp>
      <p:sp>
        <p:nvSpPr>
          <p:cNvPr id="5" name="Menselijke waardigheid">
            <a:extLst xmlns:a="http://schemas.openxmlformats.org/drawingml/2006/main">
              <a:ext uri="{FF2B5EF4-FFF2-40B4-BE49-F238E27FC236}">
                <a16:creationId xmlns:a16="http://schemas.microsoft.com/office/drawing/2014/main" id="{A81889F1-9689-4AA3-87FD-CAFCC40916B0}"/>
              </a:ext>
            </a:extLst>
          </p:cNvPr>
          <p:cNvSpPr>
            <a:spLocks xmlns:a="http://schemas.openxmlformats.org/drawingml/2006/main" noGrp="1"/>
          </p:cNvSpPr>
          <p:nvPr/>
        </p:nvSpPr>
        <p:spPr>
          <a:xfrm xmlns:a="http://schemas.openxmlformats.org/drawingml/2006/main">
            <a:off x="6343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Human dignity</a:t>
            </a:r>
          </a:p>
        </p:txBody>
      </p:sp>
      <p:sp>
        <p:nvSpPr>
          <p:cNvPr id="6" name="Ethische overtuiging vraagt zorg voor kwetsbaren, ook b">
            <a:extLst xmlns:a="http://schemas.openxmlformats.org/drawingml/2006/main">
              <a:ext uri="{FF2B5EF4-FFF2-40B4-BE49-F238E27FC236}">
                <a16:creationId xmlns:a16="http://schemas.microsoft.com/office/drawing/2014/main" id="{99CF727B-1776-4E98-9664-7A3431965135}"/>
              </a:ext>
            </a:extLst>
          </p:cNvPr>
          <p:cNvSpPr>
            <a:spLocks xmlns:a="http://schemas.openxmlformats.org/drawingml/2006/main" noGrp="1"/>
          </p:cNvSpPr>
          <p:nvPr/>
        </p:nvSpPr>
        <p:spPr>
          <a:xfrm xmlns:a="http://schemas.openxmlformats.org/drawingml/2006/main">
            <a:off x="6343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Ethical conviction calls for care for vulnerable people, even amid deep disagreement.</a:t>
            </a:r>
          </a:p>
        </p:txBody>
      </p:sp>
      <p:sp>
        <p:nvSpPr>
          <p:cNvPr id="7" name="Vragen over relaties, leven en sterven, oorlog en vrede">
            <a:extLst xmlns:a="http://schemas.openxmlformats.org/drawingml/2006/main">
              <a:ext uri="{FF2B5EF4-FFF2-40B4-BE49-F238E27FC236}">
                <a16:creationId xmlns:a16="http://schemas.microsoft.com/office/drawing/2014/main" id="{ACBA62C5-660A-4A24-A4A3-C0D83275C1B4}"/>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Relationships, life and death, war and peace require careful application.</a:t>
            </a:r>
          </a:p>
        </p:txBody>
      </p:sp>
      <p:sp>
        <p:nvSpPr>
          <p:cNvPr id="8" name="Mattheüs 5–7, Romeinen 12, Galaten 5">
            <a:extLst xmlns:a="http://schemas.openxmlformats.org/drawingml/2006/main">
              <a:ext uri="{FF2B5EF4-FFF2-40B4-BE49-F238E27FC236}">
                <a16:creationId xmlns:a16="http://schemas.microsoft.com/office/drawing/2014/main" id="{7559B285-EA8E-42A8-9D5F-EEA2BE2604B9}"/>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Matthew 5–7, Romans 12, Galatians 5</a:t>
            </a:r>
          </a:p>
        </p:txBody>
      </p:sp>
      <p:sp>
        <p:nvSpPr>
          <p:cNvPr id="9" name="fellerbooks.com">
            <a:extLst xmlns:a="http://schemas.openxmlformats.org/drawingml/2006/main">
              <a:ext uri="{FF2B5EF4-FFF2-40B4-BE49-F238E27FC236}">
                <a16:creationId xmlns:a16="http://schemas.microsoft.com/office/drawing/2014/main" id="{2130979E-A895-4276-BE10-3365EF43C227}"/>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29">
            <a:extLst xmlns:a="http://schemas.openxmlformats.org/drawingml/2006/main">
              <a:ext uri="{FF2B5EF4-FFF2-40B4-BE49-F238E27FC236}">
                <a16:creationId xmlns:a16="http://schemas.microsoft.com/office/drawing/2014/main" id="{ACBF6F9F-F821-4B8F-953C-7C112FAE87C4}"/>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29</a:t>
            </a:r>
          </a:p>
        </p:txBody>
      </p:sp>
    </p:spTree>
    <p:extLst>
      <p:ext uri="{BB962C8B-B14F-4D97-AF65-F5344CB8AC3E}">
        <p14:creationId xmlns:p14="http://schemas.microsoft.com/office/powerpoint/2010/main" val="877255853"/>
      </p:ext>
    </p:extLst>
  </p:cSld>
</p:sld>
</file>

<file path=ppt/slides/slide30.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Verschillen hebben niet hetzelfde gewicht">
            <a:extLst xmlns:a="http://schemas.openxmlformats.org/drawingml/2006/main">
              <a:ext uri="{FF2B5EF4-FFF2-40B4-BE49-F238E27FC236}">
                <a16:creationId xmlns:a16="http://schemas.microsoft.com/office/drawing/2014/main" id="{097DCA0B-5641-4005-A88F-4D68B0151240}"/>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Differences do not all carry the same weight</a:t>
            </a:r>
          </a:p>
        </p:txBody>
      </p:sp>
      <p:sp>
        <p:nvSpPr>
          <p:cNvPr id="2" name="Het centrum">
            <a:extLst xmlns:a="http://schemas.openxmlformats.org/drawingml/2006/main">
              <a:ext uri="{FF2B5EF4-FFF2-40B4-BE49-F238E27FC236}">
                <a16:creationId xmlns:a16="http://schemas.microsoft.com/office/drawing/2014/main" id="{C8FDFE96-EBE3-4701-8A4F-602A7192FF7F}"/>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The centre</a:t>
            </a:r>
          </a:p>
        </p:txBody>
      </p:sp>
      <p:sp>
        <p:nvSpPr>
          <p:cNvPr id="3" name="God, Christus, kruis en opstanding. Genade en geloof. G">
            <a:extLst xmlns:a="http://schemas.openxmlformats.org/drawingml/2006/main">
              <a:ext uri="{FF2B5EF4-FFF2-40B4-BE49-F238E27FC236}">
                <a16:creationId xmlns:a16="http://schemas.microsoft.com/office/drawing/2014/main" id="{434F64F6-4AC5-4378-B159-5C4FF2227653}"/>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 Christ, cross and resurrection. Grace and faith. God’s ultimate victory.</a:t>
            </a:r>
          </a:p>
        </p:txBody>
      </p:sp>
      <p:sp>
        <p:nvSpPr>
          <p:cNvPr id="4" name="Grote kerkelijke verschillen">
            <a:extLst xmlns:a="http://schemas.openxmlformats.org/drawingml/2006/main">
              <a:ext uri="{FF2B5EF4-FFF2-40B4-BE49-F238E27FC236}">
                <a16:creationId xmlns:a16="http://schemas.microsoft.com/office/drawing/2014/main" id="{146633EA-3D17-4051-A919-B743A2D02BE9}"/>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Major church differences</a:t>
            </a:r>
          </a:p>
        </p:txBody>
      </p:sp>
      <p:sp>
        <p:nvSpPr>
          <p:cNvPr id="5" name="Doop, avondmaal, ambt, kerkstructuur en geestelijke gav">
            <a:extLst xmlns:a="http://schemas.openxmlformats.org/drawingml/2006/main">
              <a:ext uri="{FF2B5EF4-FFF2-40B4-BE49-F238E27FC236}">
                <a16:creationId xmlns:a16="http://schemas.microsoft.com/office/drawing/2014/main" id="{2AD154AF-F6A1-437A-B5E6-2929C48DD130}"/>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Baptism, the Lord’s Supper, ministry, church structure and spiritual gifts.</a:t>
            </a:r>
          </a:p>
        </p:txBody>
      </p:sp>
      <p:sp>
        <p:nvSpPr>
          <p:cNvPr id="6" name="Ruimte voor diversiteit">
            <a:extLst xmlns:a="http://schemas.openxmlformats.org/drawingml/2006/main">
              <a:ext uri="{FF2B5EF4-FFF2-40B4-BE49-F238E27FC236}">
                <a16:creationId xmlns:a16="http://schemas.microsoft.com/office/drawing/2014/main" id="{6A51EEAE-7358-4636-A265-DECFD10444F3}"/>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Room for diversity</a:t>
            </a:r>
          </a:p>
        </p:txBody>
      </p:sp>
      <p:sp>
        <p:nvSpPr>
          <p:cNvPr id="7" name="Veel details van eindtijdschema’s en bepaalde praktisch">
            <a:extLst xmlns:a="http://schemas.openxmlformats.org/drawingml/2006/main">
              <a:ext uri="{FF2B5EF4-FFF2-40B4-BE49-F238E27FC236}">
                <a16:creationId xmlns:a16="http://schemas.microsoft.com/office/drawing/2014/main" id="{B905D2B6-78E4-4E01-AFEE-59C0AEE67CFC}"/>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Many details of end-times schemes and certain practical applications.</a:t>
            </a:r>
          </a:p>
        </p:txBody>
      </p:sp>
      <p:sp>
        <p:nvSpPr>
          <p:cNvPr id="8" name="De indeling helpt het gesprek. Tradities kunnen de gren">
            <a:extLst xmlns:a="http://schemas.openxmlformats.org/drawingml/2006/main">
              <a:ext uri="{FF2B5EF4-FFF2-40B4-BE49-F238E27FC236}">
                <a16:creationId xmlns:a16="http://schemas.microsoft.com/office/drawing/2014/main" id="{9FDCC4FB-C6F9-4179-9FFE-FDB8E5761A17}"/>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This framework helps discussion. Traditions may draw the boundaries differently.</a:t>
            </a:r>
          </a:p>
        </p:txBody>
      </p:sp>
      <p:sp>
        <p:nvSpPr>
          <p:cNvPr id="9" name="fellerbooks.com">
            <a:extLst xmlns:a="http://schemas.openxmlformats.org/drawingml/2006/main">
              <a:ext uri="{FF2B5EF4-FFF2-40B4-BE49-F238E27FC236}">
                <a16:creationId xmlns:a16="http://schemas.microsoft.com/office/drawing/2014/main" id="{10BA7299-840E-48C8-AA27-796943D82775}"/>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30">
            <a:extLst xmlns:a="http://schemas.openxmlformats.org/drawingml/2006/main">
              <a:ext uri="{FF2B5EF4-FFF2-40B4-BE49-F238E27FC236}">
                <a16:creationId xmlns:a16="http://schemas.microsoft.com/office/drawing/2014/main" id="{8B804E4D-AC68-4594-9EF0-A411CBACBEE5}"/>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30</a:t>
            </a:r>
          </a:p>
        </p:txBody>
      </p:sp>
    </p:spTree>
    <p:extLst>
      <p:ext uri="{BB962C8B-B14F-4D97-AF65-F5344CB8AC3E}">
        <p14:creationId xmlns:p14="http://schemas.microsoft.com/office/powerpoint/2010/main" val="1358426905"/>
      </p:ext>
    </p:extLst>
  </p:cSld>
</p:sld>
</file>

<file path=ppt/slides/slide31.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Gesprek in de gemeente">
            <a:extLst xmlns:a="http://schemas.openxmlformats.org/drawingml/2006/main">
              <a:ext uri="{FF2B5EF4-FFF2-40B4-BE49-F238E27FC236}">
                <a16:creationId xmlns:a16="http://schemas.microsoft.com/office/drawing/2014/main" id="{30F14582-8778-450E-BE6A-AA697B4D0ACB}"/>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Conversation in the congregation</a:t>
            </a:r>
          </a:p>
        </p:txBody>
      </p:sp>
      <p:sp>
        <p:nvSpPr>
          <p:cNvPr id="2" name="01">
            <a:extLst xmlns:a="http://schemas.openxmlformats.org/drawingml/2006/main">
              <a:ext uri="{FF2B5EF4-FFF2-40B4-BE49-F238E27FC236}">
                <a16:creationId xmlns:a16="http://schemas.microsoft.com/office/drawing/2014/main" id="{030EF43B-01B1-4BE5-9589-F21EFC730AB7}"/>
              </a:ext>
            </a:extLst>
          </p:cNvPr>
          <p:cNvSpPr>
            <a:spLocks xmlns:a="http://schemas.openxmlformats.org/drawingml/2006/main" noGrp="1"/>
          </p:cNvSpPr>
          <p:nvPr/>
        </p:nvSpPr>
        <p:spPr>
          <a:xfrm xmlns:a="http://schemas.openxmlformats.org/drawingml/2006/main">
            <a:off x="628650" y="182880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01</a:t>
            </a:r>
          </a:p>
        </p:txBody>
      </p:sp>
      <p:sp>
        <p:nvSpPr>
          <p:cNvPr id="3" name="Welk standpunt van een andere traditie begrijp je nu be">
            <a:extLst xmlns:a="http://schemas.openxmlformats.org/drawingml/2006/main">
              <a:ext uri="{FF2B5EF4-FFF2-40B4-BE49-F238E27FC236}">
                <a16:creationId xmlns:a16="http://schemas.microsoft.com/office/drawing/2014/main" id="{00D420C4-BF76-4693-AA2E-7C9DF4E6A15F}"/>
              </a:ext>
            </a:extLst>
          </p:cNvPr>
          <p:cNvSpPr>
            <a:spLocks xmlns:a="http://schemas.openxmlformats.org/drawingml/2006/main" noGrp="1"/>
          </p:cNvSpPr>
          <p:nvPr/>
        </p:nvSpPr>
        <p:spPr>
          <a:xfrm xmlns:a="http://schemas.openxmlformats.org/drawingml/2006/main">
            <a:off x="1571625" y="1828800"/>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Which position from another tradition do you now understand better?</a:t>
            </a:r>
          </a:p>
        </p:txBody>
      </p:sp>
      <p:sp>
        <p:nvSpPr>
          <p:cNvPr id="4" name="02">
            <a:extLst xmlns:a="http://schemas.openxmlformats.org/drawingml/2006/main">
              <a:ext uri="{FF2B5EF4-FFF2-40B4-BE49-F238E27FC236}">
                <a16:creationId xmlns:a16="http://schemas.microsoft.com/office/drawing/2014/main" id="{5D21D5C9-8C0C-445A-8269-388AA6D658A7}"/>
              </a:ext>
            </a:extLst>
          </p:cNvPr>
          <p:cNvSpPr>
            <a:spLocks xmlns:a="http://schemas.openxmlformats.org/drawingml/2006/main" noGrp="1"/>
          </p:cNvSpPr>
          <p:nvPr/>
        </p:nvSpPr>
        <p:spPr>
          <a:xfrm xmlns:a="http://schemas.openxmlformats.org/drawingml/2006/main">
            <a:off x="628650" y="2828925"/>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02</a:t>
            </a:r>
          </a:p>
        </p:txBody>
      </p:sp>
      <p:sp>
        <p:nvSpPr>
          <p:cNvPr id="5" name="Welke Bijbeltekst of uitlegvraag is voor jou doorslagge">
            <a:extLst xmlns:a="http://schemas.openxmlformats.org/drawingml/2006/main">
              <a:ext uri="{FF2B5EF4-FFF2-40B4-BE49-F238E27FC236}">
                <a16:creationId xmlns:a16="http://schemas.microsoft.com/office/drawing/2014/main" id="{1A27C65C-3D49-4DDC-9AE6-EA69AE0AB2A3}"/>
              </a:ext>
            </a:extLst>
          </p:cNvPr>
          <p:cNvSpPr>
            <a:spLocks xmlns:a="http://schemas.openxmlformats.org/drawingml/2006/main" noGrp="1"/>
          </p:cNvSpPr>
          <p:nvPr/>
        </p:nvSpPr>
        <p:spPr>
          <a:xfrm xmlns:a="http://schemas.openxmlformats.org/drawingml/2006/main">
            <a:off x="1571625" y="2828925"/>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Which biblical passage or interpretive question is decisive for you?</a:t>
            </a:r>
          </a:p>
        </p:txBody>
      </p:sp>
      <p:sp>
        <p:nvSpPr>
          <p:cNvPr id="6" name="03">
            <a:extLst xmlns:a="http://schemas.openxmlformats.org/drawingml/2006/main">
              <a:ext uri="{FF2B5EF4-FFF2-40B4-BE49-F238E27FC236}">
                <a16:creationId xmlns:a16="http://schemas.microsoft.com/office/drawing/2014/main" id="{194ED269-9D40-4539-B48E-8B9551EFE23D}"/>
              </a:ext>
            </a:extLst>
          </p:cNvPr>
          <p:cNvSpPr>
            <a:spLocks xmlns:a="http://schemas.openxmlformats.org/drawingml/2006/main" noGrp="1"/>
          </p:cNvSpPr>
          <p:nvPr/>
        </p:nvSpPr>
        <p:spPr>
          <a:xfrm xmlns:a="http://schemas.openxmlformats.org/drawingml/2006/main">
            <a:off x="628650" y="382905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03</a:t>
            </a:r>
          </a:p>
        </p:txBody>
      </p:sp>
      <p:sp>
        <p:nvSpPr>
          <p:cNvPr id="7" name="Welke overtuiging vraagt nader onderzoek?">
            <a:extLst xmlns:a="http://schemas.openxmlformats.org/drawingml/2006/main">
              <a:ext uri="{FF2B5EF4-FFF2-40B4-BE49-F238E27FC236}">
                <a16:creationId xmlns:a16="http://schemas.microsoft.com/office/drawing/2014/main" id="{C6DDAB7E-CE8A-4DE0-A9B3-8B73BB4919CE}"/>
              </a:ext>
            </a:extLst>
          </p:cNvPr>
          <p:cNvSpPr>
            <a:spLocks xmlns:a="http://schemas.openxmlformats.org/drawingml/2006/main" noGrp="1"/>
          </p:cNvSpPr>
          <p:nvPr/>
        </p:nvSpPr>
        <p:spPr>
          <a:xfrm xmlns:a="http://schemas.openxmlformats.org/drawingml/2006/main">
            <a:off x="1571625" y="3829050"/>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Which conviction needs further study?</a:t>
            </a:r>
          </a:p>
        </p:txBody>
      </p:sp>
      <p:sp>
        <p:nvSpPr>
          <p:cNvPr id="8" name="04">
            <a:extLst xmlns:a="http://schemas.openxmlformats.org/drawingml/2006/main">
              <a:ext uri="{FF2B5EF4-FFF2-40B4-BE49-F238E27FC236}">
                <a16:creationId xmlns:a16="http://schemas.microsoft.com/office/drawing/2014/main" id="{2AF16A81-442A-4D7A-A2E0-61CDD1F8C938}"/>
              </a:ext>
            </a:extLst>
          </p:cNvPr>
          <p:cNvSpPr>
            <a:spLocks xmlns:a="http://schemas.openxmlformats.org/drawingml/2006/main" noGrp="1"/>
          </p:cNvSpPr>
          <p:nvPr/>
        </p:nvSpPr>
        <p:spPr>
          <a:xfrm xmlns:a="http://schemas.openxmlformats.org/drawingml/2006/main">
            <a:off x="628650" y="4829175"/>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04</a:t>
            </a:r>
          </a:p>
        </p:txBody>
      </p:sp>
      <p:sp>
        <p:nvSpPr>
          <p:cNvPr id="9" name="Hoe kunnen we trouw blijven aan onze overtuiging en aan">
            <a:extLst xmlns:a="http://schemas.openxmlformats.org/drawingml/2006/main">
              <a:ext uri="{FF2B5EF4-FFF2-40B4-BE49-F238E27FC236}">
                <a16:creationId xmlns:a16="http://schemas.microsoft.com/office/drawing/2014/main" id="{1C1DF621-E72F-419A-BEF8-49D30F68D025}"/>
              </a:ext>
            </a:extLst>
          </p:cNvPr>
          <p:cNvSpPr>
            <a:spLocks xmlns:a="http://schemas.openxmlformats.org/drawingml/2006/main" noGrp="1"/>
          </p:cNvSpPr>
          <p:nvPr/>
        </p:nvSpPr>
        <p:spPr>
          <a:xfrm xmlns:a="http://schemas.openxmlformats.org/drawingml/2006/main">
            <a:off x="1571625" y="4829175"/>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How can we remain faithful to our convictions and to one another?</a:t>
            </a:r>
          </a:p>
        </p:txBody>
      </p:sp>
      <p:sp>
        <p:nvSpPr>
          <p:cNvPr id="10" name="fellerbooks.com">
            <a:extLst xmlns:a="http://schemas.openxmlformats.org/drawingml/2006/main">
              <a:ext uri="{FF2B5EF4-FFF2-40B4-BE49-F238E27FC236}">
                <a16:creationId xmlns:a16="http://schemas.microsoft.com/office/drawing/2014/main" id="{92DE22BB-0EDE-4E65-9B65-14CE7407ADA5}"/>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31">
            <a:extLst xmlns:a="http://schemas.openxmlformats.org/drawingml/2006/main">
              <a:ext uri="{FF2B5EF4-FFF2-40B4-BE49-F238E27FC236}">
                <a16:creationId xmlns:a16="http://schemas.microsoft.com/office/drawing/2014/main" id="{C03B0862-332F-4002-B96C-2F60ACBAFB6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31</a:t>
            </a:r>
          </a:p>
        </p:txBody>
      </p:sp>
    </p:spTree>
    <p:extLst>
      <p:ext uri="{BB962C8B-B14F-4D97-AF65-F5344CB8AC3E}">
        <p14:creationId xmlns:p14="http://schemas.microsoft.com/office/powerpoint/2010/main" val="353966051"/>
      </p:ext>
    </p:extLst>
  </p:cSld>
</p:sld>
</file>

<file path=ppt/slides/slide32.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6CDF7EB8-2C83-4A4D-BA4D-914B32D65FFE}"/>
              </a:ext>
            </a:extLst>
          </p:cNvPr>
          <p:cNvPicPr>
            <a:picLocks xmlns:a="http://schemas.openxmlformats.org/drawingml/2006/main" noChangeAspect="1"/>
          </p:cNvPicPr>
          <p:nvPr/>
        </p:nvPicPr>
        <p:blipFill>
          <a:blip xmlns:r="http://schemas.openxmlformats.org/officeDocument/2006/relationships" xmlns:a="http://schemas.openxmlformats.org/drawingml/2006/main" r:embed="R0849bc6e926f4b59"/>
          <a:srcRect xmlns:a="http://schemas.openxmlformats.org/drawingml/2006/main" l="23033" t="0" r="23033" b="0"/>
          <a:stretch xmlns:a="http://schemas.openxmlformats.org/drawingml/2006/main">
            <a:fillRect l="0" t="0" r="0" b="0"/>
          </a:stretch>
        </p:blipFill>
        <p:spPr>
          <a:xfrm xmlns:a="http://schemas.openxmlformats.org/drawingml/2006/main">
            <a:off x="5619750" y="0"/>
            <a:ext cx="6572250" cy="6858000"/>
          </a:xfrm>
          <a:prstGeom xmlns:a="http://schemas.openxmlformats.org/drawingml/2006/main" prst="rect">
            <a:avLst/>
          </a:prstGeom>
        </p:spPr>
      </p:pic>
      <p:sp>
        <p:nvSpPr>
          <p:cNvPr id="2" name="“Beproef alles,&#10;behoud het goede.”">
            <a:extLst xmlns:a="http://schemas.openxmlformats.org/drawingml/2006/main">
              <a:ext uri="{FF2B5EF4-FFF2-40B4-BE49-F238E27FC236}">
                <a16:creationId xmlns:a16="http://schemas.microsoft.com/office/drawing/2014/main" id="{1EA221BC-BF6C-4FAA-98B6-686A28CD8DA0}"/>
              </a:ext>
            </a:extLst>
          </p:cNvPr>
          <p:cNvSpPr>
            <a:spLocks xmlns:a="http://schemas.openxmlformats.org/drawingml/2006/main" noGrp="1"/>
          </p:cNvSpPr>
          <p:nvPr/>
        </p:nvSpPr>
        <p:spPr>
          <a:xfrm xmlns:a="http://schemas.openxmlformats.org/drawingml/2006/main">
            <a:off x="609600" y="1714500"/>
            <a:ext cx="5000625"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FFFFFF"/>
                </a:solidFill>
                <a:latin typeface="Arial"/>
                <a:ea typeface="Arial"/>
                <a:cs typeface="Arial"/>
              </a:defRPr>
            </a:defPPr>
          </a:lstStyle>
          <a:p xmlns:a="http://schemas.openxmlformats.org/drawingml/2006/main">
            <a:pPr>
              <a:lnSpc>
                <a:spcPct val="115000"/>
              </a:lnSpc>
              <a:buNone/>
              <a:defRPr sz="3600" b="1">
                <a:solidFill>
                  <a:srgbClr val="FFFFFF"/>
                </a:solidFill>
                <a:latin typeface="Arial"/>
                <a:ea typeface="Arial"/>
                <a:cs typeface="Arial"/>
              </a:defRPr>
            </a:pPr>
            <a:r>
              <a:rPr sz="3600" b="1">
                <a:solidFill>
                  <a:srgbClr val="FFFFFF"/>
                </a:solidFill>
                <a:latin typeface="Arial"/>
                <a:ea typeface="Arial"/>
                <a:cs typeface="Arial"/>
              </a:rPr>
              <a:t>“Test everything.</a:t>
            </a:r>
          </a:p>
          <a:p xmlns:a="http://schemas.openxmlformats.org/drawingml/2006/main">
            <a:pPr>
              <a:lnSpc>
                <a:spcPct val="115000"/>
              </a:lnSpc>
              <a:buNone/>
              <a:defRPr sz="3600" b="1">
                <a:solidFill>
                  <a:srgbClr val="FFFFFF"/>
                </a:solidFill>
                <a:latin typeface="Arial"/>
                <a:ea typeface="Arial"/>
                <a:cs typeface="Arial"/>
              </a:defRPr>
            </a:pPr>
            <a:r>
              <a:rPr sz="3600" b="1">
                <a:solidFill>
                  <a:srgbClr val="FFFFFF"/>
                </a:solidFill>
                <a:latin typeface="Arial"/>
                <a:ea typeface="Arial"/>
                <a:cs typeface="Arial"/>
              </a:rPr>
              <a:t>Hold on to what is good.”</a:t>
            </a:r>
          </a:p>
        </p:txBody>
      </p:sp>
      <p:sp>
        <p:nvSpPr>
          <p:cNvPr id="3" name="1 Thessalonicenzen 5:21">
            <a:extLst xmlns:a="http://schemas.openxmlformats.org/drawingml/2006/main">
              <a:ext uri="{FF2B5EF4-FFF2-40B4-BE49-F238E27FC236}">
                <a16:creationId xmlns:a16="http://schemas.microsoft.com/office/drawing/2014/main" id="{6B2DF69B-0845-4E04-84A8-399E1B4F69C6}"/>
              </a:ext>
            </a:extLst>
          </p:cNvPr>
          <p:cNvSpPr>
            <a:spLocks xmlns:a="http://schemas.openxmlformats.org/drawingml/2006/main" noGrp="1"/>
          </p:cNvSpPr>
          <p:nvPr/>
        </p:nvSpPr>
        <p:spPr>
          <a:xfrm xmlns:a="http://schemas.openxmlformats.org/drawingml/2006/main">
            <a:off x="638175" y="4286250"/>
            <a:ext cx="4619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E4D3B8"/>
                </a:solidFill>
                <a:latin typeface="Arial"/>
                <a:ea typeface="Arial"/>
                <a:cs typeface="Arial"/>
              </a:defRPr>
            </a:defPPr>
          </a:lstStyle>
          <a:p xmlns:a="http://schemas.openxmlformats.org/drawingml/2006/main">
            <a:pPr>
              <a:lnSpc>
                <a:spcPct val="115000"/>
              </a:lnSpc>
              <a:buNone/>
              <a:defRPr sz="1950" b="0">
                <a:solidFill>
                  <a:srgbClr val="E4D3B8"/>
                </a:solidFill>
                <a:latin typeface="Arial"/>
                <a:ea typeface="Arial"/>
                <a:cs typeface="Arial"/>
              </a:defRPr>
            </a:pPr>
            <a:r>
              <a:rPr sz="1950" b="0">
                <a:solidFill>
                  <a:srgbClr val="E4D3B8"/>
                </a:solidFill>
                <a:latin typeface="Arial"/>
                <a:ea typeface="Arial"/>
                <a:cs typeface="Arial"/>
              </a:rPr>
              <a:t>1 Thessalonians 5:21</a:t>
            </a:r>
          </a:p>
        </p:txBody>
      </p:sp>
      <p:sp>
        <p:nvSpPr>
          <p:cNvPr id="4" name="Gerard Feller&#10;fellerbooks.com">
            <a:extLst xmlns:a="http://schemas.openxmlformats.org/drawingml/2006/main">
              <a:ext uri="{FF2B5EF4-FFF2-40B4-BE49-F238E27FC236}">
                <a16:creationId xmlns:a16="http://schemas.microsoft.com/office/drawing/2014/main" id="{47922BA0-1851-42C3-B85E-210739912F56}"/>
              </a:ext>
            </a:extLst>
          </p:cNvPr>
          <p:cNvSpPr>
            <a:spLocks xmlns:a="http://schemas.openxmlformats.org/drawingml/2006/main" noGrp="1"/>
          </p:cNvSpPr>
          <p:nvPr/>
        </p:nvSpPr>
        <p:spPr>
          <a:xfrm xmlns:a="http://schemas.openxmlformats.org/drawingml/2006/main">
            <a:off x="638175" y="5381625"/>
            <a:ext cx="4095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FFFFFF"/>
                </a:solidFill>
                <a:latin typeface="Arial"/>
                <a:ea typeface="Arial"/>
                <a:cs typeface="Arial"/>
              </a:defRPr>
            </a:defPPr>
          </a:lstStyle>
          <a:p xmlns:a="http://schemas.openxmlformats.org/drawingml/2006/main">
            <a:pPr>
              <a:lnSpc>
                <a:spcPct val="115000"/>
              </a:lnSpc>
              <a:buNone/>
              <a:defRPr sz="1800" b="0">
                <a:solidFill>
                  <a:srgbClr val="FFFFFF"/>
                </a:solidFill>
                <a:latin typeface="Arial"/>
                <a:ea typeface="Arial"/>
                <a:cs typeface="Arial"/>
              </a:defRPr>
            </a:pPr>
            <a:r>
              <a:rPr sz="1800" b="0">
                <a:solidFill>
                  <a:srgbClr val="FFFFFF"/>
                </a:solidFill>
                <a:latin typeface="Arial"/>
                <a:ea typeface="Arial"/>
                <a:cs typeface="Arial"/>
              </a:rPr>
              <a:t>Gerard Feller</a:t>
            </a:r>
          </a:p>
          <a:p xmlns:a="http://schemas.openxmlformats.org/drawingml/2006/main">
            <a:pPr>
              <a:lnSpc>
                <a:spcPct val="115000"/>
              </a:lnSpc>
              <a:buNone/>
              <a:defRPr sz="1800" b="0">
                <a:solidFill>
                  <a:srgbClr val="FFFFFF"/>
                </a:solidFill>
                <a:latin typeface="Arial"/>
                <a:ea typeface="Arial"/>
                <a:cs typeface="Arial"/>
              </a:defRPr>
            </a:pPr>
            <a:r>
              <a:rPr sz="1800" b="0">
                <a:solidFill>
                  <a:srgbClr val="FFFFFF"/>
                </a:solidFill>
                <a:latin typeface="Arial"/>
                <a:ea typeface="Arial"/>
                <a:cs typeface="Arial"/>
              </a:rPr>
              <a:t>fellerbooks.com</a:t>
            </a:r>
          </a:p>
        </p:txBody>
      </p:sp>
      <p:sp>
        <p:nvSpPr>
          <p:cNvPr id="5" name="fellerbooks.com">
            <a:extLst xmlns:a="http://schemas.openxmlformats.org/drawingml/2006/main">
              <a:ext uri="{FF2B5EF4-FFF2-40B4-BE49-F238E27FC236}">
                <a16:creationId xmlns:a16="http://schemas.microsoft.com/office/drawing/2014/main" id="{BDD8C40A-D65A-493F-894F-8296462841FB}"/>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32">
            <a:extLst xmlns:a="http://schemas.openxmlformats.org/drawingml/2006/main">
              <a:ext uri="{FF2B5EF4-FFF2-40B4-BE49-F238E27FC236}">
                <a16:creationId xmlns:a16="http://schemas.microsoft.com/office/drawing/2014/main" id="{D003E2F7-85A6-4364-A1A4-42E65AF32657}"/>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32</a:t>
            </a:r>
          </a:p>
        </p:txBody>
      </p:sp>
    </p:spTree>
    <p:extLst>
      <p:ext uri="{BB962C8B-B14F-4D97-AF65-F5344CB8AC3E}">
        <p14:creationId xmlns:p14="http://schemas.microsoft.com/office/powerpoint/2010/main" val="1518247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2026-10-19T17:57:04.5410000Z</dcterms:created>
  <dcterms:modified xsi:type="dcterms:W3CDTF">2026-10-19T17:57:04.5410000Z</dcterms:modified>
</coreProperties>
</file>