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4ab549831274484" /><Relationship Type="http://schemas.openxmlformats.org/officeDocument/2006/relationships/extended-properties" Target="/docProps/app.xml" Id="R971b29dfcd6f4161" /><Relationship Type="http://schemas.openxmlformats.org/officeDocument/2006/relationships/officeDocument" Target="/ppt/presentation.xml" Id="R4c35d5329b68408a" /></Relationships>
</file>

<file path=ppt/presentation.xml><?xml version="1.0" encoding="utf-8"?>
<p:presentation xmlns:p="http://schemas.openxmlformats.org/presentationml/2006/main">
  <p:sldMasterIdLst>
    <p:sldMasterId xmlns:r="http://schemas.openxmlformats.org/officeDocument/2006/relationships" id="2147483648" r:id="Rcdc96f79b6a34ff7"/>
  </p:sldMasterIdLst>
  <p:notesMasterIdLst>
    <p:notesMasterId xmlns:r="http://schemas.openxmlformats.org/officeDocument/2006/relationships" r:id="R86fa374df691454a"/>
  </p:notesMasterIdLst>
  <p:sldIdLst>
    <p:sldId xmlns:r="http://schemas.openxmlformats.org/officeDocument/2006/relationships" id="256" r:id="R7e5f15e069eb4d29"/>
    <p:sldId xmlns:r="http://schemas.openxmlformats.org/officeDocument/2006/relationships" id="257" r:id="Rf63a39eceb3d42d7"/>
    <p:sldId xmlns:r="http://schemas.openxmlformats.org/officeDocument/2006/relationships" id="258" r:id="Ra43d2f2ffb3c4ea2"/>
    <p:sldId xmlns:r="http://schemas.openxmlformats.org/officeDocument/2006/relationships" id="259" r:id="Rfdaf8bb0628746a4"/>
    <p:sldId xmlns:r="http://schemas.openxmlformats.org/officeDocument/2006/relationships" id="260" r:id="Rab8c1e4b167b4bbb"/>
    <p:sldId xmlns:r="http://schemas.openxmlformats.org/officeDocument/2006/relationships" id="261" r:id="Reb333782750d4b85"/>
    <p:sldId xmlns:r="http://schemas.openxmlformats.org/officeDocument/2006/relationships" id="262" r:id="Rf46646d8d03f43a4"/>
    <p:sldId xmlns:r="http://schemas.openxmlformats.org/officeDocument/2006/relationships" id="263" r:id="Rf5af372da2fc4fc9"/>
    <p:sldId xmlns:r="http://schemas.openxmlformats.org/officeDocument/2006/relationships" id="264" r:id="R8cf2f1582c714d99"/>
    <p:sldId xmlns:r="http://schemas.openxmlformats.org/officeDocument/2006/relationships" id="265" r:id="R7dcb8dcadd664b5e"/>
    <p:sldId xmlns:r="http://schemas.openxmlformats.org/officeDocument/2006/relationships" id="266" r:id="Rc69e4be481064473"/>
    <p:sldId xmlns:r="http://schemas.openxmlformats.org/officeDocument/2006/relationships" id="267" r:id="R9a0ff9e3ff8b4de0"/>
    <p:sldId xmlns:r="http://schemas.openxmlformats.org/officeDocument/2006/relationships" id="268" r:id="R9bf07907fe044ae7"/>
    <p:sldId xmlns:r="http://schemas.openxmlformats.org/officeDocument/2006/relationships" id="269" r:id="Rc08947cc92eb478a"/>
    <p:sldId xmlns:r="http://schemas.openxmlformats.org/officeDocument/2006/relationships" id="270" r:id="R4814839183b644f2"/>
    <p:sldId xmlns:r="http://schemas.openxmlformats.org/officeDocument/2006/relationships" id="271" r:id="R11911f9daed441f5"/>
    <p:sldId xmlns:r="http://schemas.openxmlformats.org/officeDocument/2006/relationships" id="272" r:id="R3a9c3f701bbc4c0a"/>
    <p:sldId xmlns:r="http://schemas.openxmlformats.org/officeDocument/2006/relationships" id="273" r:id="Rb52e23b12ba04e6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ac99389e8764171" /><Relationship Type="http://schemas.openxmlformats.org/officeDocument/2006/relationships/slideMaster" Target="/ppt/slideMasters/slideMaster1.xml" Id="Rcdc96f79b6a34ff7" /><Relationship Type="http://schemas.openxmlformats.org/officeDocument/2006/relationships/notesMaster" Target="/ppt/notesMasters/notesMaster1.xml" Id="R86fa374df691454a" /><Relationship Type="http://schemas.openxmlformats.org/officeDocument/2006/relationships/presProps" Target="/ppt/presProps.xml" Id="Rd316db5cc2f14f33" /><Relationship Type="http://schemas.openxmlformats.org/officeDocument/2006/relationships/tableStyles" Target="/ppt/tableStyles.xml" Id="R2399490100b54d60" /><Relationship Type="http://schemas.openxmlformats.org/officeDocument/2006/relationships/slide" Target="/ppt/slides/slide1.xml" Id="R7e5f15e069eb4d29" /><Relationship Type="http://schemas.openxmlformats.org/officeDocument/2006/relationships/slide" Target="/ppt/slides/slide2.xml" Id="Rf63a39eceb3d42d7" /><Relationship Type="http://schemas.openxmlformats.org/officeDocument/2006/relationships/slide" Target="/ppt/slides/slide3.xml" Id="Ra43d2f2ffb3c4ea2" /><Relationship Type="http://schemas.openxmlformats.org/officeDocument/2006/relationships/slide" Target="/ppt/slides/slide4.xml" Id="Rfdaf8bb0628746a4" /><Relationship Type="http://schemas.openxmlformats.org/officeDocument/2006/relationships/slide" Target="/ppt/slides/slide5.xml" Id="Rab8c1e4b167b4bbb" /><Relationship Type="http://schemas.openxmlformats.org/officeDocument/2006/relationships/slide" Target="/ppt/slides/slide6.xml" Id="Reb333782750d4b85" /><Relationship Type="http://schemas.openxmlformats.org/officeDocument/2006/relationships/slide" Target="/ppt/slides/slide7.xml" Id="Rf46646d8d03f43a4" /><Relationship Type="http://schemas.openxmlformats.org/officeDocument/2006/relationships/slide" Target="/ppt/slides/slide8.xml" Id="Rf5af372da2fc4fc9" /><Relationship Type="http://schemas.openxmlformats.org/officeDocument/2006/relationships/slide" Target="/ppt/slides/slide9.xml" Id="R8cf2f1582c714d99" /><Relationship Type="http://schemas.openxmlformats.org/officeDocument/2006/relationships/slide" Target="/ppt/slides/slide10.xml" Id="R7dcb8dcadd664b5e" /><Relationship Type="http://schemas.openxmlformats.org/officeDocument/2006/relationships/slide" Target="/ppt/slides/slide11.xml" Id="Rc69e4be481064473" /><Relationship Type="http://schemas.openxmlformats.org/officeDocument/2006/relationships/slide" Target="/ppt/slides/slide12.xml" Id="R9a0ff9e3ff8b4de0" /><Relationship Type="http://schemas.openxmlformats.org/officeDocument/2006/relationships/slide" Target="/ppt/slides/slide13.xml" Id="R9bf07907fe044ae7" /><Relationship Type="http://schemas.openxmlformats.org/officeDocument/2006/relationships/slide" Target="/ppt/slides/slide14.xml" Id="Rc08947cc92eb478a" /><Relationship Type="http://schemas.openxmlformats.org/officeDocument/2006/relationships/slide" Target="/ppt/slides/slide15.xml" Id="R4814839183b644f2" /><Relationship Type="http://schemas.openxmlformats.org/officeDocument/2006/relationships/slide" Target="/ppt/slides/slide16.xml" Id="R11911f9daed441f5" /><Relationship Type="http://schemas.openxmlformats.org/officeDocument/2006/relationships/slide" Target="/ppt/slides/slide17.xml" Id="R3a9c3f701bbc4c0a" /><Relationship Type="http://schemas.openxmlformats.org/officeDocument/2006/relationships/slide" Target="/ppt/slides/slide18.xml" Id="Rb52e23b12ba04e6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2212f0feaa04f4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60d811817874533" /><Relationship Type="http://schemas.openxmlformats.org/officeDocument/2006/relationships/notesMaster" Target="/ppt/notesMasters/notesMaster1.xml" Id="R516e0287d9934ab1" /></Relationships>
</file>

<file path=ppt/notesSlides/_rels/notesSlide2.xml.rels>&#65279;<?xml version="1.0" encoding="utf-8"?><Relationships xmlns="http://schemas.openxmlformats.org/package/2006/relationships"><Relationship Type="http://schemas.openxmlformats.org/officeDocument/2006/relationships/slide" Target="/ppt/slides/slide2.xml" Id="R7bd38a16487a4e87" /><Relationship Type="http://schemas.openxmlformats.org/officeDocument/2006/relationships/notesMaster" Target="/ppt/notesMasters/notesMaster1.xml" Id="R6fb3b22e131d4f6b" /></Relationships>
</file>

<file path=ppt/notesSlides/_rels/notesSlide3.xml.rels>&#65279;<?xml version="1.0" encoding="utf-8"?><Relationships xmlns="http://schemas.openxmlformats.org/package/2006/relationships"><Relationship Type="http://schemas.openxmlformats.org/officeDocument/2006/relationships/slide" Target="/ppt/slides/slide3.xml" Id="R7f0e8be811e04734" /><Relationship Type="http://schemas.openxmlformats.org/officeDocument/2006/relationships/notesMaster" Target="/ppt/notesMasters/notesMaster1.xml" Id="R7378d89be265412c" /></Relationships>
</file>

<file path=ppt/notesSlides/_rels/notesSlide4.xml.rels>&#65279;<?xml version="1.0" encoding="utf-8"?><Relationships xmlns="http://schemas.openxmlformats.org/package/2006/relationships"><Relationship Type="http://schemas.openxmlformats.org/officeDocument/2006/relationships/slide" Target="/ppt/slides/slide4.xml" Id="R9a7aabf77e51416d" /><Relationship Type="http://schemas.openxmlformats.org/officeDocument/2006/relationships/notesMaster" Target="/ppt/notesMasters/notesMaster1.xml" Id="Raceac19afbdd4bcf" /></Relationships>
</file>

<file path=ppt/notesSlides/_rels/notesSlide5.xml.rels>&#65279;<?xml version="1.0" encoding="utf-8"?><Relationships xmlns="http://schemas.openxmlformats.org/package/2006/relationships"><Relationship Type="http://schemas.openxmlformats.org/officeDocument/2006/relationships/slide" Target="/ppt/slides/slide5.xml" Id="R934f1486b1f549c4" /><Relationship Type="http://schemas.openxmlformats.org/officeDocument/2006/relationships/notesMaster" Target="/ppt/notesMasters/notesMaster1.xml" Id="Rc56ce4293edd4fed" /></Relationships>
</file>

<file path=ppt/notesSlides/_rels/notesSlide6.xml.rels>&#65279;<?xml version="1.0" encoding="utf-8"?><Relationships xmlns="http://schemas.openxmlformats.org/package/2006/relationships"><Relationship Type="http://schemas.openxmlformats.org/officeDocument/2006/relationships/slide" Target="/ppt/slides/slide6.xml" Id="R9cc9e10b84ad4776" /><Relationship Type="http://schemas.openxmlformats.org/officeDocument/2006/relationships/notesMaster" Target="/ppt/notesMasters/notesMaster1.xml" Id="R281e14c560394418" /></Relationships>
</file>

<file path=ppt/notesSlides/_rels/notesSlide7.xml.rels>&#65279;<?xml version="1.0" encoding="utf-8"?><Relationships xmlns="http://schemas.openxmlformats.org/package/2006/relationships"><Relationship Type="http://schemas.openxmlformats.org/officeDocument/2006/relationships/slide" Target="/ppt/slides/slide7.xml" Id="Rbdf461e8a07347a9" /><Relationship Type="http://schemas.openxmlformats.org/officeDocument/2006/relationships/notesMaster" Target="/ppt/notesMasters/notesMaster1.xml" Id="R5d218548f82448bc" /></Relationships>
</file>

<file path=ppt/notesSlides/_rels/notesSlide8.xml.rels>&#65279;<?xml version="1.0" encoding="utf-8"?><Relationships xmlns="http://schemas.openxmlformats.org/package/2006/relationships"><Relationship Type="http://schemas.openxmlformats.org/officeDocument/2006/relationships/slide" Target="/ppt/slides/slide8.xml" Id="R97ddb10d727e461f" /><Relationship Type="http://schemas.openxmlformats.org/officeDocument/2006/relationships/notesMaster" Target="/ppt/notesMasters/notesMaster1.xml" Id="Rb1f3786b6070423f" /></Relationships>
</file>

<file path=ppt/notesSlides/_rels/notesSlide9.xml.rels>&#65279;<?xml version="1.0" encoding="utf-8"?><Relationships xmlns="http://schemas.openxmlformats.org/package/2006/relationships"><Relationship Type="http://schemas.openxmlformats.org/officeDocument/2006/relationships/slide" Target="/ppt/slides/slide9.xml" Id="Rf87e1e21835f40a8" /><Relationship Type="http://schemas.openxmlformats.org/officeDocument/2006/relationships/notesMaster" Target="/ppt/notesMasters/notesMaster1.xml" Id="Ra64715bea1ef4c0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ed18dad9bf94d32" /><Relationship Type="http://schemas.openxmlformats.org/officeDocument/2006/relationships/notesMaster" Target="/ppt/notesMasters/notesMaster1.xml" Id="R0d13548397474a9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c1f2125b88a4953" /><Relationship Type="http://schemas.openxmlformats.org/officeDocument/2006/relationships/notesMaster" Target="/ppt/notesMasters/notesMaster1.xml" Id="R6673750ea82b48c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f87e6ea401f4047" /><Relationship Type="http://schemas.openxmlformats.org/officeDocument/2006/relationships/notesMaster" Target="/ppt/notesMasters/notesMaster1.xml" Id="Ra1eb04fee153411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e119ea9d4c440c9" /><Relationship Type="http://schemas.openxmlformats.org/officeDocument/2006/relationships/notesMaster" Target="/ppt/notesMasters/notesMaster1.xml" Id="Re912b28b1aca478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8f1b9b0d2f642f7" /><Relationship Type="http://schemas.openxmlformats.org/officeDocument/2006/relationships/notesMaster" Target="/ppt/notesMasters/notesMaster1.xml" Id="R4e40aca2b01b44c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37bbd9a7c424eab" /><Relationship Type="http://schemas.openxmlformats.org/officeDocument/2006/relationships/notesMaster" Target="/ppt/notesMasters/notesMaster1.xml" Id="R75f4fafc7d6343d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04a99db7790468b" /><Relationship Type="http://schemas.openxmlformats.org/officeDocument/2006/relationships/notesMaster" Target="/ppt/notesMasters/notesMaster1.xml" Id="R0c7585fd32194ea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4161a9a191142b2" /><Relationship Type="http://schemas.openxmlformats.org/officeDocument/2006/relationships/notesMaster" Target="/ppt/notesMasters/notesMaster1.xml" Id="Re0db109b8e0e48d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db0e9c5ab624c94" /><Relationship Type="http://schemas.openxmlformats.org/officeDocument/2006/relationships/notesMaster" Target="/ppt/notesMasters/notesMaster1.xml" Id="R58e531f01043405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Deze presentatie vat de belangrijkste punten van de aangeleverde fictieve casus samen. Eva en Miriam zijn verzonnen. De presentatie is bedoeld voor reflectie en gesprek en vormt geen behandelhandleiding. De persoonsbeelden zijn illustratief.</a:t>
            </a:r>
          </a:p>
          <a:p xmlns:a="http://schemas.openxmlformats.org/drawingml/2006/main">
            <a:r>
              <a:t/>
            </a:r>
          </a:p>
          <a:p xmlns:a="http://schemas.openxmlformats.org/drawingml/2006/main">
            <a:r>
              <a:t>Bron: aangeleverde PDF Begrensde Liefde Professioneel Pdf.pdf, bestandspagina 1–8. Fictieve casus; geen vervanging voor diagnostiek, behandeling of crisiszorg. Nieuw gemaakte foto’s zijn AI-illustraties en tonen geen echte cliënt of behandelaar.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Eva heeft in haar jeugd onvoorspelbare veiligheid en liefde ervaren. Het verhaal beschrijft nachtmerries, paniek, spanning en vervreemding. Het stelt geen diagnose. Miriam werkt binnen een multidisciplinair team. Gebed en Bijbelgebruik zijn alleen met toestemming aan de orde.</a:t>
            </a:r>
          </a:p>
          <a:p xmlns:a="http://schemas.openxmlformats.org/drawingml/2006/main">
            <a:r>
              <a:t/>
            </a:r>
          </a:p>
          <a:p xmlns:a="http://schemas.openxmlformats.org/drawingml/2006/main">
            <a:r>
              <a:t>Bron: aangeleverde PDF Begrensde Liefde Professioneel Pdf.pdf, bestandspagina 2. Fictieve casus; geen vervanging voor diagnostiek, behandeling of crisiszorg. Nieuw gemaakte foto’s zijn AI-illustraties en tonen geen echte cliënt of behandelaar.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Dit is het patroon van de fictieve Eva, geen profiel van iedere persoon met trauma of angst voor verlating. De behandelaar erkent de ervaring zonder automatisch iedere interpretatie of gedragskeuze te bevestigen.</a:t>
            </a:r>
          </a:p>
          <a:p xmlns:a="http://schemas.openxmlformats.org/drawingml/2006/main">
            <a:r>
              <a:t/>
            </a:r>
          </a:p>
          <a:p xmlns:a="http://schemas.openxmlformats.org/drawingml/2006/main">
            <a:r>
              <a:t>Bron: aangeleverde PDF Begrensde Liefde Professioneel Pdf.pdf, bestandspagina 2–4. Fictieve casus; geen vervanging voor diagnostiek, behandeling of crisiszorg. Nieuw gemaakte foto’s zijn AI-illustraties en tonen geen echte cliënt of behandelaar.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de casus zijn er wekelijkse gesprekken, praktische berichten tijdens kantooruren en een aparte crisisroute. Dit zijn afspraken binnen deze fictieve behandeling, geen universele frequentienorm. Geschenken, privécontact en sociale media worden vooraf besproken.</a:t>
            </a:r>
          </a:p>
          <a:p xmlns:a="http://schemas.openxmlformats.org/drawingml/2006/main">
            <a:r>
              <a:t/>
            </a:r>
          </a:p>
          <a:p xmlns:a="http://schemas.openxmlformats.org/drawingml/2006/main">
            <a:r>
              <a:t>Bron: aangeleverde PDF Begrensde Liefde Professioneel Pdf.pdf, bestandspagina 3. Fictieve casus; geen vervanging voor diagnostiek, behandeling of crisiszorg. Nieuw gemaakte foto’s zijn AI-illustraties en tonen geen echte cliënt of behandelaar.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 casus laat zien hoe Miriam risico serieus neemt zonder de exclusieve redder te worden. Deze dia is geen zelfstandig crisisprotocol. De professionele risico-inschatting en toepasselijke regels blijven leidend. Grenzen zijn geen reden om noodzakelijke zorg te onthouden.</a:t>
            </a:r>
          </a:p>
          <a:p xmlns:a="http://schemas.openxmlformats.org/drawingml/2006/main">
            <a:r>
              <a:t/>
            </a:r>
          </a:p>
          <a:p xmlns:a="http://schemas.openxmlformats.org/drawingml/2006/main">
            <a:r>
              <a:t>Bron: aangeleverde PDF Begrensde Liefde Professioneel Pdf.pdf, bestandspagina 3–4, 8. Fictieve casus; geen vervanging voor diagnostiek, behandeling of crisiszorg. Nieuw gemaakte foto’s zijn AI-illustraties en tonen geen echte cliënt of behandelaar.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Miriam zegt niet dat Eva als persoon manipulatief is. Zij benoemt welk gedrag druk uitoefent en welke gevolgen het heeft. Trauma kan een patroon begrijpelijk maken, terwijl nieuw gedrag nog steeds geoefend moet worden.</a:t>
            </a:r>
          </a:p>
          <a:p xmlns:a="http://schemas.openxmlformats.org/drawingml/2006/main">
            <a:r>
              <a:t/>
            </a:r>
          </a:p>
          <a:p xmlns:a="http://schemas.openxmlformats.org/drawingml/2006/main">
            <a:r>
              <a:t>Bron: aangeleverde PDF Begrensde Liefde Professioneel Pdf.pdf, bestandspagina 4, 8. Fictieve casus; geen vervanging voor diagnostiek, behandeling of crisiszorg. Nieuw gemaakte foto’s zijn AI-illustraties en tonen geen echte cliënt of behandelaar.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Letterlijk citaat van Miriam uit de fictieve dialoog op bestandspagina 3. De tekst beschrijft een voorspelbare professionele relatie. Het is geen uitspraak van een werkelijke behandelaar.</a:t>
            </a:r>
          </a:p>
          <a:p xmlns:a="http://schemas.openxmlformats.org/drawingml/2006/main">
            <a:r>
              <a:t/>
            </a:r>
          </a:p>
          <a:p xmlns:a="http://schemas.openxmlformats.org/drawingml/2006/main">
            <a:r>
              <a:t>Bron: aangeleverde PDF Begrensde Liefde Professioneel Pdf.pdf, bestandspagina 3. Fictieve casus; geen vervanging voor diagnostiek, behandeling of crisiszorg. Nieuw gemaakte foto’s zijn AI-illustraties en tonen geen echte cliënt of behandelaar.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 psycholoog, psychiater, verpleegkundig specialist en maatschappelijk werker werken in de casus samen. Informatie delen gebeurt met toestemming en volgens professionele regels. Zorgverleners reageren niet met onderlinge concurrentie op idealisering of afwijzing.</a:t>
            </a:r>
          </a:p>
          <a:p xmlns:a="http://schemas.openxmlformats.org/drawingml/2006/main">
            <a:r>
              <a:t/>
            </a:r>
          </a:p>
          <a:p xmlns:a="http://schemas.openxmlformats.org/drawingml/2006/main">
            <a:r>
              <a:t>Bron: aangeleverde PDF Begrensde Liefde Professioneel Pdf.pdf, bestandspagina 4, 8. Fictieve casus; geen vervanging voor diagnostiek, behandeling of crisiszorg. Nieuw gemaakte foto’s zijn AI-illustraties en tonen geen echte cliënt of behandelaar.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 cirkels in de casus onderscheiden acute veiligheid, gewone steun en plekken om verbondenheid te oefenen. Een voorganger wordt geen therapeut. De gemeente kan een passende aanvullende rol hebben wanneer Eva dat zelf wil. Een vrijwilliger hoeft niet alle zorg te dragen.</a:t>
            </a:r>
          </a:p>
          <a:p xmlns:a="http://schemas.openxmlformats.org/drawingml/2006/main">
            <a:r>
              <a:t/>
            </a:r>
          </a:p>
          <a:p xmlns:a="http://schemas.openxmlformats.org/drawingml/2006/main">
            <a:r>
              <a:t>Bron: aangeleverde PDF Begrensde Liefde Professioneel Pdf.pdf, bestandspagina 4–5. Fictieve casus; geen vervanging voor diagnostiek, behandeling of crisiszorg. Nieuw gemaakte foto’s zijn AI-illustraties en tonen geen echte cliënt of behandelaar.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Eva vraagt haar zus Noor om een korte wandeling en haar buurvrouw Samira om samen boodschappen te doen. Dit zijn voorbeelden uit de fictieve casus. Het doel is om eerder en concreter steun te vragen, in plaats van alleen contact te zoeken wanneer alles escaleert.</a:t>
            </a:r>
          </a:p>
          <a:p xmlns:a="http://schemas.openxmlformats.org/drawingml/2006/main">
            <a:r>
              <a:t/>
            </a:r>
          </a:p>
          <a:p xmlns:a="http://schemas.openxmlformats.org/drawingml/2006/main">
            <a:r>
              <a:t>Bron: aangeleverde PDF Begrensde Liefde Professioneel Pdf.pdf, bestandspagina 5. Fictieve casus; geen vervanging voor diagnostiek, behandeling of crisiszorg. Nieuw gemaakte foto’s zijn AI-illustraties en tonen geen echte cliënt of behandelaar.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de casus gebruikt Eva oefeningen om in het moment te blijven en haar aannames te onderzoeken. Deze dia beschrijft haar fictieve leerproces en schrijft geen individuele behandeling voor. Miriam bespreekt haar eigen reacties in supervisie.</a:t>
            </a:r>
          </a:p>
          <a:p xmlns:a="http://schemas.openxmlformats.org/drawingml/2006/main">
            <a:r>
              <a:t/>
            </a:r>
          </a:p>
          <a:p xmlns:a="http://schemas.openxmlformats.org/drawingml/2006/main">
            <a:r>
              <a:t>Bron: aangeleverde PDF Begrensde Liefde Professioneel Pdf.pdf, bestandspagina 5. Fictieve casus; geen vervanging voor diagnostiek, behandeling of crisiszorg. Nieuw gemaakte foto’s zijn AI-illustraties en tonen geen echte cliënt of behandelaar.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Miriam vraagt naar de betekenis van geloof voor Eva. Op haar verzoek bidden zij kort. Miriam gebruikt een Bijbeltekst niet om boosheid te stoppen en noemt terugval geen gebrek aan geloof. Gebed vervangt geen medische of psychologische behandeling.</a:t>
            </a:r>
          </a:p>
          <a:p xmlns:a="http://schemas.openxmlformats.org/drawingml/2006/main">
            <a:r>
              <a:t/>
            </a:r>
          </a:p>
          <a:p xmlns:a="http://schemas.openxmlformats.org/drawingml/2006/main">
            <a:r>
              <a:t>Bron: aangeleverde PDF Begrensde Liefde Professioneel Pdf.pdf, bestandspagina 2, 6, 8. Fictieve casus; geen vervanging voor diagnostiek, behandeling of crisiszorg. Nieuw gemaakte foto’s zijn AI-illustraties en tonen geen echte cliënt of behandelaar.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 een overlijden en bijkomende belasting intensiveert het team de zorg tijdelijk voor drie weken. De voorbeelden in het verhaal zijn afgestemd op die fictieve situatie. Intensivering volgt uit professionele noodzaak, niet uit impulsieve reddersdrang of relationele druk.</a:t>
            </a:r>
          </a:p>
          <a:p xmlns:a="http://schemas.openxmlformats.org/drawingml/2006/main">
            <a:r>
              <a:t/>
            </a:r>
          </a:p>
          <a:p xmlns:a="http://schemas.openxmlformats.org/drawingml/2006/main">
            <a:r>
              <a:t>Bron: aangeleverde PDF Begrensde Liefde Professioneel Pdf.pdf, bestandspagina 6, 8. Fictieve casus; geen vervanging voor diagnostiek, behandeling of crisiszorg. Nieuw gemaakte foto’s zijn AI-illustraties en tonen geen echte cliënt of behandelaar.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Eva verdraait een bericht van Noor om extra contact te krijgen. Miriam benoemt de beschadiging van vertrouwen zonder Eva als mens af te schrijven. De specifieke reactie van Miriam in deze fictie is geen algemene richtlijn voor zorgbeperking. Noodzakelijke zorg blijft onderwerp van professionele beoordeling.</a:t>
            </a:r>
          </a:p>
          <a:p xmlns:a="http://schemas.openxmlformats.org/drawingml/2006/main">
            <a:r>
              <a:t/>
            </a:r>
          </a:p>
          <a:p xmlns:a="http://schemas.openxmlformats.org/drawingml/2006/main">
            <a:r>
              <a:t>Bron: aangeleverde PDF Begrensde Liefde Professioneel Pdf.pdf, bestandspagina 7. Fictieve casus; geen vervanging voor diagnostiek, behandeling of crisiszorg. Nieuw gemaakte foto’s zijn AI-illustraties en tonen geen echte cliënt of behandelaar.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Miriam merkt haar gevoelens op en bespreekt reacties in supervisie. Zij laat zich niet uitsluitend leiden door angst om tekort te schieten of de wens onmisbaar te zijn. Zorgzaamheid en professionele begrenzing horen in de casus bij elkaar.</a:t>
            </a:r>
          </a:p>
          <a:p xmlns:a="http://schemas.openxmlformats.org/drawingml/2006/main">
            <a:r>
              <a:t/>
            </a:r>
          </a:p>
          <a:p xmlns:a="http://schemas.openxmlformats.org/drawingml/2006/main">
            <a:r>
              <a:t>Bron: aangeleverde PDF Begrensde Liefde Professioneel Pdf.pdf, bestandspagina 3, 5, 8. Fictieve casus; geen vervanging voor diagnostiek, behandeling of crisiszorg. Nieuw gemaakte foto’s zijn AI-illustraties en tonen geen echte cliënt of behandelaar.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Twee jaar na de intake heeft Eva nog moeilijke dagen. Het verhaal beschrijft verbetering in haar omgang met spanning en relaties, geen volledige of plotselinge genezing. Zij bouwt een breder netwerk op en draagt meer eigen verantwoordelijkheid.</a:t>
            </a:r>
          </a:p>
          <a:p xmlns:a="http://schemas.openxmlformats.org/drawingml/2006/main">
            <a:r>
              <a:t/>
            </a:r>
          </a:p>
          <a:p xmlns:a="http://schemas.openxmlformats.org/drawingml/2006/main">
            <a:r>
              <a:t>Bron: aangeleverde PDF Begrensde Liefde Professioneel Pdf.pdf, bestandspagina 7. Fictieve casus; geen vervanging voor diagnostiek, behandeling of crisiszorg. Nieuw gemaakte foto’s zijn AI-illustraties en tonen geen echte cliënt of behandelaar.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Bespreek deze vragen op het niveau van werkwijze en houding. Deel geen herkenbare cliëntinformatie in een openbare groep. Het gesprek gaat over de principes uit de fictieve casus, niet over het diagnosticeren van mensen uit de eigen omgeving.</a:t>
            </a:r>
          </a:p>
          <a:p xmlns:a="http://schemas.openxmlformats.org/drawingml/2006/main">
            <a:r>
              <a:t/>
            </a:r>
          </a:p>
          <a:p xmlns:a="http://schemas.openxmlformats.org/drawingml/2006/main">
            <a:r>
              <a:t>Bron: aangeleverde PDF Begrensde Liefde Professioneel Pdf.pdf, bestandspagina 2–8. Fictieve casus; geen vervanging voor diagnostiek, behandeling of crisiszorg. Nieuw gemaakte foto’s zijn AI-illustraties en tonen geen echte cliënt of behandelaar.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Bron voor de gehele presentatie: Begrensde Liefde Professioneel Pdf.pdf, aangeleverd door de gebruiker, acht bestandspagina’s. De oorspronkelijke inspiratiebestanden die de PDF noemt zijn niet afzonderlijk geraadpleegd. Alle nieuw gemaakte persoonsfoto’s zijn AI-illustraties en tonen geen werkelijke cliënt of behandelaar. De boekomslag is afkomstig uit de aangeleverde PDF.</a:t>
            </a:r>
          </a:p>
          <a:p xmlns:a="http://schemas.openxmlformats.org/drawingml/2006/main">
            <a:r>
              <a:t/>
            </a:r>
          </a:p>
          <a:p xmlns:a="http://schemas.openxmlformats.org/drawingml/2006/main">
            <a:r>
              <a:t>Bron: aangeleverde PDF Begrensde Liefde Professioneel Pdf.pdf, bestandspagina 8. Fictieve casus; geen vervanging voor diagnostiek, behandeling of crisiszorg. Nieuw gemaakte foto’s zijn AI-illustraties en tonen geen echte cliënt of behandelaar.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10b859ca552407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b0f02ccda2a492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9c4a871db764dd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ca00edb910f462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819d87f47344f9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b83340ac1a04db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04300B4-2824-4C61-844E-58888E11B65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D3B2D60-0E15-4ACF-8D00-7C14BF39B5B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616B14A-F861-4BB8-9C82-949CC90FA8B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C0E39CA-DFAB-4804-BED2-ED6AC3FDF3C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90D4CAD-45AE-440F-A59D-86748537CC1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1018928-A599-41CD-B15F-FF170A6C4B9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B4DA511-53E2-42D3-8A2A-154BA5D0BDC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8A26E28-14C5-4EF7-B9B6-DDA7A2B7D74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600624C-AC98-4987-8485-1958A36657E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4C07565-F732-477A-996C-8F14F454468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e1bdfedb48f4b35" /><Relationship Type="http://schemas.openxmlformats.org/officeDocument/2006/relationships/slideLayout" Target="/ppt/slideLayouts/slideLayout1.xml" Id="Rbf66b8bebf594d74" /><Relationship Type="http://schemas.openxmlformats.org/officeDocument/2006/relationships/slideLayout" Target="/ppt/slideLayouts/slideLayout2.xml" Id="R1ba9257173f44a04" /><Relationship Type="http://schemas.openxmlformats.org/officeDocument/2006/relationships/slideLayout" Target="/ppt/slideLayouts/slideLayout3.xml" Id="R438d79e2d558400f" /><Relationship Type="http://schemas.openxmlformats.org/officeDocument/2006/relationships/slideLayout" Target="/ppt/slideLayouts/slideLayout4.xml" Id="R804a10f894614ce9" /><Relationship Type="http://schemas.openxmlformats.org/officeDocument/2006/relationships/slideLayout" Target="/ppt/slideLayouts/slideLayout5.xml" Id="R8324369825c74b1d" /><Relationship Type="http://schemas.openxmlformats.org/officeDocument/2006/relationships/slideLayout" Target="/ppt/slideLayouts/slideLayout6.xml" Id="R664bb046d42445a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f66b8bebf594d74"/>
    <p:sldLayoutId xmlns:r="http://schemas.openxmlformats.org/officeDocument/2006/relationships" id="2147483650" r:id="R1ba9257173f44a04"/>
    <p:sldLayoutId xmlns:r="http://schemas.openxmlformats.org/officeDocument/2006/relationships" id="2147483651" r:id="R438d79e2d558400f"/>
    <p:sldLayoutId xmlns:r="http://schemas.openxmlformats.org/officeDocument/2006/relationships" id="2147483652" r:id="R804a10f894614ce9"/>
    <p:sldLayoutId xmlns:r="http://schemas.openxmlformats.org/officeDocument/2006/relationships" id="2147483653" r:id="R8324369825c74b1d"/>
    <p:sldLayoutId xmlns:r="http://schemas.openxmlformats.org/officeDocument/2006/relationships" id="2147483654" r:id="R664bb046d42445a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6595673a743476a" /><Relationship Type="http://schemas.openxmlformats.org/officeDocument/2006/relationships/image" Target="/ppt/media/image.png" Id="R1336187471b247e7" /><Relationship Type="http://schemas.openxmlformats.org/officeDocument/2006/relationships/notesSlide" Target="/ppt/notesSlides/notesSlide1.xml" Id="Rd048e290fd354d0d"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b3d1f2d8e5943aa" /><Relationship Type="http://schemas.openxmlformats.org/officeDocument/2006/relationships/image" Target="/ppt/media/image.jpeg" Id="R5bbf80678e054758" /><Relationship Type="http://schemas.openxmlformats.org/officeDocument/2006/relationships/notesSlide" Target="/ppt/notesSlides/notesSlide2.xml" Id="R4af121ad12e246c3"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b0332f6186c46b1" /><Relationship Type="http://schemas.openxmlformats.org/officeDocument/2006/relationships/notesSlide" Target="/ppt/notesSlides/notesSlide3.xml" Id="R795c5ed815dd488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e6a01f6c57e4e2f" /><Relationship Type="http://schemas.openxmlformats.org/officeDocument/2006/relationships/image" Target="/ppt/media/image2.jpeg" Id="Rc716acc3ed834a2a" /><Relationship Type="http://schemas.openxmlformats.org/officeDocument/2006/relationships/notesSlide" Target="/ppt/notesSlides/notesSlide4.xml" Id="R2ff393ddcc164f2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f381610775c4632" /><Relationship Type="http://schemas.openxmlformats.org/officeDocument/2006/relationships/notesSlide" Target="/ppt/notesSlides/notesSlide5.xml" Id="Reeffcfe565d1458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149e994a06db4b09" /><Relationship Type="http://schemas.openxmlformats.org/officeDocument/2006/relationships/notesSlide" Target="/ppt/notesSlides/notesSlide6.xml" Id="Rcb7863e16fe54227"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c058ca5014942b5" /><Relationship Type="http://schemas.openxmlformats.org/officeDocument/2006/relationships/notesSlide" Target="/ppt/notesSlides/notesSlide7.xml" Id="Re003a7483291445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5465da4173c45bf" /><Relationship Type="http://schemas.openxmlformats.org/officeDocument/2006/relationships/image" Target="/ppt/media/image3.jpeg" Id="R3d596483bd974afa" /><Relationship Type="http://schemas.openxmlformats.org/officeDocument/2006/relationships/notesSlide" Target="/ppt/notesSlides/notesSlide8.xml" Id="Rbee13c33d8734163"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baea343711b4e32" /><Relationship Type="http://schemas.openxmlformats.org/officeDocument/2006/relationships/notesSlide" Target="/ppt/notesSlides/notesSlide9.xml" Id="R77088b39f51b404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10fc42b3245344a2" /><Relationship Type="http://schemas.openxmlformats.org/officeDocument/2006/relationships/image" Target="/ppt/media/image4.jpeg" Id="R5eee319f07a64154" /><Relationship Type="http://schemas.openxmlformats.org/officeDocument/2006/relationships/notesSlide" Target="/ppt/notesSlides/notesSlide10.xml" Id="R481d196069c64d0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31b628935124d1f" /><Relationship Type="http://schemas.openxmlformats.org/officeDocument/2006/relationships/notesSlide" Target="/ppt/notesSlides/notesSlide11.xml" Id="R2ba1abbd7bfe406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6b6fbb40cb974c39" /><Relationship Type="http://schemas.openxmlformats.org/officeDocument/2006/relationships/image" Target="/ppt/media/image5.jpeg" Id="R7595240e804a4efe" /><Relationship Type="http://schemas.openxmlformats.org/officeDocument/2006/relationships/notesSlide" Target="/ppt/notesSlides/notesSlide12.xml" Id="Ra5a5330790a9405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d87eab728d6d4dea" /><Relationship Type="http://schemas.openxmlformats.org/officeDocument/2006/relationships/notesSlide" Target="/ppt/notesSlides/notesSlide13.xml" Id="R26c64a3831c644d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2ec6023461de4393" /><Relationship Type="http://schemas.openxmlformats.org/officeDocument/2006/relationships/notesSlide" Target="/ppt/notesSlides/notesSlide14.xml" Id="Re7c7936c33c4423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6a51ed68b7db4cda" /><Relationship Type="http://schemas.openxmlformats.org/officeDocument/2006/relationships/image" Target="/ppt/media/image6.jpeg" Id="Rb8c3cab5b6e84546" /><Relationship Type="http://schemas.openxmlformats.org/officeDocument/2006/relationships/notesSlide" Target="/ppt/notesSlides/notesSlide15.xml" Id="R772cf3f1fc07414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bb9ccae732754ddf" /><Relationship Type="http://schemas.openxmlformats.org/officeDocument/2006/relationships/image" Target="/ppt/media/image7.jpeg" Id="Ra761b6a7164049a1" /><Relationship Type="http://schemas.openxmlformats.org/officeDocument/2006/relationships/notesSlide" Target="/ppt/notesSlides/notesSlide16.xml" Id="R28fa75efbe20431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ac39a20215fe43bb" /><Relationship Type="http://schemas.openxmlformats.org/officeDocument/2006/relationships/notesSlide" Target="/ppt/notesSlides/notesSlide17.xml" Id="R8b0f5514226e4de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1d74a1924eba4938" /><Relationship Type="http://schemas.openxmlformats.org/officeDocument/2006/relationships/notesSlide" Target="/ppt/notesSlides/notesSlide18.xml" Id="Rb44bd8f1b6cb4fe5" /></Relationships>
</file>

<file path=ppt/slides/slide1.xml><?xml version="1.0" encoding="utf-8"?>
<p:sld xmlns:p="http://schemas.openxmlformats.org/presentationml/2006/main">
  <p:cSld>
    <p:bg>
      <p:bgPr>
        <a:solidFill xmlns:a="http://schemas.openxmlformats.org/drawingml/2006/main">
          <a:srgbClr val="183F3F"/>
        </a:solidFill>
      </p:bgPr>
    </p:bg>
    <p:spTree>
      <p:nvGrpSpPr>
        <p:cNvPr id="1" name=""/>
        <p:cNvGrpSpPr/>
        <p:nvPr/>
      </p:nvGrpSpPr>
      <p:grpSpPr>
        <a:xfrm xmlns:a="http://schemas.openxmlformats.org/drawingml/2006/main"/>
      </p:grpSpPr>
      <p:pic>
        <p:nvPicPr>
          <p:cNvPr id="6" name="">
            <a:extLst xmlns:a="http://schemas.openxmlformats.org/drawingml/2006/main">
              <a:ext uri="{FF2B5EF4-FFF2-40B4-BE49-F238E27FC236}">
                <a16:creationId xmlns:a16="http://schemas.microsoft.com/office/drawing/2014/main" id="{64CE2AA0-09E5-47DD-BBDE-4B7E4F38B2C6}"/>
              </a:ext>
            </a:extLst>
          </p:cNvPr>
          <p:cNvPicPr>
            <a:picLocks xmlns:a="http://schemas.openxmlformats.org/drawingml/2006/main" noChangeAspect="1"/>
          </p:cNvPicPr>
          <p:nvPr/>
        </p:nvPicPr>
        <p:blipFill>
          <a:blip xmlns:r="http://schemas.openxmlformats.org/officeDocument/2006/relationships" xmlns:a="http://schemas.openxmlformats.org/drawingml/2006/main" r:embed="R1336187471b247e7"/>
          <a:stretch xmlns:a="http://schemas.openxmlformats.org/drawingml/2006/main"/>
        </p:blipFill>
        <p:spPr>
          <a:xfrm xmlns:a="http://schemas.openxmlformats.org/drawingml/2006/main">
            <a:off x="7620000" y="0"/>
            <a:ext cx="4572000" cy="6858000"/>
          </a:xfrm>
          <a:prstGeom xmlns:a="http://schemas.openxmlformats.org/drawingml/2006/main" prst="rect">
            <a:avLst/>
          </a:prstGeom>
        </p:spPr>
      </p:pic>
      <p:sp>
        <p:nvSpPr>
          <p:cNvPr id="2" name="Begrensde&#10;liefde">
            <a:extLst xmlns:a="http://schemas.openxmlformats.org/drawingml/2006/main">
              <a:ext uri="{FF2B5EF4-FFF2-40B4-BE49-F238E27FC236}">
                <a16:creationId xmlns:a16="http://schemas.microsoft.com/office/drawing/2014/main" id="{4E8797D4-7832-411B-9B61-574D18A07159}"/>
              </a:ext>
            </a:extLst>
          </p:cNvPr>
          <p:cNvSpPr>
            <a:spLocks xmlns:a="http://schemas.openxmlformats.org/drawingml/2006/main" noGrp="1"/>
          </p:cNvSpPr>
          <p:nvPr/>
        </p:nvSpPr>
        <p:spPr>
          <a:xfrm xmlns:a="http://schemas.openxmlformats.org/drawingml/2006/main">
            <a:off x="685800" y="1524000"/>
            <a:ext cx="63817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5700" b="1">
                <a:solidFill>
                  <a:srgbClr val="FFFFFF"/>
                </a:solidFill>
                <a:latin typeface="Arial"/>
                <a:ea typeface="Arial"/>
                <a:cs typeface="Arial"/>
              </a:defRPr>
            </a:defPPr>
          </a:lstStyle>
          <a:p xmlns:a="http://schemas.openxmlformats.org/drawingml/2006/main">
            <a:pPr>
              <a:lnSpc>
                <a:spcPct val="112000"/>
              </a:lnSpc>
              <a:buNone/>
              <a:defRPr sz="5700" b="1">
                <a:solidFill>
                  <a:srgbClr val="FFFFFF"/>
                </a:solidFill>
                <a:latin typeface="Arial"/>
                <a:ea typeface="Arial"/>
                <a:cs typeface="Arial"/>
              </a:defRPr>
            </a:pPr>
            <a:r>
              <a:rPr sz="5700" b="1">
                <a:solidFill>
                  <a:srgbClr val="FFFFFF"/>
                </a:solidFill>
                <a:latin typeface="Arial"/>
                <a:ea typeface="Arial"/>
                <a:cs typeface="Arial"/>
              </a:rPr>
              <a:t>Begrensde</a:t>
            </a:r>
          </a:p>
          <a:p xmlns:a="http://schemas.openxmlformats.org/drawingml/2006/main">
            <a:pPr>
              <a:lnSpc>
                <a:spcPct val="112000"/>
              </a:lnSpc>
              <a:buNone/>
              <a:defRPr sz="5700" b="1">
                <a:solidFill>
                  <a:srgbClr val="FFFFFF"/>
                </a:solidFill>
                <a:latin typeface="Arial"/>
                <a:ea typeface="Arial"/>
                <a:cs typeface="Arial"/>
              </a:defRPr>
            </a:pPr>
            <a:r>
              <a:rPr sz="5700" b="1">
                <a:solidFill>
                  <a:srgbClr val="FFFFFF"/>
                </a:solidFill>
                <a:latin typeface="Arial"/>
                <a:ea typeface="Arial"/>
                <a:cs typeface="Arial"/>
              </a:rPr>
              <a:t>liefde</a:t>
            </a:r>
          </a:p>
        </p:txBody>
      </p:sp>
      <p:sp>
        <p:nvSpPr>
          <p:cNvPr id="3" name="Betrouwbare christelijke hulpverlening&#10;bij angst voor v">
            <a:extLst xmlns:a="http://schemas.openxmlformats.org/drawingml/2006/main">
              <a:ext uri="{FF2B5EF4-FFF2-40B4-BE49-F238E27FC236}">
                <a16:creationId xmlns:a16="http://schemas.microsoft.com/office/drawing/2014/main" id="{F1F0AC43-4DAE-48E0-9C86-8955D3AA290D}"/>
              </a:ext>
            </a:extLst>
          </p:cNvPr>
          <p:cNvSpPr>
            <a:spLocks xmlns:a="http://schemas.openxmlformats.org/drawingml/2006/main" noGrp="1"/>
          </p:cNvSpPr>
          <p:nvPr/>
        </p:nvSpPr>
        <p:spPr>
          <a:xfrm xmlns:a="http://schemas.openxmlformats.org/drawingml/2006/main">
            <a:off x="733425" y="3905250"/>
            <a:ext cx="60960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E4D7C3"/>
                </a:solidFill>
                <a:latin typeface="Arial"/>
                <a:ea typeface="Arial"/>
                <a:cs typeface="Arial"/>
              </a:defRPr>
            </a:defPPr>
          </a:lstStyle>
          <a:p xmlns:a="http://schemas.openxmlformats.org/drawingml/2006/main">
            <a:pPr>
              <a:lnSpc>
                <a:spcPct val="112000"/>
              </a:lnSpc>
              <a:buNone/>
              <a:defRPr sz="2175" b="0">
                <a:solidFill>
                  <a:srgbClr val="E4D7C3"/>
                </a:solidFill>
                <a:latin typeface="Arial"/>
                <a:ea typeface="Arial"/>
                <a:cs typeface="Arial"/>
              </a:defRPr>
            </a:pPr>
            <a:r>
              <a:rPr sz="2175" b="0">
                <a:solidFill>
                  <a:srgbClr val="E4D7C3"/>
                </a:solidFill>
                <a:latin typeface="Arial"/>
                <a:ea typeface="Arial"/>
                <a:cs typeface="Arial"/>
              </a:rPr>
              <a:t>Betrouwbare christelijke hulpverlening</a:t>
            </a:r>
          </a:p>
          <a:p xmlns:a="http://schemas.openxmlformats.org/drawingml/2006/main">
            <a:pPr>
              <a:lnSpc>
                <a:spcPct val="112000"/>
              </a:lnSpc>
              <a:buNone/>
              <a:defRPr sz="2175" b="0">
                <a:solidFill>
                  <a:srgbClr val="E4D7C3"/>
                </a:solidFill>
                <a:latin typeface="Arial"/>
                <a:ea typeface="Arial"/>
                <a:cs typeface="Arial"/>
              </a:defRPr>
            </a:pPr>
            <a:r>
              <a:rPr sz="2175" b="0">
                <a:solidFill>
                  <a:srgbClr val="E4D7C3"/>
                </a:solidFill>
                <a:latin typeface="Arial"/>
                <a:ea typeface="Arial"/>
                <a:cs typeface="Arial"/>
              </a:rPr>
              <a:t>bij angst voor verlating en relationele druk</a:t>
            </a:r>
          </a:p>
        </p:txBody>
      </p:sp>
      <p:sp>
        <p:nvSpPr>
          <p:cNvPr id="4" name="fellerbooks.com">
            <a:extLst xmlns:a="http://schemas.openxmlformats.org/drawingml/2006/main">
              <a:ext uri="{FF2B5EF4-FFF2-40B4-BE49-F238E27FC236}">
                <a16:creationId xmlns:a16="http://schemas.microsoft.com/office/drawing/2014/main" id="{1BFBE62D-4C97-4602-99EA-952D1AC2AF7D}"/>
              </a:ext>
            </a:extLst>
          </p:cNvPr>
          <p:cNvSpPr>
            <a:spLocks xmlns:a="http://schemas.openxmlformats.org/drawingml/2006/main" noGrp="1"/>
          </p:cNvSpPr>
          <p:nvPr/>
        </p:nvSpPr>
        <p:spPr>
          <a:xfrm xmlns:a="http://schemas.openxmlformats.org/drawingml/2006/main">
            <a:off x="733425" y="5943600"/>
            <a:ext cx="5905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E4D7C3"/>
                </a:solidFill>
                <a:latin typeface="Arial"/>
                <a:ea typeface="Arial"/>
                <a:cs typeface="Arial"/>
              </a:defRPr>
            </a:defPPr>
          </a:lstStyle>
          <a:p xmlns:a="http://schemas.openxmlformats.org/drawingml/2006/main">
            <a:pPr>
              <a:lnSpc>
                <a:spcPct val="112000"/>
              </a:lnSpc>
              <a:buNone/>
              <a:defRPr sz="2250" b="0">
                <a:solidFill>
                  <a:srgbClr val="E4D7C3"/>
                </a:solidFill>
                <a:latin typeface="Arial"/>
                <a:ea typeface="Arial"/>
                <a:cs typeface="Arial"/>
              </a:defRPr>
            </a:pPr>
            <a:r>
              <a:rPr sz="2250" b="0">
                <a:solidFill>
                  <a:srgbClr val="E4D7C3"/>
                </a:solidFill>
                <a:latin typeface="Arial"/>
                <a:ea typeface="Arial"/>
                <a:cs typeface="Arial"/>
              </a:rPr>
              <a:t>fellerbooks.com</a:t>
            </a:r>
          </a:p>
        </p:txBody>
      </p:sp>
      <p:sp>
        <p:nvSpPr>
          <p:cNvPr id="5" name="01">
            <a:extLst xmlns:a="http://schemas.openxmlformats.org/drawingml/2006/main">
              <a:ext uri="{FF2B5EF4-FFF2-40B4-BE49-F238E27FC236}">
                <a16:creationId xmlns:a16="http://schemas.microsoft.com/office/drawing/2014/main" id="{036D1E45-FA2D-441C-9C3F-AE53EE332EB5}"/>
              </a:ext>
            </a:extLst>
          </p:cNvPr>
          <p:cNvSpPr>
            <a:spLocks xmlns:a="http://schemas.openxmlformats.org/drawingml/2006/main" noGrp="1"/>
          </p:cNvSpPr>
          <p:nvPr/>
        </p:nvSpPr>
        <p:spPr>
          <a:xfrm xmlns:a="http://schemas.openxmlformats.org/drawingml/2006/main">
            <a:off x="11115675" y="645795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FFFFFF"/>
                </a:solidFill>
                <a:latin typeface="Arial"/>
                <a:ea typeface="Arial"/>
                <a:cs typeface="Arial"/>
              </a:defRPr>
            </a:defPPr>
          </a:lstStyle>
          <a:p xmlns:a="http://schemas.openxmlformats.org/drawingml/2006/main">
            <a:pPr>
              <a:lnSpc>
                <a:spcPct val="112000"/>
              </a:lnSpc>
              <a:buNone/>
              <a:defRPr sz="1350" b="0">
                <a:solidFill>
                  <a:srgbClr val="FFFFFF"/>
                </a:solidFill>
                <a:latin typeface="Arial"/>
                <a:ea typeface="Arial"/>
                <a:cs typeface="Arial"/>
              </a:defRPr>
            </a:pPr>
            <a:r>
              <a:rPr sz="1350" b="0">
                <a:solidFill>
                  <a:srgbClr val="FFFFFF"/>
                </a:solidFill>
                <a:latin typeface="Arial"/>
                <a:ea typeface="Arial"/>
                <a:cs typeface="Arial"/>
              </a:rPr>
              <a:t>01</a:t>
            </a:r>
          </a:p>
        </p:txBody>
      </p:sp>
    </p:spTree>
    <p:extLst>
      <p:ext uri="{BB962C8B-B14F-4D97-AF65-F5344CB8AC3E}">
        <p14:creationId xmlns:p14="http://schemas.microsoft.com/office/powerpoint/2010/main" val="1747430945"/>
      </p:ext>
    </p:extLst>
  </p:cSld>
</p:sld>
</file>

<file path=ppt/slides/slide2.xml><?xml version="1.0" encoding="utf-8"?>
<p:sld xmlns:p="http://schemas.openxmlformats.org/presentationml/2006/main">
  <p:cSld>
    <p:bg>
      <p:bgPr>
        <a:solidFill xmlns:a="http://schemas.openxmlformats.org/drawingml/2006/main">
          <a:srgbClr val="F7F3EB"/>
        </a:solidFill>
      </p:bgPr>
    </p:bg>
    <p:spTree>
      <p:nvGrpSpPr>
        <p:cNvPr id="1" name=""/>
        <p:cNvGrpSpPr/>
        <p:nvPr/>
      </p:nvGrpSpPr>
      <p:grpSpPr>
        <a:xfrm xmlns:a="http://schemas.openxmlformats.org/drawingml/2006/main"/>
      </p:grpSpPr>
      <p:sp>
        <p:nvSpPr>
          <p:cNvPr id="10" name="Eva en Miriam">
            <a:extLst xmlns:a="http://schemas.openxmlformats.org/drawingml/2006/main">
              <a:ext uri="{FF2B5EF4-FFF2-40B4-BE49-F238E27FC236}">
                <a16:creationId xmlns:a16="http://schemas.microsoft.com/office/drawing/2014/main" id="{ACF26656-BBA6-4B55-B9B8-BFD5DDCA55DB}"/>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83F3F"/>
                </a:solidFill>
                <a:latin typeface="Arial"/>
                <a:ea typeface="Arial"/>
                <a:cs typeface="Arial"/>
              </a:defRPr>
            </a:defPPr>
          </a:lstStyle>
          <a:p xmlns:a="http://schemas.openxmlformats.org/drawingml/2006/main">
            <a:pPr>
              <a:lnSpc>
                <a:spcPct val="112000"/>
              </a:lnSpc>
              <a:buNone/>
              <a:defRPr sz="3225" b="1">
                <a:solidFill>
                  <a:srgbClr val="183F3F"/>
                </a:solidFill>
                <a:latin typeface="Arial"/>
                <a:ea typeface="Arial"/>
                <a:cs typeface="Arial"/>
              </a:defRPr>
            </a:pPr>
            <a:r>
              <a:rPr sz="3225" b="1">
                <a:solidFill>
                  <a:srgbClr val="183F3F"/>
                </a:solidFill>
                <a:latin typeface="Arial"/>
                <a:ea typeface="Arial"/>
                <a:cs typeface="Arial"/>
              </a:rPr>
              <a:t>Eva en Miriam</a:t>
            </a:r>
          </a:p>
        </p:txBody>
      </p:sp>
      <p:pic>
        <p:nvPicPr>
          <p:cNvPr id="2" name="">
            <a:extLst xmlns:a="http://schemas.openxmlformats.org/drawingml/2006/main">
              <a:ext uri="{FF2B5EF4-FFF2-40B4-BE49-F238E27FC236}">
                <a16:creationId xmlns:a16="http://schemas.microsoft.com/office/drawing/2014/main" id="{46A8568D-F044-4D6C-AD44-92E856FF290D}"/>
              </a:ext>
            </a:extLst>
          </p:cNvPr>
          <p:cNvPicPr>
            <a:picLocks xmlns:a="http://schemas.openxmlformats.org/drawingml/2006/main" noChangeAspect="1"/>
          </p:cNvPicPr>
          <p:nvPr/>
        </p:nvPicPr>
        <p:blipFill>
          <a:blip xmlns:r="http://schemas.openxmlformats.org/officeDocument/2006/relationships" xmlns:a="http://schemas.openxmlformats.org/drawingml/2006/main" r:embed="R5bbf80678e054758"/>
          <a:srcRect xmlns:a="http://schemas.openxmlformats.org/drawingml/2006/main" l="6539" t="0" r="6539" b="0"/>
          <a:stretch xmlns:a="http://schemas.openxmlformats.org/drawingml/2006/main">
            <a:fillRect l="0" t="0" r="0" b="0"/>
          </a:stretch>
        </p:blipFill>
        <p:spPr>
          <a:xfrm xmlns:a="http://schemas.openxmlformats.org/drawingml/2006/main">
            <a:off x="6286500" y="1809750"/>
            <a:ext cx="5295900" cy="3429000"/>
          </a:xfrm>
          <a:prstGeom xmlns:a="http://schemas.openxmlformats.org/drawingml/2006/main" prst="rect">
            <a:avLst/>
          </a:prstGeom>
        </p:spPr>
      </p:pic>
      <p:sp>
        <p:nvSpPr>
          <p:cNvPr id="3" name="Eva">
            <a:extLst xmlns:a="http://schemas.openxmlformats.org/drawingml/2006/main">
              <a:ext uri="{FF2B5EF4-FFF2-40B4-BE49-F238E27FC236}">
                <a16:creationId xmlns:a16="http://schemas.microsoft.com/office/drawing/2014/main" id="{A563160F-7249-4E6F-B1C6-3CCEB669F30A}"/>
              </a:ext>
            </a:extLst>
          </p:cNvPr>
          <p:cNvSpPr>
            <a:spLocks xmlns:a="http://schemas.openxmlformats.org/drawingml/2006/main" noGrp="1"/>
          </p:cNvSpPr>
          <p:nvPr/>
        </p:nvSpPr>
        <p:spPr>
          <a:xfrm xmlns:a="http://schemas.openxmlformats.org/drawingml/2006/main">
            <a:off x="628650" y="1924050"/>
            <a:ext cx="5048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83F3F"/>
                </a:solidFill>
                <a:latin typeface="Arial"/>
                <a:ea typeface="Arial"/>
                <a:cs typeface="Arial"/>
              </a:defRPr>
            </a:defPPr>
          </a:lstStyle>
          <a:p xmlns:a="http://schemas.openxmlformats.org/drawingml/2006/main">
            <a:pPr>
              <a:lnSpc>
                <a:spcPct val="112000"/>
              </a:lnSpc>
              <a:buNone/>
              <a:defRPr sz="2175" b="1">
                <a:solidFill>
                  <a:srgbClr val="183F3F"/>
                </a:solidFill>
                <a:latin typeface="Arial"/>
                <a:ea typeface="Arial"/>
                <a:cs typeface="Arial"/>
              </a:defRPr>
            </a:pPr>
            <a:r>
              <a:rPr sz="2175" b="1">
                <a:solidFill>
                  <a:srgbClr val="183F3F"/>
                </a:solidFill>
                <a:latin typeface="Arial"/>
                <a:ea typeface="Arial"/>
                <a:cs typeface="Arial"/>
              </a:rPr>
              <a:t>Eva</a:t>
            </a:r>
          </a:p>
        </p:txBody>
      </p:sp>
      <p:sp>
        <p:nvSpPr>
          <p:cNvPr id="4" name="Nabijheid voelt kwetsbaar. Een afscheid of veranderd co">
            <a:extLst xmlns:a="http://schemas.openxmlformats.org/drawingml/2006/main">
              <a:ext uri="{FF2B5EF4-FFF2-40B4-BE49-F238E27FC236}">
                <a16:creationId xmlns:a16="http://schemas.microsoft.com/office/drawing/2014/main" id="{C5CBE2E6-DA8C-462A-9F52-D58F0C4413EF}"/>
              </a:ext>
            </a:extLst>
          </p:cNvPr>
          <p:cNvSpPr>
            <a:spLocks xmlns:a="http://schemas.openxmlformats.org/drawingml/2006/main" noGrp="1"/>
          </p:cNvSpPr>
          <p:nvPr/>
        </p:nvSpPr>
        <p:spPr>
          <a:xfrm xmlns:a="http://schemas.openxmlformats.org/drawingml/2006/main">
            <a:off x="628650" y="2543175"/>
            <a:ext cx="50482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Nabijheid voelt kwetsbaar. Een afscheid of veranderd contact roept oude angst op.</a:t>
            </a:r>
          </a:p>
        </p:txBody>
      </p:sp>
      <p:sp>
        <p:nvSpPr>
          <p:cNvPr id="5" name="Miriam">
            <a:extLst xmlns:a="http://schemas.openxmlformats.org/drawingml/2006/main">
              <a:ext uri="{FF2B5EF4-FFF2-40B4-BE49-F238E27FC236}">
                <a16:creationId xmlns:a16="http://schemas.microsoft.com/office/drawing/2014/main" id="{D5D8911B-3B0F-4961-9C51-EEAF94F5B3FC}"/>
              </a:ext>
            </a:extLst>
          </p:cNvPr>
          <p:cNvSpPr>
            <a:spLocks xmlns:a="http://schemas.openxmlformats.org/drawingml/2006/main" noGrp="1"/>
          </p:cNvSpPr>
          <p:nvPr/>
        </p:nvSpPr>
        <p:spPr>
          <a:xfrm xmlns:a="http://schemas.openxmlformats.org/drawingml/2006/main">
            <a:off x="628650" y="3676650"/>
            <a:ext cx="5048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83F3F"/>
                </a:solidFill>
                <a:latin typeface="Arial"/>
                <a:ea typeface="Arial"/>
                <a:cs typeface="Arial"/>
              </a:defRPr>
            </a:defPPr>
          </a:lstStyle>
          <a:p xmlns:a="http://schemas.openxmlformats.org/drawingml/2006/main">
            <a:pPr>
              <a:lnSpc>
                <a:spcPct val="112000"/>
              </a:lnSpc>
              <a:buNone/>
              <a:defRPr sz="2175" b="1">
                <a:solidFill>
                  <a:srgbClr val="183F3F"/>
                </a:solidFill>
                <a:latin typeface="Arial"/>
                <a:ea typeface="Arial"/>
                <a:cs typeface="Arial"/>
              </a:defRPr>
            </a:pPr>
            <a:r>
              <a:rPr sz="2175" b="1">
                <a:solidFill>
                  <a:srgbClr val="183F3F"/>
                </a:solidFill>
                <a:latin typeface="Arial"/>
                <a:ea typeface="Arial"/>
                <a:cs typeface="Arial"/>
              </a:rPr>
              <a:t>Miriam</a:t>
            </a:r>
          </a:p>
        </p:txBody>
      </p:sp>
      <p:sp>
        <p:nvSpPr>
          <p:cNvPr id="6" name="Een psycholoog die warm betrokken blijft en haar profes">
            <a:extLst xmlns:a="http://schemas.openxmlformats.org/drawingml/2006/main">
              <a:ext uri="{FF2B5EF4-FFF2-40B4-BE49-F238E27FC236}">
                <a16:creationId xmlns:a16="http://schemas.microsoft.com/office/drawing/2014/main" id="{ED72D3C9-2BD5-400A-BC5B-74E84393CFB4}"/>
              </a:ext>
            </a:extLst>
          </p:cNvPr>
          <p:cNvSpPr>
            <a:spLocks xmlns:a="http://schemas.openxmlformats.org/drawingml/2006/main" noGrp="1"/>
          </p:cNvSpPr>
          <p:nvPr/>
        </p:nvSpPr>
        <p:spPr>
          <a:xfrm xmlns:a="http://schemas.openxmlformats.org/drawingml/2006/main">
            <a:off x="628650" y="4295775"/>
            <a:ext cx="50482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Een psycholoog die warm betrokken blijft en haar professionele rol bewaakt.</a:t>
            </a:r>
          </a:p>
        </p:txBody>
      </p:sp>
      <p:sp>
        <p:nvSpPr>
          <p:cNvPr id="7" name="Fictieve casus over veilige en verantwoorde zorg">
            <a:extLst xmlns:a="http://schemas.openxmlformats.org/drawingml/2006/main">
              <a:ext uri="{FF2B5EF4-FFF2-40B4-BE49-F238E27FC236}">
                <a16:creationId xmlns:a16="http://schemas.microsoft.com/office/drawing/2014/main" id="{4DF8096E-74EA-4EC4-AA98-1375F8CACBBA}"/>
              </a:ext>
            </a:extLst>
          </p:cNvPr>
          <p:cNvSpPr>
            <a:spLocks xmlns:a="http://schemas.openxmlformats.org/drawingml/2006/main" noGrp="1"/>
          </p:cNvSpPr>
          <p:nvPr/>
        </p:nvSpPr>
        <p:spPr>
          <a:xfrm xmlns:a="http://schemas.openxmlformats.org/drawingml/2006/main">
            <a:off x="628650" y="5867400"/>
            <a:ext cx="108585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183F3F"/>
                </a:solidFill>
                <a:latin typeface="Arial"/>
                <a:ea typeface="Arial"/>
                <a:cs typeface="Arial"/>
              </a:defRPr>
            </a:defPPr>
          </a:lstStyle>
          <a:p xmlns:a="http://schemas.openxmlformats.org/drawingml/2006/main">
            <a:pPr>
              <a:lnSpc>
                <a:spcPct val="112000"/>
              </a:lnSpc>
              <a:buNone/>
              <a:defRPr sz="1725" b="1">
                <a:solidFill>
                  <a:srgbClr val="183F3F"/>
                </a:solidFill>
                <a:latin typeface="Arial"/>
                <a:ea typeface="Arial"/>
                <a:cs typeface="Arial"/>
              </a:defRPr>
            </a:pPr>
            <a:r>
              <a:rPr sz="1725" b="1">
                <a:solidFill>
                  <a:srgbClr val="183F3F"/>
                </a:solidFill>
                <a:latin typeface="Arial"/>
                <a:ea typeface="Arial"/>
                <a:cs typeface="Arial"/>
              </a:rPr>
              <a:t>Fictieve casus over veilige en verantwoorde zorg</a:t>
            </a:r>
          </a:p>
        </p:txBody>
      </p:sp>
      <p:sp>
        <p:nvSpPr>
          <p:cNvPr id="8" name="fellerbooks.com">
            <a:extLst xmlns:a="http://schemas.openxmlformats.org/drawingml/2006/main">
              <a:ext uri="{FF2B5EF4-FFF2-40B4-BE49-F238E27FC236}">
                <a16:creationId xmlns:a16="http://schemas.microsoft.com/office/drawing/2014/main" id="{AD410540-9258-45D6-B696-D6E64ED93863}"/>
              </a:ext>
            </a:extLst>
          </p:cNvPr>
          <p:cNvSpPr>
            <a:spLocks xmlns:a="http://schemas.openxmlformats.org/drawingml/2006/main" noGrp="1"/>
          </p:cNvSpPr>
          <p:nvPr/>
        </p:nvSpPr>
        <p:spPr>
          <a:xfrm xmlns:a="http://schemas.openxmlformats.org/drawingml/2006/main">
            <a:off x="628650" y="647700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fellerbooks.com</a:t>
            </a:r>
          </a:p>
        </p:txBody>
      </p:sp>
      <p:sp>
        <p:nvSpPr>
          <p:cNvPr id="9" name="02">
            <a:extLst xmlns:a="http://schemas.openxmlformats.org/drawingml/2006/main">
              <a:ext uri="{FF2B5EF4-FFF2-40B4-BE49-F238E27FC236}">
                <a16:creationId xmlns:a16="http://schemas.microsoft.com/office/drawing/2014/main" id="{A364C93D-5F78-48F3-B165-F090BF3132E9}"/>
              </a:ext>
            </a:extLst>
          </p:cNvPr>
          <p:cNvSpPr>
            <a:spLocks xmlns:a="http://schemas.openxmlformats.org/drawingml/2006/main" noGrp="1"/>
          </p:cNvSpPr>
          <p:nvPr/>
        </p:nvSpPr>
        <p:spPr>
          <a:xfrm xmlns:a="http://schemas.openxmlformats.org/drawingml/2006/main">
            <a:off x="11115675" y="645795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02</a:t>
            </a:r>
          </a:p>
        </p:txBody>
      </p:sp>
    </p:spTree>
    <p:extLst>
      <p:ext uri="{BB962C8B-B14F-4D97-AF65-F5344CB8AC3E}">
        <p14:creationId xmlns:p14="http://schemas.microsoft.com/office/powerpoint/2010/main" val="439350525"/>
      </p:ext>
    </p:extLst>
  </p:cSld>
</p:sld>
</file>

<file path=ppt/slides/slide3.xml><?xml version="1.0" encoding="utf-8"?>
<p:sld xmlns:p="http://schemas.openxmlformats.org/presentationml/2006/main">
  <p:cSld>
    <p:bg>
      <p:bgPr>
        <a:solidFill xmlns:a="http://schemas.openxmlformats.org/drawingml/2006/main">
          <a:srgbClr val="F7F3EB"/>
        </a:solidFill>
      </p:bgPr>
    </p:bg>
    <p:spTree>
      <p:nvGrpSpPr>
        <p:cNvPr id="1" name=""/>
        <p:cNvGrpSpPr/>
        <p:nvPr/>
      </p:nvGrpSpPr>
      <p:grpSpPr>
        <a:xfrm xmlns:a="http://schemas.openxmlformats.org/drawingml/2006/main"/>
      </p:grpSpPr>
      <p:sp>
        <p:nvSpPr>
          <p:cNvPr id="13" name="Angst en gedrag onderscheiden">
            <a:extLst xmlns:a="http://schemas.openxmlformats.org/drawingml/2006/main">
              <a:ext uri="{FF2B5EF4-FFF2-40B4-BE49-F238E27FC236}">
                <a16:creationId xmlns:a16="http://schemas.microsoft.com/office/drawing/2014/main" id="{D9305384-DD60-43AB-A57A-CF637D0D9A5F}"/>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83F3F"/>
                </a:solidFill>
                <a:latin typeface="Arial"/>
                <a:ea typeface="Arial"/>
                <a:cs typeface="Arial"/>
              </a:defRPr>
            </a:defPPr>
          </a:lstStyle>
          <a:p xmlns:a="http://schemas.openxmlformats.org/drawingml/2006/main">
            <a:pPr>
              <a:lnSpc>
                <a:spcPct val="112000"/>
              </a:lnSpc>
              <a:buNone/>
              <a:defRPr sz="3225" b="1">
                <a:solidFill>
                  <a:srgbClr val="183F3F"/>
                </a:solidFill>
                <a:latin typeface="Arial"/>
                <a:ea typeface="Arial"/>
                <a:cs typeface="Arial"/>
              </a:defRPr>
            </a:pPr>
            <a:r>
              <a:rPr sz="3225" b="1">
                <a:solidFill>
                  <a:srgbClr val="183F3F"/>
                </a:solidFill>
                <a:latin typeface="Arial"/>
                <a:ea typeface="Arial"/>
                <a:cs typeface="Arial"/>
              </a:rPr>
              <a:t>Angst en gedrag onderscheiden</a:t>
            </a:r>
          </a:p>
        </p:txBody>
      </p:sp>
      <p:sp>
        <p:nvSpPr>
          <p:cNvPr id="2" name="Aanleiding">
            <a:extLst xmlns:a="http://schemas.openxmlformats.org/drawingml/2006/main">
              <a:ext uri="{FF2B5EF4-FFF2-40B4-BE49-F238E27FC236}">
                <a16:creationId xmlns:a16="http://schemas.microsoft.com/office/drawing/2014/main" id="{C20A837C-06C9-45A1-8664-367268F2FD1C}"/>
              </a:ext>
            </a:extLst>
          </p:cNvPr>
          <p:cNvSpPr>
            <a:spLocks xmlns:a="http://schemas.openxmlformats.org/drawingml/2006/main" noGrp="1"/>
          </p:cNvSpPr>
          <p:nvPr/>
        </p:nvSpPr>
        <p:spPr>
          <a:xfrm xmlns:a="http://schemas.openxmlformats.org/drawingml/2006/main">
            <a:off x="628650" y="1924050"/>
            <a:ext cx="51911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183F3F"/>
                </a:solidFill>
                <a:latin typeface="Arial"/>
                <a:ea typeface="Arial"/>
                <a:cs typeface="Arial"/>
              </a:defRPr>
            </a:defPPr>
          </a:lstStyle>
          <a:p xmlns:a="http://schemas.openxmlformats.org/drawingml/2006/main">
            <a:pPr>
              <a:lnSpc>
                <a:spcPct val="112000"/>
              </a:lnSpc>
              <a:buNone/>
              <a:defRPr sz="2250" b="1">
                <a:solidFill>
                  <a:srgbClr val="183F3F"/>
                </a:solidFill>
                <a:latin typeface="Arial"/>
                <a:ea typeface="Arial"/>
                <a:cs typeface="Arial"/>
              </a:defRPr>
            </a:pPr>
            <a:r>
              <a:rPr sz="2250" b="1">
                <a:solidFill>
                  <a:srgbClr val="183F3F"/>
                </a:solidFill>
                <a:latin typeface="Arial"/>
                <a:ea typeface="Arial"/>
                <a:cs typeface="Arial"/>
              </a:rPr>
              <a:t>Aanleiding</a:t>
            </a:r>
          </a:p>
        </p:txBody>
      </p:sp>
      <p:sp>
        <p:nvSpPr>
          <p:cNvPr id="3" name="Een kort bericht, een afscheid of een gewijzigde afspra">
            <a:extLst xmlns:a="http://schemas.openxmlformats.org/drawingml/2006/main">
              <a:ext uri="{FF2B5EF4-FFF2-40B4-BE49-F238E27FC236}">
                <a16:creationId xmlns:a16="http://schemas.microsoft.com/office/drawing/2014/main" id="{DAC29FCA-1506-4F01-BC2D-286D433E27E6}"/>
              </a:ext>
            </a:extLst>
          </p:cNvPr>
          <p:cNvSpPr>
            <a:spLocks xmlns:a="http://schemas.openxmlformats.org/drawingml/2006/main" noGrp="1"/>
          </p:cNvSpPr>
          <p:nvPr/>
        </p:nvSpPr>
        <p:spPr>
          <a:xfrm xmlns:a="http://schemas.openxmlformats.org/drawingml/2006/main">
            <a:off x="628650" y="2581275"/>
            <a:ext cx="5191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Een kort bericht, een afscheid of een gewijzigde afspraak.</a:t>
            </a:r>
          </a:p>
        </p:txBody>
      </p:sp>
      <p:sp>
        <p:nvSpPr>
          <p:cNvPr id="4" name="Betekenis voor Eva">
            <a:extLst xmlns:a="http://schemas.openxmlformats.org/drawingml/2006/main">
              <a:ext uri="{FF2B5EF4-FFF2-40B4-BE49-F238E27FC236}">
                <a16:creationId xmlns:a16="http://schemas.microsoft.com/office/drawing/2014/main" id="{C95A00DD-2C5C-45AD-B47C-702C5B2F8777}"/>
              </a:ext>
            </a:extLst>
          </p:cNvPr>
          <p:cNvSpPr>
            <a:spLocks xmlns:a="http://schemas.openxmlformats.org/drawingml/2006/main" noGrp="1"/>
          </p:cNvSpPr>
          <p:nvPr/>
        </p:nvSpPr>
        <p:spPr>
          <a:xfrm xmlns:a="http://schemas.openxmlformats.org/drawingml/2006/main">
            <a:off x="6343650" y="1924050"/>
            <a:ext cx="51911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183F3F"/>
                </a:solidFill>
                <a:latin typeface="Arial"/>
                <a:ea typeface="Arial"/>
                <a:cs typeface="Arial"/>
              </a:defRPr>
            </a:defPPr>
          </a:lstStyle>
          <a:p xmlns:a="http://schemas.openxmlformats.org/drawingml/2006/main">
            <a:pPr>
              <a:lnSpc>
                <a:spcPct val="112000"/>
              </a:lnSpc>
              <a:buNone/>
              <a:defRPr sz="2250" b="1">
                <a:solidFill>
                  <a:srgbClr val="183F3F"/>
                </a:solidFill>
                <a:latin typeface="Arial"/>
                <a:ea typeface="Arial"/>
                <a:cs typeface="Arial"/>
              </a:defRPr>
            </a:pPr>
            <a:r>
              <a:rPr sz="2250" b="1">
                <a:solidFill>
                  <a:srgbClr val="183F3F"/>
                </a:solidFill>
                <a:latin typeface="Arial"/>
                <a:ea typeface="Arial"/>
                <a:cs typeface="Arial"/>
              </a:rPr>
              <a:t>Betekenis voor Eva</a:t>
            </a:r>
          </a:p>
        </p:txBody>
      </p:sp>
      <p:sp>
        <p:nvSpPr>
          <p:cNvPr id="5" name="De gedachte dat zij lastig is en iedereen haar verlaat.">
            <a:extLst xmlns:a="http://schemas.openxmlformats.org/drawingml/2006/main">
              <a:ext uri="{FF2B5EF4-FFF2-40B4-BE49-F238E27FC236}">
                <a16:creationId xmlns:a16="http://schemas.microsoft.com/office/drawing/2014/main" id="{35D23628-5531-40BC-AA15-66865CB48686}"/>
              </a:ext>
            </a:extLst>
          </p:cNvPr>
          <p:cNvSpPr>
            <a:spLocks xmlns:a="http://schemas.openxmlformats.org/drawingml/2006/main" noGrp="1"/>
          </p:cNvSpPr>
          <p:nvPr/>
        </p:nvSpPr>
        <p:spPr>
          <a:xfrm xmlns:a="http://schemas.openxmlformats.org/drawingml/2006/main">
            <a:off x="6343650" y="2581275"/>
            <a:ext cx="5191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De gedachte dat zij lastig is en iedereen haar verlaat.</a:t>
            </a:r>
          </a:p>
        </p:txBody>
      </p:sp>
      <p:sp>
        <p:nvSpPr>
          <p:cNvPr id="6" name="Reactie">
            <a:extLst xmlns:a="http://schemas.openxmlformats.org/drawingml/2006/main">
              <a:ext uri="{FF2B5EF4-FFF2-40B4-BE49-F238E27FC236}">
                <a16:creationId xmlns:a16="http://schemas.microsoft.com/office/drawing/2014/main" id="{508B0E86-533B-4CDF-8721-353453327AF2}"/>
              </a:ext>
            </a:extLst>
          </p:cNvPr>
          <p:cNvSpPr>
            <a:spLocks xmlns:a="http://schemas.openxmlformats.org/drawingml/2006/main" noGrp="1"/>
          </p:cNvSpPr>
          <p:nvPr/>
        </p:nvSpPr>
        <p:spPr>
          <a:xfrm xmlns:a="http://schemas.openxmlformats.org/drawingml/2006/main">
            <a:off x="628650" y="3876675"/>
            <a:ext cx="51911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183F3F"/>
                </a:solidFill>
                <a:latin typeface="Arial"/>
                <a:ea typeface="Arial"/>
                <a:cs typeface="Arial"/>
              </a:defRPr>
            </a:defPPr>
          </a:lstStyle>
          <a:p xmlns:a="http://schemas.openxmlformats.org/drawingml/2006/main">
            <a:pPr>
              <a:lnSpc>
                <a:spcPct val="112000"/>
              </a:lnSpc>
              <a:buNone/>
              <a:defRPr sz="2250" b="1">
                <a:solidFill>
                  <a:srgbClr val="183F3F"/>
                </a:solidFill>
                <a:latin typeface="Arial"/>
                <a:ea typeface="Arial"/>
                <a:cs typeface="Arial"/>
              </a:defRPr>
            </a:pPr>
            <a:r>
              <a:rPr sz="2250" b="1">
                <a:solidFill>
                  <a:srgbClr val="183F3F"/>
                </a:solidFill>
                <a:latin typeface="Arial"/>
                <a:ea typeface="Arial"/>
                <a:cs typeface="Arial"/>
              </a:rPr>
              <a:t>Reactie</a:t>
            </a:r>
          </a:p>
        </p:txBody>
      </p:sp>
      <p:sp>
        <p:nvSpPr>
          <p:cNvPr id="7" name="Veel berichten, beschuldigingen of druk om direct nabij">
            <a:extLst xmlns:a="http://schemas.openxmlformats.org/drawingml/2006/main">
              <a:ext uri="{FF2B5EF4-FFF2-40B4-BE49-F238E27FC236}">
                <a16:creationId xmlns:a16="http://schemas.microsoft.com/office/drawing/2014/main" id="{0C8844AE-4EF9-49C7-B9C6-00D291D4DF5F}"/>
              </a:ext>
            </a:extLst>
          </p:cNvPr>
          <p:cNvSpPr>
            <a:spLocks xmlns:a="http://schemas.openxmlformats.org/drawingml/2006/main" noGrp="1"/>
          </p:cNvSpPr>
          <p:nvPr/>
        </p:nvSpPr>
        <p:spPr>
          <a:xfrm xmlns:a="http://schemas.openxmlformats.org/drawingml/2006/main">
            <a:off x="628650" y="4533900"/>
            <a:ext cx="5191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Veel berichten, beschuldigingen of druk om direct nabijheid te krijgen.</a:t>
            </a:r>
          </a:p>
        </p:txBody>
      </p:sp>
      <p:sp>
        <p:nvSpPr>
          <p:cNvPr id="8" name="Gevolg">
            <a:extLst xmlns:a="http://schemas.openxmlformats.org/drawingml/2006/main">
              <a:ext uri="{FF2B5EF4-FFF2-40B4-BE49-F238E27FC236}">
                <a16:creationId xmlns:a16="http://schemas.microsoft.com/office/drawing/2014/main" id="{EC5F0938-49B6-432E-AB2B-6D9E81A277A5}"/>
              </a:ext>
            </a:extLst>
          </p:cNvPr>
          <p:cNvSpPr>
            <a:spLocks xmlns:a="http://schemas.openxmlformats.org/drawingml/2006/main" noGrp="1"/>
          </p:cNvSpPr>
          <p:nvPr/>
        </p:nvSpPr>
        <p:spPr>
          <a:xfrm xmlns:a="http://schemas.openxmlformats.org/drawingml/2006/main">
            <a:off x="6343650" y="3876675"/>
            <a:ext cx="51911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183F3F"/>
                </a:solidFill>
                <a:latin typeface="Arial"/>
                <a:ea typeface="Arial"/>
                <a:cs typeface="Arial"/>
              </a:defRPr>
            </a:defPPr>
          </a:lstStyle>
          <a:p xmlns:a="http://schemas.openxmlformats.org/drawingml/2006/main">
            <a:pPr>
              <a:lnSpc>
                <a:spcPct val="112000"/>
              </a:lnSpc>
              <a:buNone/>
              <a:defRPr sz="2250" b="1">
                <a:solidFill>
                  <a:srgbClr val="183F3F"/>
                </a:solidFill>
                <a:latin typeface="Arial"/>
                <a:ea typeface="Arial"/>
                <a:cs typeface="Arial"/>
              </a:defRPr>
            </a:pPr>
            <a:r>
              <a:rPr sz="2250" b="1">
                <a:solidFill>
                  <a:srgbClr val="183F3F"/>
                </a:solidFill>
                <a:latin typeface="Arial"/>
                <a:ea typeface="Arial"/>
                <a:cs typeface="Arial"/>
              </a:rPr>
              <a:t>Gevolg</a:t>
            </a:r>
          </a:p>
        </p:txBody>
      </p:sp>
      <p:sp>
        <p:nvSpPr>
          <p:cNvPr id="9" name="De relatie raakt gespannen. Achteraf ontstaat schaamte.">
            <a:extLst xmlns:a="http://schemas.openxmlformats.org/drawingml/2006/main">
              <a:ext uri="{FF2B5EF4-FFF2-40B4-BE49-F238E27FC236}">
                <a16:creationId xmlns:a16="http://schemas.microsoft.com/office/drawing/2014/main" id="{27F83F13-41DB-47C3-B99E-8A2A3856E5F3}"/>
              </a:ext>
            </a:extLst>
          </p:cNvPr>
          <p:cNvSpPr>
            <a:spLocks xmlns:a="http://schemas.openxmlformats.org/drawingml/2006/main" noGrp="1"/>
          </p:cNvSpPr>
          <p:nvPr/>
        </p:nvSpPr>
        <p:spPr>
          <a:xfrm xmlns:a="http://schemas.openxmlformats.org/drawingml/2006/main">
            <a:off x="6343650" y="4533900"/>
            <a:ext cx="5191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De relatie raakt gespannen. Achteraf ontstaat schaamte.</a:t>
            </a:r>
          </a:p>
        </p:txBody>
      </p:sp>
      <p:sp>
        <p:nvSpPr>
          <p:cNvPr id="10" name="De angst is werkelijk. Het gedrag vraagt een eigen beoo">
            <a:extLst xmlns:a="http://schemas.openxmlformats.org/drawingml/2006/main">
              <a:ext uri="{FF2B5EF4-FFF2-40B4-BE49-F238E27FC236}">
                <a16:creationId xmlns:a16="http://schemas.microsoft.com/office/drawing/2014/main" id="{9A031DB6-075C-4123-9587-4D7169007E6F}"/>
              </a:ext>
            </a:extLst>
          </p:cNvPr>
          <p:cNvSpPr>
            <a:spLocks xmlns:a="http://schemas.openxmlformats.org/drawingml/2006/main" noGrp="1"/>
          </p:cNvSpPr>
          <p:nvPr/>
        </p:nvSpPr>
        <p:spPr>
          <a:xfrm xmlns:a="http://schemas.openxmlformats.org/drawingml/2006/main">
            <a:off x="628650" y="5867400"/>
            <a:ext cx="108585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183F3F"/>
                </a:solidFill>
                <a:latin typeface="Arial"/>
                <a:ea typeface="Arial"/>
                <a:cs typeface="Arial"/>
              </a:defRPr>
            </a:defPPr>
          </a:lstStyle>
          <a:p xmlns:a="http://schemas.openxmlformats.org/drawingml/2006/main">
            <a:pPr>
              <a:lnSpc>
                <a:spcPct val="112000"/>
              </a:lnSpc>
              <a:buNone/>
              <a:defRPr sz="1725" b="1">
                <a:solidFill>
                  <a:srgbClr val="183F3F"/>
                </a:solidFill>
                <a:latin typeface="Arial"/>
                <a:ea typeface="Arial"/>
                <a:cs typeface="Arial"/>
              </a:defRPr>
            </a:pPr>
            <a:r>
              <a:rPr sz="1725" b="1">
                <a:solidFill>
                  <a:srgbClr val="183F3F"/>
                </a:solidFill>
                <a:latin typeface="Arial"/>
                <a:ea typeface="Arial"/>
                <a:cs typeface="Arial"/>
              </a:rPr>
              <a:t>De angst is werkelijk. Het gedrag vraagt een eigen beoordeling.</a:t>
            </a:r>
          </a:p>
        </p:txBody>
      </p:sp>
      <p:sp>
        <p:nvSpPr>
          <p:cNvPr id="11" name="fellerbooks.com">
            <a:extLst xmlns:a="http://schemas.openxmlformats.org/drawingml/2006/main">
              <a:ext uri="{FF2B5EF4-FFF2-40B4-BE49-F238E27FC236}">
                <a16:creationId xmlns:a16="http://schemas.microsoft.com/office/drawing/2014/main" id="{7AF2F969-09B8-4D98-B902-4258A6FC7291}"/>
              </a:ext>
            </a:extLst>
          </p:cNvPr>
          <p:cNvSpPr>
            <a:spLocks xmlns:a="http://schemas.openxmlformats.org/drawingml/2006/main" noGrp="1"/>
          </p:cNvSpPr>
          <p:nvPr/>
        </p:nvSpPr>
        <p:spPr>
          <a:xfrm xmlns:a="http://schemas.openxmlformats.org/drawingml/2006/main">
            <a:off x="628650" y="647700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fellerbooks.com</a:t>
            </a:r>
          </a:p>
        </p:txBody>
      </p:sp>
      <p:sp>
        <p:nvSpPr>
          <p:cNvPr id="12" name="03">
            <a:extLst xmlns:a="http://schemas.openxmlformats.org/drawingml/2006/main">
              <a:ext uri="{FF2B5EF4-FFF2-40B4-BE49-F238E27FC236}">
                <a16:creationId xmlns:a16="http://schemas.microsoft.com/office/drawing/2014/main" id="{527EB013-930D-4169-ABF6-C4F2FBCD0776}"/>
              </a:ext>
            </a:extLst>
          </p:cNvPr>
          <p:cNvSpPr>
            <a:spLocks xmlns:a="http://schemas.openxmlformats.org/drawingml/2006/main" noGrp="1"/>
          </p:cNvSpPr>
          <p:nvPr/>
        </p:nvSpPr>
        <p:spPr>
          <a:xfrm xmlns:a="http://schemas.openxmlformats.org/drawingml/2006/main">
            <a:off x="11115675" y="645795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03</a:t>
            </a:r>
          </a:p>
        </p:txBody>
      </p:sp>
    </p:spTree>
    <p:extLst>
      <p:ext uri="{BB962C8B-B14F-4D97-AF65-F5344CB8AC3E}">
        <p14:creationId xmlns:p14="http://schemas.microsoft.com/office/powerpoint/2010/main" val="51202530"/>
      </p:ext>
    </p:extLst>
  </p:cSld>
</p:sld>
</file>

<file path=ppt/slides/slide4.xml><?xml version="1.0" encoding="utf-8"?>
<p:sld xmlns:p="http://schemas.openxmlformats.org/presentationml/2006/main">
  <p:cSld>
    <p:bg>
      <p:bgPr>
        <a:solidFill xmlns:a="http://schemas.openxmlformats.org/drawingml/2006/main">
          <a:srgbClr val="F7F3EB"/>
        </a:solidFill>
      </p:bgPr>
    </p:bg>
    <p:spTree>
      <p:nvGrpSpPr>
        <p:cNvPr id="1" name=""/>
        <p:cNvGrpSpPr/>
        <p:nvPr/>
      </p:nvGrpSpPr>
      <p:grpSpPr>
        <a:xfrm xmlns:a="http://schemas.openxmlformats.org/drawingml/2006/main"/>
      </p:grpSpPr>
      <p:sp>
        <p:nvSpPr>
          <p:cNvPr id="10" name="Een helder kader vooraf">
            <a:extLst xmlns:a="http://schemas.openxmlformats.org/drawingml/2006/main">
              <a:ext uri="{FF2B5EF4-FFF2-40B4-BE49-F238E27FC236}">
                <a16:creationId xmlns:a16="http://schemas.microsoft.com/office/drawing/2014/main" id="{56D480D0-02C4-445A-8452-53C1DE08007C}"/>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83F3F"/>
                </a:solidFill>
                <a:latin typeface="Arial"/>
                <a:ea typeface="Arial"/>
                <a:cs typeface="Arial"/>
              </a:defRPr>
            </a:defPPr>
          </a:lstStyle>
          <a:p xmlns:a="http://schemas.openxmlformats.org/drawingml/2006/main">
            <a:pPr>
              <a:lnSpc>
                <a:spcPct val="112000"/>
              </a:lnSpc>
              <a:buNone/>
              <a:defRPr sz="3225" b="1">
                <a:solidFill>
                  <a:srgbClr val="183F3F"/>
                </a:solidFill>
                <a:latin typeface="Arial"/>
                <a:ea typeface="Arial"/>
                <a:cs typeface="Arial"/>
              </a:defRPr>
            </a:pPr>
            <a:r>
              <a:rPr sz="3225" b="1">
                <a:solidFill>
                  <a:srgbClr val="183F3F"/>
                </a:solidFill>
                <a:latin typeface="Arial"/>
                <a:ea typeface="Arial"/>
                <a:cs typeface="Arial"/>
              </a:rPr>
              <a:t>Een helder kader vooraf</a:t>
            </a:r>
          </a:p>
        </p:txBody>
      </p:sp>
      <p:pic>
        <p:nvPicPr>
          <p:cNvPr id="2" name="">
            <a:extLst xmlns:a="http://schemas.openxmlformats.org/drawingml/2006/main">
              <a:ext uri="{FF2B5EF4-FFF2-40B4-BE49-F238E27FC236}">
                <a16:creationId xmlns:a16="http://schemas.microsoft.com/office/drawing/2014/main" id="{D477E455-14D9-4D10-94CA-77C8651B9C24}"/>
              </a:ext>
            </a:extLst>
          </p:cNvPr>
          <p:cNvPicPr>
            <a:picLocks xmlns:a="http://schemas.openxmlformats.org/drawingml/2006/main" noChangeAspect="1"/>
          </p:cNvPicPr>
          <p:nvPr/>
        </p:nvPicPr>
        <p:blipFill>
          <a:blip xmlns:r="http://schemas.openxmlformats.org/officeDocument/2006/relationships" xmlns:a="http://schemas.openxmlformats.org/drawingml/2006/main" r:embed="Rc716acc3ed834a2a"/>
          <a:srcRect xmlns:a="http://schemas.openxmlformats.org/drawingml/2006/main" l="6539" t="0" r="6539" b="0"/>
          <a:stretch xmlns:a="http://schemas.openxmlformats.org/drawingml/2006/main">
            <a:fillRect l="0" t="0" r="0" b="0"/>
          </a:stretch>
        </p:blipFill>
        <p:spPr>
          <a:xfrm xmlns:a="http://schemas.openxmlformats.org/drawingml/2006/main">
            <a:off x="6286500" y="1809750"/>
            <a:ext cx="5295900" cy="3429000"/>
          </a:xfrm>
          <a:prstGeom xmlns:a="http://schemas.openxmlformats.org/drawingml/2006/main" prst="rect">
            <a:avLst/>
          </a:prstGeom>
        </p:spPr>
      </p:pic>
      <p:sp>
        <p:nvSpPr>
          <p:cNvPr id="3" name="Voorspelbare afspraken">
            <a:extLst xmlns:a="http://schemas.openxmlformats.org/drawingml/2006/main">
              <a:ext uri="{FF2B5EF4-FFF2-40B4-BE49-F238E27FC236}">
                <a16:creationId xmlns:a16="http://schemas.microsoft.com/office/drawing/2014/main" id="{773E4156-8041-4C65-B090-B382AB6CAC03}"/>
              </a:ext>
            </a:extLst>
          </p:cNvPr>
          <p:cNvSpPr>
            <a:spLocks xmlns:a="http://schemas.openxmlformats.org/drawingml/2006/main" noGrp="1"/>
          </p:cNvSpPr>
          <p:nvPr/>
        </p:nvSpPr>
        <p:spPr>
          <a:xfrm xmlns:a="http://schemas.openxmlformats.org/drawingml/2006/main">
            <a:off x="628650" y="1924050"/>
            <a:ext cx="5048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83F3F"/>
                </a:solidFill>
                <a:latin typeface="Arial"/>
                <a:ea typeface="Arial"/>
                <a:cs typeface="Arial"/>
              </a:defRPr>
            </a:defPPr>
          </a:lstStyle>
          <a:p xmlns:a="http://schemas.openxmlformats.org/drawingml/2006/main">
            <a:pPr>
              <a:lnSpc>
                <a:spcPct val="112000"/>
              </a:lnSpc>
              <a:buNone/>
              <a:defRPr sz="2175" b="1">
                <a:solidFill>
                  <a:srgbClr val="183F3F"/>
                </a:solidFill>
                <a:latin typeface="Arial"/>
                <a:ea typeface="Arial"/>
                <a:cs typeface="Arial"/>
              </a:defRPr>
            </a:pPr>
            <a:r>
              <a:rPr sz="2175" b="1">
                <a:solidFill>
                  <a:srgbClr val="183F3F"/>
                </a:solidFill>
                <a:latin typeface="Arial"/>
                <a:ea typeface="Arial"/>
                <a:cs typeface="Arial"/>
              </a:rPr>
              <a:t>Voorspelbare afspraken</a:t>
            </a:r>
          </a:p>
        </p:txBody>
      </p:sp>
      <p:sp>
        <p:nvSpPr>
          <p:cNvPr id="4" name="Tijd, bereikbaarheid en het doel van de behandelrelatie">
            <a:extLst xmlns:a="http://schemas.openxmlformats.org/drawingml/2006/main">
              <a:ext uri="{FF2B5EF4-FFF2-40B4-BE49-F238E27FC236}">
                <a16:creationId xmlns:a16="http://schemas.microsoft.com/office/drawing/2014/main" id="{442971B1-6C4F-455F-BE41-6AF9F08CEC61}"/>
              </a:ext>
            </a:extLst>
          </p:cNvPr>
          <p:cNvSpPr>
            <a:spLocks xmlns:a="http://schemas.openxmlformats.org/drawingml/2006/main" noGrp="1"/>
          </p:cNvSpPr>
          <p:nvPr/>
        </p:nvSpPr>
        <p:spPr>
          <a:xfrm xmlns:a="http://schemas.openxmlformats.org/drawingml/2006/main">
            <a:off x="628650" y="2543175"/>
            <a:ext cx="50482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Tijd, bereikbaarheid en het doel van de behandelrelatie zijn duidelijk.</a:t>
            </a:r>
          </a:p>
        </p:txBody>
      </p:sp>
      <p:sp>
        <p:nvSpPr>
          <p:cNvPr id="5" name="Een afgesproken crisisroute">
            <a:extLst xmlns:a="http://schemas.openxmlformats.org/drawingml/2006/main">
              <a:ext uri="{FF2B5EF4-FFF2-40B4-BE49-F238E27FC236}">
                <a16:creationId xmlns:a16="http://schemas.microsoft.com/office/drawing/2014/main" id="{C8A1A231-8350-48E4-BF51-7861BF459083}"/>
              </a:ext>
            </a:extLst>
          </p:cNvPr>
          <p:cNvSpPr>
            <a:spLocks xmlns:a="http://schemas.openxmlformats.org/drawingml/2006/main" noGrp="1"/>
          </p:cNvSpPr>
          <p:nvPr/>
        </p:nvSpPr>
        <p:spPr>
          <a:xfrm xmlns:a="http://schemas.openxmlformats.org/drawingml/2006/main">
            <a:off x="628650" y="3676650"/>
            <a:ext cx="5048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83F3F"/>
                </a:solidFill>
                <a:latin typeface="Arial"/>
                <a:ea typeface="Arial"/>
                <a:cs typeface="Arial"/>
              </a:defRPr>
            </a:defPPr>
          </a:lstStyle>
          <a:p xmlns:a="http://schemas.openxmlformats.org/drawingml/2006/main">
            <a:pPr>
              <a:lnSpc>
                <a:spcPct val="112000"/>
              </a:lnSpc>
              <a:buNone/>
              <a:defRPr sz="2175" b="1">
                <a:solidFill>
                  <a:srgbClr val="183F3F"/>
                </a:solidFill>
                <a:latin typeface="Arial"/>
                <a:ea typeface="Arial"/>
                <a:cs typeface="Arial"/>
              </a:defRPr>
            </a:pPr>
            <a:r>
              <a:rPr sz="2175" b="1">
                <a:solidFill>
                  <a:srgbClr val="183F3F"/>
                </a:solidFill>
                <a:latin typeface="Arial"/>
                <a:ea typeface="Arial"/>
                <a:cs typeface="Arial"/>
              </a:rPr>
              <a:t>Een afgesproken crisisroute</a:t>
            </a:r>
          </a:p>
        </p:txBody>
      </p:sp>
      <p:sp>
        <p:nvSpPr>
          <p:cNvPr id="6" name="Voor spanning buiten de gesprekken bestaat een passend ">
            <a:extLst xmlns:a="http://schemas.openxmlformats.org/drawingml/2006/main">
              <a:ext uri="{FF2B5EF4-FFF2-40B4-BE49-F238E27FC236}">
                <a16:creationId xmlns:a16="http://schemas.microsoft.com/office/drawing/2014/main" id="{690300A6-9F97-4A60-8628-41B48E05C735}"/>
              </a:ext>
            </a:extLst>
          </p:cNvPr>
          <p:cNvSpPr>
            <a:spLocks xmlns:a="http://schemas.openxmlformats.org/drawingml/2006/main" noGrp="1"/>
          </p:cNvSpPr>
          <p:nvPr/>
        </p:nvSpPr>
        <p:spPr>
          <a:xfrm xmlns:a="http://schemas.openxmlformats.org/drawingml/2006/main">
            <a:off x="628650" y="4295775"/>
            <a:ext cx="50482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Voor spanning buiten de gesprekken bestaat een passend veiligheidsplan.</a:t>
            </a:r>
          </a:p>
        </p:txBody>
      </p:sp>
      <p:sp>
        <p:nvSpPr>
          <p:cNvPr id="7" name="Betrouwbaarheid vraagt warmte én structuur">
            <a:extLst xmlns:a="http://schemas.openxmlformats.org/drawingml/2006/main">
              <a:ext uri="{FF2B5EF4-FFF2-40B4-BE49-F238E27FC236}">
                <a16:creationId xmlns:a16="http://schemas.microsoft.com/office/drawing/2014/main" id="{5983EB1D-9A59-4E9E-9035-D6839251C12D}"/>
              </a:ext>
            </a:extLst>
          </p:cNvPr>
          <p:cNvSpPr>
            <a:spLocks xmlns:a="http://schemas.openxmlformats.org/drawingml/2006/main" noGrp="1"/>
          </p:cNvSpPr>
          <p:nvPr/>
        </p:nvSpPr>
        <p:spPr>
          <a:xfrm xmlns:a="http://schemas.openxmlformats.org/drawingml/2006/main">
            <a:off x="628650" y="5867400"/>
            <a:ext cx="108585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183F3F"/>
                </a:solidFill>
                <a:latin typeface="Arial"/>
                <a:ea typeface="Arial"/>
                <a:cs typeface="Arial"/>
              </a:defRPr>
            </a:defPPr>
          </a:lstStyle>
          <a:p xmlns:a="http://schemas.openxmlformats.org/drawingml/2006/main">
            <a:pPr>
              <a:lnSpc>
                <a:spcPct val="112000"/>
              </a:lnSpc>
              <a:buNone/>
              <a:defRPr sz="1725" b="1">
                <a:solidFill>
                  <a:srgbClr val="183F3F"/>
                </a:solidFill>
                <a:latin typeface="Arial"/>
                <a:ea typeface="Arial"/>
                <a:cs typeface="Arial"/>
              </a:defRPr>
            </a:pPr>
            <a:r>
              <a:rPr sz="1725" b="1">
                <a:solidFill>
                  <a:srgbClr val="183F3F"/>
                </a:solidFill>
                <a:latin typeface="Arial"/>
                <a:ea typeface="Arial"/>
                <a:cs typeface="Arial"/>
              </a:rPr>
              <a:t>Betrouwbaarheid vraagt warmte én structuur</a:t>
            </a:r>
          </a:p>
        </p:txBody>
      </p:sp>
      <p:sp>
        <p:nvSpPr>
          <p:cNvPr id="8" name="fellerbooks.com">
            <a:extLst xmlns:a="http://schemas.openxmlformats.org/drawingml/2006/main">
              <a:ext uri="{FF2B5EF4-FFF2-40B4-BE49-F238E27FC236}">
                <a16:creationId xmlns:a16="http://schemas.microsoft.com/office/drawing/2014/main" id="{36F56ACA-E65B-4566-933A-8DE23C5F643C}"/>
              </a:ext>
            </a:extLst>
          </p:cNvPr>
          <p:cNvSpPr>
            <a:spLocks xmlns:a="http://schemas.openxmlformats.org/drawingml/2006/main" noGrp="1"/>
          </p:cNvSpPr>
          <p:nvPr/>
        </p:nvSpPr>
        <p:spPr>
          <a:xfrm xmlns:a="http://schemas.openxmlformats.org/drawingml/2006/main">
            <a:off x="628650" y="647700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fellerbooks.com</a:t>
            </a:r>
          </a:p>
        </p:txBody>
      </p:sp>
      <p:sp>
        <p:nvSpPr>
          <p:cNvPr id="9" name="04">
            <a:extLst xmlns:a="http://schemas.openxmlformats.org/drawingml/2006/main">
              <a:ext uri="{FF2B5EF4-FFF2-40B4-BE49-F238E27FC236}">
                <a16:creationId xmlns:a16="http://schemas.microsoft.com/office/drawing/2014/main" id="{68778039-39F8-4188-8B6A-89A688BE3BA2}"/>
              </a:ext>
            </a:extLst>
          </p:cNvPr>
          <p:cNvSpPr>
            <a:spLocks xmlns:a="http://schemas.openxmlformats.org/drawingml/2006/main" noGrp="1"/>
          </p:cNvSpPr>
          <p:nvPr/>
        </p:nvSpPr>
        <p:spPr>
          <a:xfrm xmlns:a="http://schemas.openxmlformats.org/drawingml/2006/main">
            <a:off x="11115675" y="645795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04</a:t>
            </a:r>
          </a:p>
        </p:txBody>
      </p:sp>
    </p:spTree>
    <p:extLst>
      <p:ext uri="{BB962C8B-B14F-4D97-AF65-F5344CB8AC3E}">
        <p14:creationId xmlns:p14="http://schemas.microsoft.com/office/powerpoint/2010/main" val="476598282"/>
      </p:ext>
    </p:extLst>
  </p:cSld>
</p:sld>
</file>

<file path=ppt/slides/slide5.xml><?xml version="1.0" encoding="utf-8"?>
<p:sld xmlns:p="http://schemas.openxmlformats.org/presentationml/2006/main">
  <p:cSld>
    <p:bg>
      <p:bgPr>
        <a:solidFill xmlns:a="http://schemas.openxmlformats.org/drawingml/2006/main">
          <a:srgbClr val="F7F3EB"/>
        </a:solidFill>
      </p:bgPr>
    </p:bg>
    <p:spTree>
      <p:nvGrpSpPr>
        <p:cNvPr id="1" name=""/>
        <p:cNvGrpSpPr/>
        <p:nvPr/>
      </p:nvGrpSpPr>
      <p:grpSpPr>
        <a:xfrm xmlns:a="http://schemas.openxmlformats.org/drawingml/2006/main"/>
      </p:grpSpPr>
      <p:sp>
        <p:nvSpPr>
          <p:cNvPr id="13" name="Veiligheid bij een dreigende crisis">
            <a:extLst xmlns:a="http://schemas.openxmlformats.org/drawingml/2006/main">
              <a:ext uri="{FF2B5EF4-FFF2-40B4-BE49-F238E27FC236}">
                <a16:creationId xmlns:a16="http://schemas.microsoft.com/office/drawing/2014/main" id="{BA616E46-5395-46F2-B99F-1AE149591404}"/>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83F3F"/>
                </a:solidFill>
                <a:latin typeface="Arial"/>
                <a:ea typeface="Arial"/>
                <a:cs typeface="Arial"/>
              </a:defRPr>
            </a:defPPr>
          </a:lstStyle>
          <a:p xmlns:a="http://schemas.openxmlformats.org/drawingml/2006/main">
            <a:pPr>
              <a:lnSpc>
                <a:spcPct val="112000"/>
              </a:lnSpc>
              <a:buNone/>
              <a:defRPr sz="3225" b="1">
                <a:solidFill>
                  <a:srgbClr val="183F3F"/>
                </a:solidFill>
                <a:latin typeface="Arial"/>
                <a:ea typeface="Arial"/>
                <a:cs typeface="Arial"/>
              </a:defRPr>
            </a:pPr>
            <a:r>
              <a:rPr sz="3225" b="1">
                <a:solidFill>
                  <a:srgbClr val="183F3F"/>
                </a:solidFill>
                <a:latin typeface="Arial"/>
                <a:ea typeface="Arial"/>
                <a:cs typeface="Arial"/>
              </a:rPr>
              <a:t>Veiligheid bij een dreigende crisis</a:t>
            </a:r>
          </a:p>
        </p:txBody>
      </p:sp>
      <p:sp>
        <p:nvSpPr>
          <p:cNvPr id="2" name="Iedere dreiging serieus">
            <a:extLst xmlns:a="http://schemas.openxmlformats.org/drawingml/2006/main">
              <a:ext uri="{FF2B5EF4-FFF2-40B4-BE49-F238E27FC236}">
                <a16:creationId xmlns:a16="http://schemas.microsoft.com/office/drawing/2014/main" id="{E49078E5-18BB-42ED-9A3F-5A0E949737DA}"/>
              </a:ext>
            </a:extLst>
          </p:cNvPr>
          <p:cNvSpPr>
            <a:spLocks xmlns:a="http://schemas.openxmlformats.org/drawingml/2006/main" noGrp="1"/>
          </p:cNvSpPr>
          <p:nvPr/>
        </p:nvSpPr>
        <p:spPr>
          <a:xfrm xmlns:a="http://schemas.openxmlformats.org/drawingml/2006/main">
            <a:off x="628650" y="1924050"/>
            <a:ext cx="51911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183F3F"/>
                </a:solidFill>
                <a:latin typeface="Arial"/>
                <a:ea typeface="Arial"/>
                <a:cs typeface="Arial"/>
              </a:defRPr>
            </a:defPPr>
          </a:lstStyle>
          <a:p xmlns:a="http://schemas.openxmlformats.org/drawingml/2006/main">
            <a:pPr>
              <a:lnSpc>
                <a:spcPct val="112000"/>
              </a:lnSpc>
              <a:buNone/>
              <a:defRPr sz="2250" b="1">
                <a:solidFill>
                  <a:srgbClr val="183F3F"/>
                </a:solidFill>
                <a:latin typeface="Arial"/>
                <a:ea typeface="Arial"/>
                <a:cs typeface="Arial"/>
              </a:defRPr>
            </a:pPr>
            <a:r>
              <a:rPr sz="2250" b="1">
                <a:solidFill>
                  <a:srgbClr val="183F3F"/>
                </a:solidFill>
                <a:latin typeface="Arial"/>
                <a:ea typeface="Arial"/>
                <a:cs typeface="Arial"/>
              </a:rPr>
              <a:t>Iedere dreiging serieus</a:t>
            </a:r>
          </a:p>
        </p:txBody>
      </p:sp>
      <p:sp>
        <p:nvSpPr>
          <p:cNvPr id="3" name="Zelfbeschadiging of suïcidedreiging vraagt professionel">
            <a:extLst xmlns:a="http://schemas.openxmlformats.org/drawingml/2006/main">
              <a:ext uri="{FF2B5EF4-FFF2-40B4-BE49-F238E27FC236}">
                <a16:creationId xmlns:a16="http://schemas.microsoft.com/office/drawing/2014/main" id="{6117D7B8-64A9-4911-90DE-E7980A761483}"/>
              </a:ext>
            </a:extLst>
          </p:cNvPr>
          <p:cNvSpPr>
            <a:spLocks xmlns:a="http://schemas.openxmlformats.org/drawingml/2006/main" noGrp="1"/>
          </p:cNvSpPr>
          <p:nvPr/>
        </p:nvSpPr>
        <p:spPr>
          <a:xfrm xmlns:a="http://schemas.openxmlformats.org/drawingml/2006/main">
            <a:off x="628650" y="2581275"/>
            <a:ext cx="5191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Zelfbeschadiging of suïcidedreiging vraagt professionele risicobeoordeling.</a:t>
            </a:r>
          </a:p>
        </p:txBody>
      </p:sp>
      <p:sp>
        <p:nvSpPr>
          <p:cNvPr id="4" name="De afgesproken route">
            <a:extLst xmlns:a="http://schemas.openxmlformats.org/drawingml/2006/main">
              <a:ext uri="{FF2B5EF4-FFF2-40B4-BE49-F238E27FC236}">
                <a16:creationId xmlns:a16="http://schemas.microsoft.com/office/drawing/2014/main" id="{73CB3E77-5317-4D80-9047-91CAC96D81AE}"/>
              </a:ext>
            </a:extLst>
          </p:cNvPr>
          <p:cNvSpPr>
            <a:spLocks xmlns:a="http://schemas.openxmlformats.org/drawingml/2006/main" noGrp="1"/>
          </p:cNvSpPr>
          <p:nvPr/>
        </p:nvSpPr>
        <p:spPr>
          <a:xfrm xmlns:a="http://schemas.openxmlformats.org/drawingml/2006/main">
            <a:off x="6343650" y="1924050"/>
            <a:ext cx="51911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183F3F"/>
                </a:solidFill>
                <a:latin typeface="Arial"/>
                <a:ea typeface="Arial"/>
                <a:cs typeface="Arial"/>
              </a:defRPr>
            </a:defPPr>
          </a:lstStyle>
          <a:p xmlns:a="http://schemas.openxmlformats.org/drawingml/2006/main">
            <a:pPr>
              <a:lnSpc>
                <a:spcPct val="112000"/>
              </a:lnSpc>
              <a:buNone/>
              <a:defRPr sz="2250" b="1">
                <a:solidFill>
                  <a:srgbClr val="183F3F"/>
                </a:solidFill>
                <a:latin typeface="Arial"/>
                <a:ea typeface="Arial"/>
                <a:cs typeface="Arial"/>
              </a:defRPr>
            </a:pPr>
            <a:r>
              <a:rPr sz="2250" b="1">
                <a:solidFill>
                  <a:srgbClr val="183F3F"/>
                </a:solidFill>
                <a:latin typeface="Arial"/>
                <a:ea typeface="Arial"/>
                <a:cs typeface="Arial"/>
              </a:rPr>
              <a:t>De afgesproken route</a:t>
            </a:r>
          </a:p>
        </p:txBody>
      </p:sp>
      <p:sp>
        <p:nvSpPr>
          <p:cNvPr id="5" name="Het veiligheidsplan en het professionele crisisprotocol">
            <a:extLst xmlns:a="http://schemas.openxmlformats.org/drawingml/2006/main">
              <a:ext uri="{FF2B5EF4-FFF2-40B4-BE49-F238E27FC236}">
                <a16:creationId xmlns:a16="http://schemas.microsoft.com/office/drawing/2014/main" id="{AD179E3B-55E1-4A48-87CC-D5B3F8AED1EA}"/>
              </a:ext>
            </a:extLst>
          </p:cNvPr>
          <p:cNvSpPr>
            <a:spLocks xmlns:a="http://schemas.openxmlformats.org/drawingml/2006/main" noGrp="1"/>
          </p:cNvSpPr>
          <p:nvPr/>
        </p:nvSpPr>
        <p:spPr>
          <a:xfrm xmlns:a="http://schemas.openxmlformats.org/drawingml/2006/main">
            <a:off x="6343650" y="2581275"/>
            <a:ext cx="5191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Het veiligheidsplan en het professionele crisisprotocol bepalen het handelen.</a:t>
            </a:r>
          </a:p>
        </p:txBody>
      </p:sp>
      <p:sp>
        <p:nvSpPr>
          <p:cNvPr id="6" name="Passende samenwerking">
            <a:extLst xmlns:a="http://schemas.openxmlformats.org/drawingml/2006/main">
              <a:ext uri="{FF2B5EF4-FFF2-40B4-BE49-F238E27FC236}">
                <a16:creationId xmlns:a16="http://schemas.microsoft.com/office/drawing/2014/main" id="{FA3E7CF7-C9FF-48FE-AC7A-B154BDBF7751}"/>
              </a:ext>
            </a:extLst>
          </p:cNvPr>
          <p:cNvSpPr>
            <a:spLocks xmlns:a="http://schemas.openxmlformats.org/drawingml/2006/main" noGrp="1"/>
          </p:cNvSpPr>
          <p:nvPr/>
        </p:nvSpPr>
        <p:spPr>
          <a:xfrm xmlns:a="http://schemas.openxmlformats.org/drawingml/2006/main">
            <a:off x="628650" y="3876675"/>
            <a:ext cx="51911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183F3F"/>
                </a:solidFill>
                <a:latin typeface="Arial"/>
                <a:ea typeface="Arial"/>
                <a:cs typeface="Arial"/>
              </a:defRPr>
            </a:defPPr>
          </a:lstStyle>
          <a:p xmlns:a="http://schemas.openxmlformats.org/drawingml/2006/main">
            <a:pPr>
              <a:lnSpc>
                <a:spcPct val="112000"/>
              </a:lnSpc>
              <a:buNone/>
              <a:defRPr sz="2250" b="1">
                <a:solidFill>
                  <a:srgbClr val="183F3F"/>
                </a:solidFill>
                <a:latin typeface="Arial"/>
                <a:ea typeface="Arial"/>
                <a:cs typeface="Arial"/>
              </a:defRPr>
            </a:pPr>
            <a:r>
              <a:rPr sz="2250" b="1">
                <a:solidFill>
                  <a:srgbClr val="183F3F"/>
                </a:solidFill>
                <a:latin typeface="Arial"/>
                <a:ea typeface="Arial"/>
                <a:cs typeface="Arial"/>
              </a:rPr>
              <a:t>Passende samenwerking</a:t>
            </a:r>
          </a:p>
        </p:txBody>
      </p:sp>
      <p:sp>
        <p:nvSpPr>
          <p:cNvPr id="7" name="Bij acuut gevaar betrekt het team de noodzakelijke hulp">
            <a:extLst xmlns:a="http://schemas.openxmlformats.org/drawingml/2006/main">
              <a:ext uri="{FF2B5EF4-FFF2-40B4-BE49-F238E27FC236}">
                <a16:creationId xmlns:a16="http://schemas.microsoft.com/office/drawing/2014/main" id="{A6221D5A-D034-45C9-9C6E-F6FB49579087}"/>
              </a:ext>
            </a:extLst>
          </p:cNvPr>
          <p:cNvSpPr>
            <a:spLocks xmlns:a="http://schemas.openxmlformats.org/drawingml/2006/main" noGrp="1"/>
          </p:cNvSpPr>
          <p:nvPr/>
        </p:nvSpPr>
        <p:spPr>
          <a:xfrm xmlns:a="http://schemas.openxmlformats.org/drawingml/2006/main">
            <a:off x="628650" y="4533900"/>
            <a:ext cx="5191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Bij acuut gevaar betrekt het team de noodzakelijke hulp volgens het protocol.</a:t>
            </a:r>
          </a:p>
        </p:txBody>
      </p:sp>
      <p:sp>
        <p:nvSpPr>
          <p:cNvPr id="8" name="Zorg blijft beschikbaar">
            <a:extLst xmlns:a="http://schemas.openxmlformats.org/drawingml/2006/main">
              <a:ext uri="{FF2B5EF4-FFF2-40B4-BE49-F238E27FC236}">
                <a16:creationId xmlns:a16="http://schemas.microsoft.com/office/drawing/2014/main" id="{D9BC57CE-E3D4-4896-AE0A-D8450386D59F}"/>
              </a:ext>
            </a:extLst>
          </p:cNvPr>
          <p:cNvSpPr>
            <a:spLocks xmlns:a="http://schemas.openxmlformats.org/drawingml/2006/main" noGrp="1"/>
          </p:cNvSpPr>
          <p:nvPr/>
        </p:nvSpPr>
        <p:spPr>
          <a:xfrm xmlns:a="http://schemas.openxmlformats.org/drawingml/2006/main">
            <a:off x="6343650" y="3876675"/>
            <a:ext cx="51911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183F3F"/>
                </a:solidFill>
                <a:latin typeface="Arial"/>
                <a:ea typeface="Arial"/>
                <a:cs typeface="Arial"/>
              </a:defRPr>
            </a:defPPr>
          </a:lstStyle>
          <a:p xmlns:a="http://schemas.openxmlformats.org/drawingml/2006/main">
            <a:pPr>
              <a:lnSpc>
                <a:spcPct val="112000"/>
              </a:lnSpc>
              <a:buNone/>
              <a:defRPr sz="2250" b="1">
                <a:solidFill>
                  <a:srgbClr val="183F3F"/>
                </a:solidFill>
                <a:latin typeface="Arial"/>
                <a:ea typeface="Arial"/>
                <a:cs typeface="Arial"/>
              </a:defRPr>
            </a:pPr>
            <a:r>
              <a:rPr sz="2250" b="1">
                <a:solidFill>
                  <a:srgbClr val="183F3F"/>
                </a:solidFill>
                <a:latin typeface="Arial"/>
                <a:ea typeface="Arial"/>
                <a:cs typeface="Arial"/>
              </a:rPr>
              <a:t>Zorg blijft beschikbaar</a:t>
            </a:r>
          </a:p>
        </p:txBody>
      </p:sp>
      <p:sp>
        <p:nvSpPr>
          <p:cNvPr id="9" name="Druk bepaalt geen privébeschikbaarheid. De klinische no">
            <a:extLst xmlns:a="http://schemas.openxmlformats.org/drawingml/2006/main">
              <a:ext uri="{FF2B5EF4-FFF2-40B4-BE49-F238E27FC236}">
                <a16:creationId xmlns:a16="http://schemas.microsoft.com/office/drawing/2014/main" id="{698C328E-5D0B-4390-98AA-E37EDFA4DDE7}"/>
              </a:ext>
            </a:extLst>
          </p:cNvPr>
          <p:cNvSpPr>
            <a:spLocks xmlns:a="http://schemas.openxmlformats.org/drawingml/2006/main" noGrp="1"/>
          </p:cNvSpPr>
          <p:nvPr/>
        </p:nvSpPr>
        <p:spPr>
          <a:xfrm xmlns:a="http://schemas.openxmlformats.org/drawingml/2006/main">
            <a:off x="6343650" y="4533900"/>
            <a:ext cx="5191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Druk bepaalt geen privébeschikbaarheid. De klinische noodzaak bepaalt de passende zorg.</a:t>
            </a:r>
          </a:p>
        </p:txBody>
      </p:sp>
      <p:sp>
        <p:nvSpPr>
          <p:cNvPr id="10" name="De samenvatting vervangt geen beoordeling van een concr">
            <a:extLst xmlns:a="http://schemas.openxmlformats.org/drawingml/2006/main">
              <a:ext uri="{FF2B5EF4-FFF2-40B4-BE49-F238E27FC236}">
                <a16:creationId xmlns:a16="http://schemas.microsoft.com/office/drawing/2014/main" id="{5B7BD191-E118-444E-AD36-7829D9D09520}"/>
              </a:ext>
            </a:extLst>
          </p:cNvPr>
          <p:cNvSpPr>
            <a:spLocks xmlns:a="http://schemas.openxmlformats.org/drawingml/2006/main" noGrp="1"/>
          </p:cNvSpPr>
          <p:nvPr/>
        </p:nvSpPr>
        <p:spPr>
          <a:xfrm xmlns:a="http://schemas.openxmlformats.org/drawingml/2006/main">
            <a:off x="628650" y="5867400"/>
            <a:ext cx="108585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183F3F"/>
                </a:solidFill>
                <a:latin typeface="Arial"/>
                <a:ea typeface="Arial"/>
                <a:cs typeface="Arial"/>
              </a:defRPr>
            </a:defPPr>
          </a:lstStyle>
          <a:p xmlns:a="http://schemas.openxmlformats.org/drawingml/2006/main">
            <a:pPr>
              <a:lnSpc>
                <a:spcPct val="112000"/>
              </a:lnSpc>
              <a:buNone/>
              <a:defRPr sz="1725" b="1">
                <a:solidFill>
                  <a:srgbClr val="183F3F"/>
                </a:solidFill>
                <a:latin typeface="Arial"/>
                <a:ea typeface="Arial"/>
                <a:cs typeface="Arial"/>
              </a:defRPr>
            </a:pPr>
            <a:r>
              <a:rPr sz="1725" b="1">
                <a:solidFill>
                  <a:srgbClr val="183F3F"/>
                </a:solidFill>
                <a:latin typeface="Arial"/>
                <a:ea typeface="Arial"/>
                <a:cs typeface="Arial"/>
              </a:rPr>
              <a:t>De samenvatting vervangt geen beoordeling van een concrete situatie</a:t>
            </a:r>
          </a:p>
        </p:txBody>
      </p:sp>
      <p:sp>
        <p:nvSpPr>
          <p:cNvPr id="11" name="fellerbooks.com">
            <a:extLst xmlns:a="http://schemas.openxmlformats.org/drawingml/2006/main">
              <a:ext uri="{FF2B5EF4-FFF2-40B4-BE49-F238E27FC236}">
                <a16:creationId xmlns:a16="http://schemas.microsoft.com/office/drawing/2014/main" id="{03D94A12-16D6-4086-9E34-FB3A81B71A47}"/>
              </a:ext>
            </a:extLst>
          </p:cNvPr>
          <p:cNvSpPr>
            <a:spLocks xmlns:a="http://schemas.openxmlformats.org/drawingml/2006/main" noGrp="1"/>
          </p:cNvSpPr>
          <p:nvPr/>
        </p:nvSpPr>
        <p:spPr>
          <a:xfrm xmlns:a="http://schemas.openxmlformats.org/drawingml/2006/main">
            <a:off x="628650" y="647700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fellerbooks.com</a:t>
            </a:r>
          </a:p>
        </p:txBody>
      </p:sp>
      <p:sp>
        <p:nvSpPr>
          <p:cNvPr id="12" name="05">
            <a:extLst xmlns:a="http://schemas.openxmlformats.org/drawingml/2006/main">
              <a:ext uri="{FF2B5EF4-FFF2-40B4-BE49-F238E27FC236}">
                <a16:creationId xmlns:a16="http://schemas.microsoft.com/office/drawing/2014/main" id="{260856C6-5362-41E0-ADDA-A989F079DEA9}"/>
              </a:ext>
            </a:extLst>
          </p:cNvPr>
          <p:cNvSpPr>
            <a:spLocks xmlns:a="http://schemas.openxmlformats.org/drawingml/2006/main" noGrp="1"/>
          </p:cNvSpPr>
          <p:nvPr/>
        </p:nvSpPr>
        <p:spPr>
          <a:xfrm xmlns:a="http://schemas.openxmlformats.org/drawingml/2006/main">
            <a:off x="11115675" y="645795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05</a:t>
            </a:r>
          </a:p>
        </p:txBody>
      </p:sp>
    </p:spTree>
    <p:extLst>
      <p:ext uri="{BB962C8B-B14F-4D97-AF65-F5344CB8AC3E}">
        <p14:creationId xmlns:p14="http://schemas.microsoft.com/office/powerpoint/2010/main" val="1292730532"/>
      </p:ext>
    </p:extLst>
  </p:cSld>
</p:sld>
</file>

<file path=ppt/slides/slide6.xml><?xml version="1.0" encoding="utf-8"?>
<p:sld xmlns:p="http://schemas.openxmlformats.org/presentationml/2006/main">
  <p:cSld>
    <p:bg>
      <p:bgPr>
        <a:solidFill xmlns:a="http://schemas.openxmlformats.org/drawingml/2006/main">
          <a:srgbClr val="F7F3EB"/>
        </a:solidFill>
      </p:bgPr>
    </p:bg>
    <p:spTree>
      <p:nvGrpSpPr>
        <p:cNvPr id="1" name=""/>
        <p:cNvGrpSpPr/>
        <p:nvPr/>
      </p:nvGrpSpPr>
      <p:grpSpPr>
        <a:xfrm xmlns:a="http://schemas.openxmlformats.org/drawingml/2006/main"/>
      </p:grpSpPr>
      <p:sp>
        <p:nvSpPr>
          <p:cNvPr id="9" name="De persoon en het gedrag">
            <a:extLst xmlns:a="http://schemas.openxmlformats.org/drawingml/2006/main">
              <a:ext uri="{FF2B5EF4-FFF2-40B4-BE49-F238E27FC236}">
                <a16:creationId xmlns:a16="http://schemas.microsoft.com/office/drawing/2014/main" id="{1584353D-8E9A-473F-AFA3-BB143440ECD7}"/>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83F3F"/>
                </a:solidFill>
                <a:latin typeface="Arial"/>
                <a:ea typeface="Arial"/>
                <a:cs typeface="Arial"/>
              </a:defRPr>
            </a:defPPr>
          </a:lstStyle>
          <a:p xmlns:a="http://schemas.openxmlformats.org/drawingml/2006/main">
            <a:pPr>
              <a:lnSpc>
                <a:spcPct val="112000"/>
              </a:lnSpc>
              <a:buNone/>
              <a:defRPr sz="3225" b="1">
                <a:solidFill>
                  <a:srgbClr val="183F3F"/>
                </a:solidFill>
                <a:latin typeface="Arial"/>
                <a:ea typeface="Arial"/>
                <a:cs typeface="Arial"/>
              </a:defRPr>
            </a:pPr>
            <a:r>
              <a:rPr sz="3225" b="1">
                <a:solidFill>
                  <a:srgbClr val="183F3F"/>
                </a:solidFill>
                <a:latin typeface="Arial"/>
                <a:ea typeface="Arial"/>
                <a:cs typeface="Arial"/>
              </a:rPr>
              <a:t>De persoon en het gedrag</a:t>
            </a:r>
          </a:p>
        </p:txBody>
      </p:sp>
      <p:sp>
        <p:nvSpPr>
          <p:cNvPr id="2" name="De persoon">
            <a:extLst xmlns:a="http://schemas.openxmlformats.org/drawingml/2006/main">
              <a:ext uri="{FF2B5EF4-FFF2-40B4-BE49-F238E27FC236}">
                <a16:creationId xmlns:a16="http://schemas.microsoft.com/office/drawing/2014/main" id="{1BC754E8-8EDB-4F2C-B22A-46BB23B19DCF}"/>
              </a:ext>
            </a:extLst>
          </p:cNvPr>
          <p:cNvSpPr>
            <a:spLocks xmlns:a="http://schemas.openxmlformats.org/drawingml/2006/main" noGrp="1"/>
          </p:cNvSpPr>
          <p:nvPr/>
        </p:nvSpPr>
        <p:spPr>
          <a:xfrm xmlns:a="http://schemas.openxmlformats.org/drawingml/2006/main">
            <a:off x="628650" y="2076450"/>
            <a:ext cx="51054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83F3F"/>
                </a:solidFill>
                <a:latin typeface="Arial"/>
                <a:ea typeface="Arial"/>
                <a:cs typeface="Arial"/>
              </a:defRPr>
            </a:defPPr>
          </a:lstStyle>
          <a:p xmlns:a="http://schemas.openxmlformats.org/drawingml/2006/main">
            <a:pPr>
              <a:lnSpc>
                <a:spcPct val="112000"/>
              </a:lnSpc>
              <a:buNone/>
              <a:defRPr sz="2325" b="1">
                <a:solidFill>
                  <a:srgbClr val="183F3F"/>
                </a:solidFill>
                <a:latin typeface="Arial"/>
                <a:ea typeface="Arial"/>
                <a:cs typeface="Arial"/>
              </a:defRPr>
            </a:pPr>
            <a:r>
              <a:rPr sz="2325" b="1">
                <a:solidFill>
                  <a:srgbClr val="183F3F"/>
                </a:solidFill>
                <a:latin typeface="Arial"/>
                <a:ea typeface="Arial"/>
                <a:cs typeface="Arial"/>
              </a:rPr>
              <a:t>De persoon</a:t>
            </a:r>
          </a:p>
        </p:txBody>
      </p:sp>
      <p:sp>
        <p:nvSpPr>
          <p:cNvPr id="3" name="Eva houdt haar waardigheid. Haar angst en geschiedenis ">
            <a:extLst xmlns:a="http://schemas.openxmlformats.org/drawingml/2006/main">
              <a:ext uri="{FF2B5EF4-FFF2-40B4-BE49-F238E27FC236}">
                <a16:creationId xmlns:a16="http://schemas.microsoft.com/office/drawing/2014/main" id="{BB6E6A16-D674-4B6E-A024-BF2DC886C6D5}"/>
              </a:ext>
            </a:extLst>
          </p:cNvPr>
          <p:cNvSpPr>
            <a:spLocks xmlns:a="http://schemas.openxmlformats.org/drawingml/2006/main" noGrp="1"/>
          </p:cNvSpPr>
          <p:nvPr/>
        </p:nvSpPr>
        <p:spPr>
          <a:xfrm xmlns:a="http://schemas.openxmlformats.org/drawingml/2006/main">
            <a:off x="628650" y="3076575"/>
            <a:ext cx="51054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83F3F"/>
                </a:solidFill>
                <a:latin typeface="Arial"/>
                <a:ea typeface="Arial"/>
                <a:cs typeface="Arial"/>
              </a:defRPr>
            </a:defPPr>
          </a:lstStyle>
          <a:p xmlns:a="http://schemas.openxmlformats.org/drawingml/2006/main">
            <a:pPr>
              <a:lnSpc>
                <a:spcPct val="112000"/>
              </a:lnSpc>
              <a:buNone/>
              <a:defRPr sz="2175" b="0">
                <a:solidFill>
                  <a:srgbClr val="183F3F"/>
                </a:solidFill>
                <a:latin typeface="Arial"/>
                <a:ea typeface="Arial"/>
                <a:cs typeface="Arial"/>
              </a:defRPr>
            </a:pPr>
            <a:r>
              <a:rPr sz="2175" b="0">
                <a:solidFill>
                  <a:srgbClr val="183F3F"/>
                </a:solidFill>
                <a:latin typeface="Arial"/>
                <a:ea typeface="Arial"/>
                <a:cs typeface="Arial"/>
              </a:rPr>
              <a:t>Eva houdt haar waardigheid. Haar angst en geschiedenis verdienen aandacht.</a:t>
            </a:r>
          </a:p>
        </p:txBody>
      </p:sp>
      <p:sp>
        <p:nvSpPr>
          <p:cNvPr id="4" name="Het gedrag">
            <a:extLst xmlns:a="http://schemas.openxmlformats.org/drawingml/2006/main">
              <a:ext uri="{FF2B5EF4-FFF2-40B4-BE49-F238E27FC236}">
                <a16:creationId xmlns:a16="http://schemas.microsoft.com/office/drawing/2014/main" id="{020925A8-FDD9-4318-9F8F-7CA0229D7FA5}"/>
              </a:ext>
            </a:extLst>
          </p:cNvPr>
          <p:cNvSpPr>
            <a:spLocks xmlns:a="http://schemas.openxmlformats.org/drawingml/2006/main" noGrp="1"/>
          </p:cNvSpPr>
          <p:nvPr/>
        </p:nvSpPr>
        <p:spPr>
          <a:xfrm xmlns:a="http://schemas.openxmlformats.org/drawingml/2006/main">
            <a:off x="6496050" y="2076450"/>
            <a:ext cx="51054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83F3F"/>
                </a:solidFill>
                <a:latin typeface="Arial"/>
                <a:ea typeface="Arial"/>
                <a:cs typeface="Arial"/>
              </a:defRPr>
            </a:defPPr>
          </a:lstStyle>
          <a:p xmlns:a="http://schemas.openxmlformats.org/drawingml/2006/main">
            <a:pPr>
              <a:lnSpc>
                <a:spcPct val="112000"/>
              </a:lnSpc>
              <a:buNone/>
              <a:defRPr sz="2325" b="1">
                <a:solidFill>
                  <a:srgbClr val="183F3F"/>
                </a:solidFill>
                <a:latin typeface="Arial"/>
                <a:ea typeface="Arial"/>
                <a:cs typeface="Arial"/>
              </a:defRPr>
            </a:pPr>
            <a:r>
              <a:rPr sz="2325" b="1">
                <a:solidFill>
                  <a:srgbClr val="183F3F"/>
                </a:solidFill>
                <a:latin typeface="Arial"/>
                <a:ea typeface="Arial"/>
                <a:cs typeface="Arial"/>
              </a:rPr>
              <a:t>Het gedrag</a:t>
            </a:r>
          </a:p>
        </p:txBody>
      </p:sp>
      <p:sp>
        <p:nvSpPr>
          <p:cNvPr id="5" name="Dreigen, informatie verdraaien en schuldgevoel oproepen">
            <a:extLst xmlns:a="http://schemas.openxmlformats.org/drawingml/2006/main">
              <a:ext uri="{FF2B5EF4-FFF2-40B4-BE49-F238E27FC236}">
                <a16:creationId xmlns:a16="http://schemas.microsoft.com/office/drawing/2014/main" id="{E6B135CA-C97C-4906-9A7A-D34ADFD647D8}"/>
              </a:ext>
            </a:extLst>
          </p:cNvPr>
          <p:cNvSpPr>
            <a:spLocks xmlns:a="http://schemas.openxmlformats.org/drawingml/2006/main" noGrp="1"/>
          </p:cNvSpPr>
          <p:nvPr/>
        </p:nvSpPr>
        <p:spPr>
          <a:xfrm xmlns:a="http://schemas.openxmlformats.org/drawingml/2006/main">
            <a:off x="6496050" y="3076575"/>
            <a:ext cx="51054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83F3F"/>
                </a:solidFill>
                <a:latin typeface="Arial"/>
                <a:ea typeface="Arial"/>
                <a:cs typeface="Arial"/>
              </a:defRPr>
            </a:defPPr>
          </a:lstStyle>
          <a:p xmlns:a="http://schemas.openxmlformats.org/drawingml/2006/main">
            <a:pPr>
              <a:lnSpc>
                <a:spcPct val="112000"/>
              </a:lnSpc>
              <a:buNone/>
              <a:defRPr sz="2175" b="0">
                <a:solidFill>
                  <a:srgbClr val="183F3F"/>
                </a:solidFill>
                <a:latin typeface="Arial"/>
                <a:ea typeface="Arial"/>
                <a:cs typeface="Arial"/>
              </a:defRPr>
            </a:pPr>
            <a:r>
              <a:rPr sz="2175" b="0">
                <a:solidFill>
                  <a:srgbClr val="183F3F"/>
                </a:solidFill>
                <a:latin typeface="Arial"/>
                <a:ea typeface="Arial"/>
                <a:cs typeface="Arial"/>
              </a:rPr>
              <a:t>Dreigen, informatie verdraaien en schuldgevoel oproepen worden concreet besproken.</a:t>
            </a:r>
          </a:p>
        </p:txBody>
      </p:sp>
      <p:sp>
        <p:nvSpPr>
          <p:cNvPr id="6" name="Concrete taal maakt verantwoordelijkheid bespreekbaar">
            <a:extLst xmlns:a="http://schemas.openxmlformats.org/drawingml/2006/main">
              <a:ext uri="{FF2B5EF4-FFF2-40B4-BE49-F238E27FC236}">
                <a16:creationId xmlns:a16="http://schemas.microsoft.com/office/drawing/2014/main" id="{F41A6AD4-B7B6-466B-928A-F445F19FA776}"/>
              </a:ext>
            </a:extLst>
          </p:cNvPr>
          <p:cNvSpPr>
            <a:spLocks xmlns:a="http://schemas.openxmlformats.org/drawingml/2006/main" noGrp="1"/>
          </p:cNvSpPr>
          <p:nvPr/>
        </p:nvSpPr>
        <p:spPr>
          <a:xfrm xmlns:a="http://schemas.openxmlformats.org/drawingml/2006/main">
            <a:off x="628650" y="5867400"/>
            <a:ext cx="108585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183F3F"/>
                </a:solidFill>
                <a:latin typeface="Arial"/>
                <a:ea typeface="Arial"/>
                <a:cs typeface="Arial"/>
              </a:defRPr>
            </a:defPPr>
          </a:lstStyle>
          <a:p xmlns:a="http://schemas.openxmlformats.org/drawingml/2006/main">
            <a:pPr>
              <a:lnSpc>
                <a:spcPct val="112000"/>
              </a:lnSpc>
              <a:buNone/>
              <a:defRPr sz="1725" b="1">
                <a:solidFill>
                  <a:srgbClr val="183F3F"/>
                </a:solidFill>
                <a:latin typeface="Arial"/>
                <a:ea typeface="Arial"/>
                <a:cs typeface="Arial"/>
              </a:defRPr>
            </a:pPr>
            <a:r>
              <a:rPr sz="1725" b="1">
                <a:solidFill>
                  <a:srgbClr val="183F3F"/>
                </a:solidFill>
                <a:latin typeface="Arial"/>
                <a:ea typeface="Arial"/>
                <a:cs typeface="Arial"/>
              </a:rPr>
              <a:t>Concrete taal maakt verantwoordelijkheid bespreekbaar</a:t>
            </a:r>
          </a:p>
        </p:txBody>
      </p:sp>
      <p:sp>
        <p:nvSpPr>
          <p:cNvPr id="7" name="fellerbooks.com">
            <a:extLst xmlns:a="http://schemas.openxmlformats.org/drawingml/2006/main">
              <a:ext uri="{FF2B5EF4-FFF2-40B4-BE49-F238E27FC236}">
                <a16:creationId xmlns:a16="http://schemas.microsoft.com/office/drawing/2014/main" id="{D698990B-355A-448C-8CB2-DE2C1B2B1D37}"/>
              </a:ext>
            </a:extLst>
          </p:cNvPr>
          <p:cNvSpPr>
            <a:spLocks xmlns:a="http://schemas.openxmlformats.org/drawingml/2006/main" noGrp="1"/>
          </p:cNvSpPr>
          <p:nvPr/>
        </p:nvSpPr>
        <p:spPr>
          <a:xfrm xmlns:a="http://schemas.openxmlformats.org/drawingml/2006/main">
            <a:off x="628650" y="647700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fellerbooks.com</a:t>
            </a:r>
          </a:p>
        </p:txBody>
      </p:sp>
      <p:sp>
        <p:nvSpPr>
          <p:cNvPr id="8" name="06">
            <a:extLst xmlns:a="http://schemas.openxmlformats.org/drawingml/2006/main">
              <a:ext uri="{FF2B5EF4-FFF2-40B4-BE49-F238E27FC236}">
                <a16:creationId xmlns:a16="http://schemas.microsoft.com/office/drawing/2014/main" id="{567BE92A-A72F-425A-90F8-FE0EB328BB8F}"/>
              </a:ext>
            </a:extLst>
          </p:cNvPr>
          <p:cNvSpPr>
            <a:spLocks xmlns:a="http://schemas.openxmlformats.org/drawingml/2006/main" noGrp="1"/>
          </p:cNvSpPr>
          <p:nvPr/>
        </p:nvSpPr>
        <p:spPr>
          <a:xfrm xmlns:a="http://schemas.openxmlformats.org/drawingml/2006/main">
            <a:off x="11115675" y="645795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06</a:t>
            </a:r>
          </a:p>
        </p:txBody>
      </p:sp>
    </p:spTree>
    <p:extLst>
      <p:ext uri="{BB962C8B-B14F-4D97-AF65-F5344CB8AC3E}">
        <p14:creationId xmlns:p14="http://schemas.microsoft.com/office/powerpoint/2010/main" val="482393243"/>
      </p:ext>
    </p:extLst>
  </p:cSld>
</p:sld>
</file>

<file path=ppt/slides/slide7.xml><?xml version="1.0" encoding="utf-8"?>
<p:sld xmlns:p="http://schemas.openxmlformats.org/presentationml/2006/main">
  <p:cSld>
    <p:bg>
      <p:bgPr>
        <a:solidFill xmlns:a="http://schemas.openxmlformats.org/drawingml/2006/main">
          <a:srgbClr val="183F3F"/>
        </a:solidFill>
      </p:bgPr>
    </p:bg>
    <p:spTree>
      <p:nvGrpSpPr>
        <p:cNvPr id="1" name=""/>
        <p:cNvGrpSpPr/>
        <p:nvPr/>
      </p:nvGrpSpPr>
      <p:grpSpPr>
        <a:xfrm xmlns:a="http://schemas.openxmlformats.org/drawingml/2006/main"/>
      </p:grpSpPr>
      <p:sp>
        <p:nvSpPr>
          <p:cNvPr id="7" name="Een grens die de relatie beschermt">
            <a:extLst xmlns:a="http://schemas.openxmlformats.org/drawingml/2006/main">
              <a:ext uri="{FF2B5EF4-FFF2-40B4-BE49-F238E27FC236}">
                <a16:creationId xmlns:a16="http://schemas.microsoft.com/office/drawing/2014/main" id="{E3876284-BFD9-493C-9200-8FA1D0414999}"/>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FFFFFF"/>
                </a:solidFill>
                <a:latin typeface="Arial"/>
                <a:ea typeface="Arial"/>
                <a:cs typeface="Arial"/>
              </a:defRPr>
            </a:defPPr>
          </a:lstStyle>
          <a:p xmlns:a="http://schemas.openxmlformats.org/drawingml/2006/main">
            <a:pPr>
              <a:lnSpc>
                <a:spcPct val="112000"/>
              </a:lnSpc>
              <a:buNone/>
              <a:defRPr sz="3225" b="1">
                <a:solidFill>
                  <a:srgbClr val="FFFFFF"/>
                </a:solidFill>
                <a:latin typeface="Arial"/>
                <a:ea typeface="Arial"/>
                <a:cs typeface="Arial"/>
              </a:defRPr>
            </a:pPr>
            <a:r>
              <a:rPr sz="3225" b="1">
                <a:solidFill>
                  <a:srgbClr val="FFFFFF"/>
                </a:solidFill>
                <a:latin typeface="Arial"/>
                <a:ea typeface="Arial"/>
                <a:cs typeface="Arial"/>
              </a:rPr>
              <a:t>Een grens die de relatie beschermt</a:t>
            </a:r>
          </a:p>
        </p:txBody>
      </p:sp>
      <p:sp>
        <p:nvSpPr>
          <p:cNvPr id="2" name="“Mijn grens zegt niet: jij bent te veel. Mijn grens zeg">
            <a:extLst xmlns:a="http://schemas.openxmlformats.org/drawingml/2006/main">
              <a:ext uri="{FF2B5EF4-FFF2-40B4-BE49-F238E27FC236}">
                <a16:creationId xmlns:a16="http://schemas.microsoft.com/office/drawing/2014/main" id="{7F7A71F4-85D5-427B-B92D-80CFABE408EB}"/>
              </a:ext>
            </a:extLst>
          </p:cNvPr>
          <p:cNvSpPr>
            <a:spLocks xmlns:a="http://schemas.openxmlformats.org/drawingml/2006/main" noGrp="1"/>
          </p:cNvSpPr>
          <p:nvPr/>
        </p:nvSpPr>
        <p:spPr>
          <a:xfrm xmlns:a="http://schemas.openxmlformats.org/drawingml/2006/main">
            <a:off x="704850" y="2000250"/>
            <a:ext cx="106680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0">
                <a:solidFill>
                  <a:srgbClr val="FFFFFF"/>
                </a:solidFill>
                <a:latin typeface="Arial"/>
                <a:ea typeface="Arial"/>
                <a:cs typeface="Arial"/>
              </a:defRPr>
            </a:defPPr>
          </a:lstStyle>
          <a:p xmlns:a="http://schemas.openxmlformats.org/drawingml/2006/main">
            <a:pPr>
              <a:lnSpc>
                <a:spcPct val="112000"/>
              </a:lnSpc>
              <a:buNone/>
              <a:defRPr sz="3150" b="0">
                <a:solidFill>
                  <a:srgbClr val="FFFFFF"/>
                </a:solidFill>
                <a:latin typeface="Arial"/>
                <a:ea typeface="Arial"/>
                <a:cs typeface="Arial"/>
              </a:defRPr>
            </a:pPr>
            <a:r>
              <a:rPr sz="3150" b="0">
                <a:solidFill>
                  <a:srgbClr val="FFFFFF"/>
                </a:solidFill>
                <a:latin typeface="Arial"/>
                <a:ea typeface="Arial"/>
                <a:cs typeface="Arial"/>
              </a:rPr>
              <a:t>“Mijn grens zegt niet: jij bent te veel. Mijn grens zegt: deze relatie moet betrouwbaar blijven en mag niet afhankelijk worden van mijn stemming, schuldgevoel of beschikbaarheid.”</a:t>
            </a:r>
          </a:p>
        </p:txBody>
      </p:sp>
      <p:sp>
        <p:nvSpPr>
          <p:cNvPr id="3" name="Miriam, in de fictieve casus">
            <a:extLst xmlns:a="http://schemas.openxmlformats.org/drawingml/2006/main">
              <a:ext uri="{FF2B5EF4-FFF2-40B4-BE49-F238E27FC236}">
                <a16:creationId xmlns:a16="http://schemas.microsoft.com/office/drawing/2014/main" id="{6A54DB5C-73FB-46E4-8F83-5EECA7292CD7}"/>
              </a:ext>
            </a:extLst>
          </p:cNvPr>
          <p:cNvSpPr>
            <a:spLocks xmlns:a="http://schemas.openxmlformats.org/drawingml/2006/main" noGrp="1"/>
          </p:cNvSpPr>
          <p:nvPr/>
        </p:nvSpPr>
        <p:spPr>
          <a:xfrm xmlns:a="http://schemas.openxmlformats.org/drawingml/2006/main">
            <a:off x="742950" y="5019675"/>
            <a:ext cx="1047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E4D7C3"/>
                </a:solidFill>
                <a:latin typeface="Arial"/>
                <a:ea typeface="Arial"/>
                <a:cs typeface="Arial"/>
              </a:defRPr>
            </a:defPPr>
          </a:lstStyle>
          <a:p xmlns:a="http://schemas.openxmlformats.org/drawingml/2006/main">
            <a:pPr>
              <a:lnSpc>
                <a:spcPct val="112000"/>
              </a:lnSpc>
              <a:buNone/>
              <a:defRPr sz="1875" b="0">
                <a:solidFill>
                  <a:srgbClr val="E4D7C3"/>
                </a:solidFill>
                <a:latin typeface="Arial"/>
                <a:ea typeface="Arial"/>
                <a:cs typeface="Arial"/>
              </a:defRPr>
            </a:pPr>
            <a:r>
              <a:rPr sz="1875" b="0">
                <a:solidFill>
                  <a:srgbClr val="E4D7C3"/>
                </a:solidFill>
                <a:latin typeface="Arial"/>
                <a:ea typeface="Arial"/>
                <a:cs typeface="Arial"/>
              </a:rPr>
              <a:t>Miriam, in de fictieve casus</a:t>
            </a:r>
          </a:p>
        </p:txBody>
      </p:sp>
      <p:sp>
        <p:nvSpPr>
          <p:cNvPr id="4" name="Een duidelijke grens kan samengaan met betrokkenheid.">
            <a:extLst xmlns:a="http://schemas.openxmlformats.org/drawingml/2006/main">
              <a:ext uri="{FF2B5EF4-FFF2-40B4-BE49-F238E27FC236}">
                <a16:creationId xmlns:a16="http://schemas.microsoft.com/office/drawing/2014/main" id="{5D04B5C8-0764-4E95-8771-C98BFBA52EAA}"/>
              </a:ext>
            </a:extLst>
          </p:cNvPr>
          <p:cNvSpPr>
            <a:spLocks xmlns:a="http://schemas.openxmlformats.org/drawingml/2006/main" noGrp="1"/>
          </p:cNvSpPr>
          <p:nvPr/>
        </p:nvSpPr>
        <p:spPr>
          <a:xfrm xmlns:a="http://schemas.openxmlformats.org/drawingml/2006/main">
            <a:off x="742950" y="5667375"/>
            <a:ext cx="1047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FFFFFF"/>
                </a:solidFill>
                <a:latin typeface="Arial"/>
                <a:ea typeface="Arial"/>
                <a:cs typeface="Arial"/>
              </a:defRPr>
            </a:defPPr>
          </a:lstStyle>
          <a:p xmlns:a="http://schemas.openxmlformats.org/drawingml/2006/main">
            <a:pPr>
              <a:lnSpc>
                <a:spcPct val="112000"/>
              </a:lnSpc>
              <a:buNone/>
              <a:defRPr sz="1875" b="0">
                <a:solidFill>
                  <a:srgbClr val="FFFFFF"/>
                </a:solidFill>
                <a:latin typeface="Arial"/>
                <a:ea typeface="Arial"/>
                <a:cs typeface="Arial"/>
              </a:defRPr>
            </a:pPr>
            <a:r>
              <a:rPr sz="1875" b="0">
                <a:solidFill>
                  <a:srgbClr val="FFFFFF"/>
                </a:solidFill>
                <a:latin typeface="Arial"/>
                <a:ea typeface="Arial"/>
                <a:cs typeface="Arial"/>
              </a:rPr>
              <a:t>Een duidelijke grens kan samengaan met betrokkenheid.</a:t>
            </a:r>
          </a:p>
        </p:txBody>
      </p:sp>
      <p:sp>
        <p:nvSpPr>
          <p:cNvPr id="5" name="fellerbooks.com">
            <a:extLst xmlns:a="http://schemas.openxmlformats.org/drawingml/2006/main">
              <a:ext uri="{FF2B5EF4-FFF2-40B4-BE49-F238E27FC236}">
                <a16:creationId xmlns:a16="http://schemas.microsoft.com/office/drawing/2014/main" id="{D3ADAED2-614E-4675-ADD4-970CEA57B1ED}"/>
              </a:ext>
            </a:extLst>
          </p:cNvPr>
          <p:cNvSpPr>
            <a:spLocks xmlns:a="http://schemas.openxmlformats.org/drawingml/2006/main" noGrp="1"/>
          </p:cNvSpPr>
          <p:nvPr/>
        </p:nvSpPr>
        <p:spPr>
          <a:xfrm xmlns:a="http://schemas.openxmlformats.org/drawingml/2006/main">
            <a:off x="628650" y="647700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DCCDB5"/>
                </a:solidFill>
                <a:latin typeface="Arial"/>
                <a:ea typeface="Arial"/>
                <a:cs typeface="Arial"/>
              </a:defRPr>
            </a:defPPr>
          </a:lstStyle>
          <a:p xmlns:a="http://schemas.openxmlformats.org/drawingml/2006/main">
            <a:pPr>
              <a:lnSpc>
                <a:spcPct val="112000"/>
              </a:lnSpc>
              <a:buNone/>
              <a:defRPr sz="1350" b="0">
                <a:solidFill>
                  <a:srgbClr val="DCCDB5"/>
                </a:solidFill>
                <a:latin typeface="Arial"/>
                <a:ea typeface="Arial"/>
                <a:cs typeface="Arial"/>
              </a:defRPr>
            </a:pPr>
            <a:r>
              <a:rPr sz="1350" b="0">
                <a:solidFill>
                  <a:srgbClr val="DCCDB5"/>
                </a:solidFill>
                <a:latin typeface="Arial"/>
                <a:ea typeface="Arial"/>
                <a:cs typeface="Arial"/>
              </a:rPr>
              <a:t>fellerbooks.com</a:t>
            </a:r>
          </a:p>
        </p:txBody>
      </p:sp>
      <p:sp>
        <p:nvSpPr>
          <p:cNvPr id="6" name="07">
            <a:extLst xmlns:a="http://schemas.openxmlformats.org/drawingml/2006/main">
              <a:ext uri="{FF2B5EF4-FFF2-40B4-BE49-F238E27FC236}">
                <a16:creationId xmlns:a16="http://schemas.microsoft.com/office/drawing/2014/main" id="{BDD3A5B0-9F73-416A-9ECA-BDC1DD62BC16}"/>
              </a:ext>
            </a:extLst>
          </p:cNvPr>
          <p:cNvSpPr>
            <a:spLocks xmlns:a="http://schemas.openxmlformats.org/drawingml/2006/main" noGrp="1"/>
          </p:cNvSpPr>
          <p:nvPr/>
        </p:nvSpPr>
        <p:spPr>
          <a:xfrm xmlns:a="http://schemas.openxmlformats.org/drawingml/2006/main">
            <a:off x="11115675" y="645795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FFFFFF"/>
                </a:solidFill>
                <a:latin typeface="Arial"/>
                <a:ea typeface="Arial"/>
                <a:cs typeface="Arial"/>
              </a:defRPr>
            </a:defPPr>
          </a:lstStyle>
          <a:p xmlns:a="http://schemas.openxmlformats.org/drawingml/2006/main">
            <a:pPr>
              <a:lnSpc>
                <a:spcPct val="112000"/>
              </a:lnSpc>
              <a:buNone/>
              <a:defRPr sz="1350" b="0">
                <a:solidFill>
                  <a:srgbClr val="FFFFFF"/>
                </a:solidFill>
                <a:latin typeface="Arial"/>
                <a:ea typeface="Arial"/>
                <a:cs typeface="Arial"/>
              </a:defRPr>
            </a:pPr>
            <a:r>
              <a:rPr sz="1350" b="0">
                <a:solidFill>
                  <a:srgbClr val="FFFFFF"/>
                </a:solidFill>
                <a:latin typeface="Arial"/>
                <a:ea typeface="Arial"/>
                <a:cs typeface="Arial"/>
              </a:rPr>
              <a:t>07</a:t>
            </a:r>
          </a:p>
        </p:txBody>
      </p:sp>
    </p:spTree>
    <p:extLst>
      <p:ext uri="{BB962C8B-B14F-4D97-AF65-F5344CB8AC3E}">
        <p14:creationId xmlns:p14="http://schemas.microsoft.com/office/powerpoint/2010/main" val="98731688"/>
      </p:ext>
    </p:extLst>
  </p:cSld>
</p:sld>
</file>

<file path=ppt/slides/slide8.xml><?xml version="1.0" encoding="utf-8"?>
<p:sld xmlns:p="http://schemas.openxmlformats.org/presentationml/2006/main">
  <p:cSld>
    <p:bg>
      <p:bgPr>
        <a:solidFill xmlns:a="http://schemas.openxmlformats.org/drawingml/2006/main">
          <a:srgbClr val="F7F3EB"/>
        </a:solidFill>
      </p:bgPr>
    </p:bg>
    <p:spTree>
      <p:nvGrpSpPr>
        <p:cNvPr id="1" name=""/>
        <p:cNvGrpSpPr/>
        <p:nvPr/>
      </p:nvGrpSpPr>
      <p:grpSpPr>
        <a:xfrm xmlns:a="http://schemas.openxmlformats.org/drawingml/2006/main"/>
      </p:grpSpPr>
      <p:sp>
        <p:nvSpPr>
          <p:cNvPr id="10" name="Samenwerking in het team">
            <a:extLst xmlns:a="http://schemas.openxmlformats.org/drawingml/2006/main">
              <a:ext uri="{FF2B5EF4-FFF2-40B4-BE49-F238E27FC236}">
                <a16:creationId xmlns:a16="http://schemas.microsoft.com/office/drawing/2014/main" id="{16594209-AFD6-4681-98E4-249A27145A63}"/>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83F3F"/>
                </a:solidFill>
                <a:latin typeface="Arial"/>
                <a:ea typeface="Arial"/>
                <a:cs typeface="Arial"/>
              </a:defRPr>
            </a:defPPr>
          </a:lstStyle>
          <a:p xmlns:a="http://schemas.openxmlformats.org/drawingml/2006/main">
            <a:pPr>
              <a:lnSpc>
                <a:spcPct val="112000"/>
              </a:lnSpc>
              <a:buNone/>
              <a:defRPr sz="3225" b="1">
                <a:solidFill>
                  <a:srgbClr val="183F3F"/>
                </a:solidFill>
                <a:latin typeface="Arial"/>
                <a:ea typeface="Arial"/>
                <a:cs typeface="Arial"/>
              </a:defRPr>
            </a:pPr>
            <a:r>
              <a:rPr sz="3225" b="1">
                <a:solidFill>
                  <a:srgbClr val="183F3F"/>
                </a:solidFill>
                <a:latin typeface="Arial"/>
                <a:ea typeface="Arial"/>
                <a:cs typeface="Arial"/>
              </a:rPr>
              <a:t>Samenwerking in het team</a:t>
            </a:r>
          </a:p>
        </p:txBody>
      </p:sp>
      <p:pic>
        <p:nvPicPr>
          <p:cNvPr id="2" name="">
            <a:extLst xmlns:a="http://schemas.openxmlformats.org/drawingml/2006/main">
              <a:ext uri="{FF2B5EF4-FFF2-40B4-BE49-F238E27FC236}">
                <a16:creationId xmlns:a16="http://schemas.microsoft.com/office/drawing/2014/main" id="{2E8A74D7-FE87-43AE-92BC-7EE0A9672E47}"/>
              </a:ext>
            </a:extLst>
          </p:cNvPr>
          <p:cNvPicPr>
            <a:picLocks xmlns:a="http://schemas.openxmlformats.org/drawingml/2006/main" noChangeAspect="1"/>
          </p:cNvPicPr>
          <p:nvPr/>
        </p:nvPicPr>
        <p:blipFill>
          <a:blip xmlns:r="http://schemas.openxmlformats.org/officeDocument/2006/relationships" xmlns:a="http://schemas.openxmlformats.org/drawingml/2006/main" r:embed="R3d596483bd974afa"/>
          <a:srcRect xmlns:a="http://schemas.openxmlformats.org/drawingml/2006/main" l="6539" t="0" r="6539" b="0"/>
          <a:stretch xmlns:a="http://schemas.openxmlformats.org/drawingml/2006/main">
            <a:fillRect l="0" t="0" r="0" b="0"/>
          </a:stretch>
        </p:blipFill>
        <p:spPr>
          <a:xfrm xmlns:a="http://schemas.openxmlformats.org/drawingml/2006/main">
            <a:off x="6286500" y="1809750"/>
            <a:ext cx="5295900" cy="3429000"/>
          </a:xfrm>
          <a:prstGeom xmlns:a="http://schemas.openxmlformats.org/drawingml/2006/main" prst="rect">
            <a:avLst/>
          </a:prstGeom>
        </p:spPr>
      </p:pic>
      <p:sp>
        <p:nvSpPr>
          <p:cNvPr id="3" name="Eén gezamenlijk plan">
            <a:extLst xmlns:a="http://schemas.openxmlformats.org/drawingml/2006/main">
              <a:ext uri="{FF2B5EF4-FFF2-40B4-BE49-F238E27FC236}">
                <a16:creationId xmlns:a16="http://schemas.microsoft.com/office/drawing/2014/main" id="{AF508EEC-737D-4740-8FAE-76DC277CF248}"/>
              </a:ext>
            </a:extLst>
          </p:cNvPr>
          <p:cNvSpPr>
            <a:spLocks xmlns:a="http://schemas.openxmlformats.org/drawingml/2006/main" noGrp="1"/>
          </p:cNvSpPr>
          <p:nvPr/>
        </p:nvSpPr>
        <p:spPr>
          <a:xfrm xmlns:a="http://schemas.openxmlformats.org/drawingml/2006/main">
            <a:off x="628650" y="1924050"/>
            <a:ext cx="5048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83F3F"/>
                </a:solidFill>
                <a:latin typeface="Arial"/>
                <a:ea typeface="Arial"/>
                <a:cs typeface="Arial"/>
              </a:defRPr>
            </a:defPPr>
          </a:lstStyle>
          <a:p xmlns:a="http://schemas.openxmlformats.org/drawingml/2006/main">
            <a:pPr>
              <a:lnSpc>
                <a:spcPct val="112000"/>
              </a:lnSpc>
              <a:buNone/>
              <a:defRPr sz="2175" b="1">
                <a:solidFill>
                  <a:srgbClr val="183F3F"/>
                </a:solidFill>
                <a:latin typeface="Arial"/>
                <a:ea typeface="Arial"/>
                <a:cs typeface="Arial"/>
              </a:defRPr>
            </a:pPr>
            <a:r>
              <a:rPr sz="2175" b="1">
                <a:solidFill>
                  <a:srgbClr val="183F3F"/>
                </a:solidFill>
                <a:latin typeface="Arial"/>
                <a:ea typeface="Arial"/>
                <a:cs typeface="Arial"/>
              </a:rPr>
              <a:t>Eén gezamenlijk plan</a:t>
            </a:r>
          </a:p>
        </p:txBody>
      </p:sp>
      <p:sp>
        <p:nvSpPr>
          <p:cNvPr id="4" name="Afspraken en verantwoordelijkheden zijn helder voor cli">
            <a:extLst xmlns:a="http://schemas.openxmlformats.org/drawingml/2006/main">
              <a:ext uri="{FF2B5EF4-FFF2-40B4-BE49-F238E27FC236}">
                <a16:creationId xmlns:a16="http://schemas.microsoft.com/office/drawing/2014/main" id="{BE6621B9-50DC-4D8C-89F2-561C9A375E5A}"/>
              </a:ext>
            </a:extLst>
          </p:cNvPr>
          <p:cNvSpPr>
            <a:spLocks xmlns:a="http://schemas.openxmlformats.org/drawingml/2006/main" noGrp="1"/>
          </p:cNvSpPr>
          <p:nvPr/>
        </p:nvSpPr>
        <p:spPr>
          <a:xfrm xmlns:a="http://schemas.openxmlformats.org/drawingml/2006/main">
            <a:off x="628650" y="2543175"/>
            <a:ext cx="50482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Afspraken en verantwoordelijkheden zijn helder voor cliënt en behandelaren.</a:t>
            </a:r>
          </a:p>
        </p:txBody>
      </p:sp>
      <p:sp>
        <p:nvSpPr>
          <p:cNvPr id="5" name="Open communicatie">
            <a:extLst xmlns:a="http://schemas.openxmlformats.org/drawingml/2006/main">
              <a:ext uri="{FF2B5EF4-FFF2-40B4-BE49-F238E27FC236}">
                <a16:creationId xmlns:a16="http://schemas.microsoft.com/office/drawing/2014/main" id="{4221AD38-8D52-47D6-B494-A27BFC8ACEB3}"/>
              </a:ext>
            </a:extLst>
          </p:cNvPr>
          <p:cNvSpPr>
            <a:spLocks xmlns:a="http://schemas.openxmlformats.org/drawingml/2006/main" noGrp="1"/>
          </p:cNvSpPr>
          <p:nvPr/>
        </p:nvSpPr>
        <p:spPr>
          <a:xfrm xmlns:a="http://schemas.openxmlformats.org/drawingml/2006/main">
            <a:off x="628650" y="3676650"/>
            <a:ext cx="5048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83F3F"/>
                </a:solidFill>
                <a:latin typeface="Arial"/>
                <a:ea typeface="Arial"/>
                <a:cs typeface="Arial"/>
              </a:defRPr>
            </a:defPPr>
          </a:lstStyle>
          <a:p xmlns:a="http://schemas.openxmlformats.org/drawingml/2006/main">
            <a:pPr>
              <a:lnSpc>
                <a:spcPct val="112000"/>
              </a:lnSpc>
              <a:buNone/>
              <a:defRPr sz="2175" b="1">
                <a:solidFill>
                  <a:srgbClr val="183F3F"/>
                </a:solidFill>
                <a:latin typeface="Arial"/>
                <a:ea typeface="Arial"/>
                <a:cs typeface="Arial"/>
              </a:defRPr>
            </a:pPr>
            <a:r>
              <a:rPr sz="2175" b="1">
                <a:solidFill>
                  <a:srgbClr val="183F3F"/>
                </a:solidFill>
                <a:latin typeface="Arial"/>
                <a:ea typeface="Arial"/>
                <a:cs typeface="Arial"/>
              </a:rPr>
              <a:t>Open communicatie</a:t>
            </a:r>
          </a:p>
        </p:txBody>
      </p:sp>
      <p:sp>
        <p:nvSpPr>
          <p:cNvPr id="6" name="Tegenstrijdige boodschappen worden besproken, met toest">
            <a:extLst xmlns:a="http://schemas.openxmlformats.org/drawingml/2006/main">
              <a:ext uri="{FF2B5EF4-FFF2-40B4-BE49-F238E27FC236}">
                <a16:creationId xmlns:a16="http://schemas.microsoft.com/office/drawing/2014/main" id="{1D7344F4-06A3-4D56-99F2-3211B6B04078}"/>
              </a:ext>
            </a:extLst>
          </p:cNvPr>
          <p:cNvSpPr>
            <a:spLocks xmlns:a="http://schemas.openxmlformats.org/drawingml/2006/main" noGrp="1"/>
          </p:cNvSpPr>
          <p:nvPr/>
        </p:nvSpPr>
        <p:spPr>
          <a:xfrm xmlns:a="http://schemas.openxmlformats.org/drawingml/2006/main">
            <a:off x="628650" y="4295775"/>
            <a:ext cx="50482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Tegenstrijdige boodschappen worden besproken, met toestemming en binnen professionele regels.</a:t>
            </a:r>
          </a:p>
        </p:txBody>
      </p:sp>
      <p:sp>
        <p:nvSpPr>
          <p:cNvPr id="7" name="Gedeelde zorg voorkomt een exclusieve afhankelijkheid">
            <a:extLst xmlns:a="http://schemas.openxmlformats.org/drawingml/2006/main">
              <a:ext uri="{FF2B5EF4-FFF2-40B4-BE49-F238E27FC236}">
                <a16:creationId xmlns:a16="http://schemas.microsoft.com/office/drawing/2014/main" id="{CF37ADDE-0786-48F1-ACD2-A90EBED7CDDC}"/>
              </a:ext>
            </a:extLst>
          </p:cNvPr>
          <p:cNvSpPr>
            <a:spLocks xmlns:a="http://schemas.openxmlformats.org/drawingml/2006/main" noGrp="1"/>
          </p:cNvSpPr>
          <p:nvPr/>
        </p:nvSpPr>
        <p:spPr>
          <a:xfrm xmlns:a="http://schemas.openxmlformats.org/drawingml/2006/main">
            <a:off x="628650" y="5867400"/>
            <a:ext cx="108585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183F3F"/>
                </a:solidFill>
                <a:latin typeface="Arial"/>
                <a:ea typeface="Arial"/>
                <a:cs typeface="Arial"/>
              </a:defRPr>
            </a:defPPr>
          </a:lstStyle>
          <a:p xmlns:a="http://schemas.openxmlformats.org/drawingml/2006/main">
            <a:pPr>
              <a:lnSpc>
                <a:spcPct val="112000"/>
              </a:lnSpc>
              <a:buNone/>
              <a:defRPr sz="1725" b="1">
                <a:solidFill>
                  <a:srgbClr val="183F3F"/>
                </a:solidFill>
                <a:latin typeface="Arial"/>
                <a:ea typeface="Arial"/>
                <a:cs typeface="Arial"/>
              </a:defRPr>
            </a:pPr>
            <a:r>
              <a:rPr sz="1725" b="1">
                <a:solidFill>
                  <a:srgbClr val="183F3F"/>
                </a:solidFill>
                <a:latin typeface="Arial"/>
                <a:ea typeface="Arial"/>
                <a:cs typeface="Arial"/>
              </a:rPr>
              <a:t>Gedeelde zorg voorkomt een exclusieve afhankelijkheid</a:t>
            </a:r>
          </a:p>
        </p:txBody>
      </p:sp>
      <p:sp>
        <p:nvSpPr>
          <p:cNvPr id="8" name="fellerbooks.com">
            <a:extLst xmlns:a="http://schemas.openxmlformats.org/drawingml/2006/main">
              <a:ext uri="{FF2B5EF4-FFF2-40B4-BE49-F238E27FC236}">
                <a16:creationId xmlns:a16="http://schemas.microsoft.com/office/drawing/2014/main" id="{0631DC82-31A9-45CD-ADD0-AB172897DB84}"/>
              </a:ext>
            </a:extLst>
          </p:cNvPr>
          <p:cNvSpPr>
            <a:spLocks xmlns:a="http://schemas.openxmlformats.org/drawingml/2006/main" noGrp="1"/>
          </p:cNvSpPr>
          <p:nvPr/>
        </p:nvSpPr>
        <p:spPr>
          <a:xfrm xmlns:a="http://schemas.openxmlformats.org/drawingml/2006/main">
            <a:off x="628650" y="647700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fellerbooks.com</a:t>
            </a:r>
          </a:p>
        </p:txBody>
      </p:sp>
      <p:sp>
        <p:nvSpPr>
          <p:cNvPr id="9" name="08">
            <a:extLst xmlns:a="http://schemas.openxmlformats.org/drawingml/2006/main">
              <a:ext uri="{FF2B5EF4-FFF2-40B4-BE49-F238E27FC236}">
                <a16:creationId xmlns:a16="http://schemas.microsoft.com/office/drawing/2014/main" id="{26A9EEA1-B669-4C28-93A0-332681A01E4A}"/>
              </a:ext>
            </a:extLst>
          </p:cNvPr>
          <p:cNvSpPr>
            <a:spLocks xmlns:a="http://schemas.openxmlformats.org/drawingml/2006/main" noGrp="1"/>
          </p:cNvSpPr>
          <p:nvPr/>
        </p:nvSpPr>
        <p:spPr>
          <a:xfrm xmlns:a="http://schemas.openxmlformats.org/drawingml/2006/main">
            <a:off x="11115675" y="645795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08</a:t>
            </a:r>
          </a:p>
        </p:txBody>
      </p:sp>
    </p:spTree>
    <p:extLst>
      <p:ext uri="{BB962C8B-B14F-4D97-AF65-F5344CB8AC3E}">
        <p14:creationId xmlns:p14="http://schemas.microsoft.com/office/powerpoint/2010/main" val="1034991688"/>
      </p:ext>
    </p:extLst>
  </p:cSld>
</p:sld>
</file>

<file path=ppt/slides/slide9.xml><?xml version="1.0" encoding="utf-8"?>
<p:sld xmlns:p="http://schemas.openxmlformats.org/presentationml/2006/main">
  <p:cSld>
    <p:bg>
      <p:bgPr>
        <a:solidFill xmlns:a="http://schemas.openxmlformats.org/drawingml/2006/main">
          <a:srgbClr val="F7F3EB"/>
        </a:solidFill>
      </p:bgPr>
    </p:bg>
    <p:spTree>
      <p:nvGrpSpPr>
        <p:cNvPr id="1" name=""/>
        <p:cNvGrpSpPr/>
        <p:nvPr/>
      </p:nvGrpSpPr>
      <p:grpSpPr>
        <a:xfrm xmlns:a="http://schemas.openxmlformats.org/drawingml/2006/main"/>
      </p:grpSpPr>
      <p:sp>
        <p:nvSpPr>
          <p:cNvPr id="11" name="Een netwerk met passende rollen">
            <a:extLst xmlns:a="http://schemas.openxmlformats.org/drawingml/2006/main">
              <a:ext uri="{FF2B5EF4-FFF2-40B4-BE49-F238E27FC236}">
                <a16:creationId xmlns:a16="http://schemas.microsoft.com/office/drawing/2014/main" id="{1661689D-150E-4D1F-BF12-A24565BA38BE}"/>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83F3F"/>
                </a:solidFill>
                <a:latin typeface="Arial"/>
                <a:ea typeface="Arial"/>
                <a:cs typeface="Arial"/>
              </a:defRPr>
            </a:defPPr>
          </a:lstStyle>
          <a:p xmlns:a="http://schemas.openxmlformats.org/drawingml/2006/main">
            <a:pPr>
              <a:lnSpc>
                <a:spcPct val="112000"/>
              </a:lnSpc>
              <a:buNone/>
              <a:defRPr sz="3225" b="1">
                <a:solidFill>
                  <a:srgbClr val="183F3F"/>
                </a:solidFill>
                <a:latin typeface="Arial"/>
                <a:ea typeface="Arial"/>
                <a:cs typeface="Arial"/>
              </a:defRPr>
            </a:pPr>
            <a:r>
              <a:rPr sz="3225" b="1">
                <a:solidFill>
                  <a:srgbClr val="183F3F"/>
                </a:solidFill>
                <a:latin typeface="Arial"/>
                <a:ea typeface="Arial"/>
                <a:cs typeface="Arial"/>
              </a:rPr>
              <a:t>Een netwerk met passende rollen</a:t>
            </a:r>
          </a:p>
        </p:txBody>
      </p:sp>
      <p:sp>
        <p:nvSpPr>
          <p:cNvPr id="2" name="Professionele zorg">
            <a:extLst xmlns:a="http://schemas.openxmlformats.org/drawingml/2006/main">
              <a:ext uri="{FF2B5EF4-FFF2-40B4-BE49-F238E27FC236}">
                <a16:creationId xmlns:a16="http://schemas.microsoft.com/office/drawing/2014/main" id="{6E75B958-09D2-4CC3-A3B7-AD0631878312}"/>
              </a:ext>
            </a:extLst>
          </p:cNvPr>
          <p:cNvSpPr>
            <a:spLocks xmlns:a="http://schemas.openxmlformats.org/drawingml/2006/main" noGrp="1"/>
          </p:cNvSpPr>
          <p:nvPr/>
        </p:nvSpPr>
        <p:spPr>
          <a:xfrm xmlns:a="http://schemas.openxmlformats.org/drawingml/2006/main">
            <a:off x="628650" y="2076450"/>
            <a:ext cx="32575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83F3F"/>
                </a:solidFill>
                <a:latin typeface="Arial"/>
                <a:ea typeface="Arial"/>
                <a:cs typeface="Arial"/>
              </a:defRPr>
            </a:defPPr>
          </a:lstStyle>
          <a:p xmlns:a="http://schemas.openxmlformats.org/drawingml/2006/main">
            <a:pPr>
              <a:lnSpc>
                <a:spcPct val="112000"/>
              </a:lnSpc>
              <a:buNone/>
              <a:defRPr sz="2325" b="1">
                <a:solidFill>
                  <a:srgbClr val="183F3F"/>
                </a:solidFill>
                <a:latin typeface="Arial"/>
                <a:ea typeface="Arial"/>
                <a:cs typeface="Arial"/>
              </a:defRPr>
            </a:pPr>
            <a:r>
              <a:rPr sz="2325" b="1">
                <a:solidFill>
                  <a:srgbClr val="183F3F"/>
                </a:solidFill>
                <a:latin typeface="Arial"/>
                <a:ea typeface="Arial"/>
                <a:cs typeface="Arial"/>
              </a:rPr>
              <a:t>Professionele zorg</a:t>
            </a:r>
          </a:p>
        </p:txBody>
      </p:sp>
      <p:sp>
        <p:nvSpPr>
          <p:cNvPr id="3" name="Behandeling, beoordeling en de afgesproken crisiszorg.">
            <a:extLst xmlns:a="http://schemas.openxmlformats.org/drawingml/2006/main">
              <a:ext uri="{FF2B5EF4-FFF2-40B4-BE49-F238E27FC236}">
                <a16:creationId xmlns:a16="http://schemas.microsoft.com/office/drawing/2014/main" id="{9487F577-EB65-478A-9761-602CF58D8A36}"/>
              </a:ext>
            </a:extLst>
          </p:cNvPr>
          <p:cNvSpPr>
            <a:spLocks xmlns:a="http://schemas.openxmlformats.org/drawingml/2006/main" noGrp="1"/>
          </p:cNvSpPr>
          <p:nvPr/>
        </p:nvSpPr>
        <p:spPr>
          <a:xfrm xmlns:a="http://schemas.openxmlformats.org/drawingml/2006/main">
            <a:off x="628650" y="3076575"/>
            <a:ext cx="32575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83F3F"/>
                </a:solidFill>
                <a:latin typeface="Arial"/>
                <a:ea typeface="Arial"/>
                <a:cs typeface="Arial"/>
              </a:defRPr>
            </a:defPPr>
          </a:lstStyle>
          <a:p xmlns:a="http://schemas.openxmlformats.org/drawingml/2006/main">
            <a:pPr>
              <a:lnSpc>
                <a:spcPct val="112000"/>
              </a:lnSpc>
              <a:buNone/>
              <a:defRPr sz="2175" b="0">
                <a:solidFill>
                  <a:srgbClr val="183F3F"/>
                </a:solidFill>
                <a:latin typeface="Arial"/>
                <a:ea typeface="Arial"/>
                <a:cs typeface="Arial"/>
              </a:defRPr>
            </a:pPr>
            <a:r>
              <a:rPr sz="2175" b="0">
                <a:solidFill>
                  <a:srgbClr val="183F3F"/>
                </a:solidFill>
                <a:latin typeface="Arial"/>
                <a:ea typeface="Arial"/>
                <a:cs typeface="Arial"/>
              </a:rPr>
              <a:t>Behandeling, beoordeling en de afgesproken crisiszorg.</a:t>
            </a:r>
          </a:p>
        </p:txBody>
      </p:sp>
      <p:sp>
        <p:nvSpPr>
          <p:cNvPr id="4" name="Naasten">
            <a:extLst xmlns:a="http://schemas.openxmlformats.org/drawingml/2006/main">
              <a:ext uri="{FF2B5EF4-FFF2-40B4-BE49-F238E27FC236}">
                <a16:creationId xmlns:a16="http://schemas.microsoft.com/office/drawing/2014/main" id="{34E261BA-11CB-4B79-899E-9768F9FDFA3A}"/>
              </a:ext>
            </a:extLst>
          </p:cNvPr>
          <p:cNvSpPr>
            <a:spLocks xmlns:a="http://schemas.openxmlformats.org/drawingml/2006/main" noGrp="1"/>
          </p:cNvSpPr>
          <p:nvPr/>
        </p:nvSpPr>
        <p:spPr>
          <a:xfrm xmlns:a="http://schemas.openxmlformats.org/drawingml/2006/main">
            <a:off x="4486275" y="2076450"/>
            <a:ext cx="32575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83F3F"/>
                </a:solidFill>
                <a:latin typeface="Arial"/>
                <a:ea typeface="Arial"/>
                <a:cs typeface="Arial"/>
              </a:defRPr>
            </a:defPPr>
          </a:lstStyle>
          <a:p xmlns:a="http://schemas.openxmlformats.org/drawingml/2006/main">
            <a:pPr>
              <a:lnSpc>
                <a:spcPct val="112000"/>
              </a:lnSpc>
              <a:buNone/>
              <a:defRPr sz="2325" b="1">
                <a:solidFill>
                  <a:srgbClr val="183F3F"/>
                </a:solidFill>
                <a:latin typeface="Arial"/>
                <a:ea typeface="Arial"/>
                <a:cs typeface="Arial"/>
              </a:defRPr>
            </a:pPr>
            <a:r>
              <a:rPr sz="2325" b="1">
                <a:solidFill>
                  <a:srgbClr val="183F3F"/>
                </a:solidFill>
                <a:latin typeface="Arial"/>
                <a:ea typeface="Arial"/>
                <a:cs typeface="Arial"/>
              </a:rPr>
              <a:t>Naasten</a:t>
            </a:r>
          </a:p>
        </p:txBody>
      </p:sp>
      <p:sp>
        <p:nvSpPr>
          <p:cNvPr id="5" name="Concrete steun die past bij hun mogelijkheden en grenze">
            <a:extLst xmlns:a="http://schemas.openxmlformats.org/drawingml/2006/main">
              <a:ext uri="{FF2B5EF4-FFF2-40B4-BE49-F238E27FC236}">
                <a16:creationId xmlns:a16="http://schemas.microsoft.com/office/drawing/2014/main" id="{2A63C65D-428C-425F-9021-CB90AA616CF4}"/>
              </a:ext>
            </a:extLst>
          </p:cNvPr>
          <p:cNvSpPr>
            <a:spLocks xmlns:a="http://schemas.openxmlformats.org/drawingml/2006/main" noGrp="1"/>
          </p:cNvSpPr>
          <p:nvPr/>
        </p:nvSpPr>
        <p:spPr>
          <a:xfrm xmlns:a="http://schemas.openxmlformats.org/drawingml/2006/main">
            <a:off x="4486275" y="3076575"/>
            <a:ext cx="32575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83F3F"/>
                </a:solidFill>
                <a:latin typeface="Arial"/>
                <a:ea typeface="Arial"/>
                <a:cs typeface="Arial"/>
              </a:defRPr>
            </a:defPPr>
          </a:lstStyle>
          <a:p xmlns:a="http://schemas.openxmlformats.org/drawingml/2006/main">
            <a:pPr>
              <a:lnSpc>
                <a:spcPct val="112000"/>
              </a:lnSpc>
              <a:buNone/>
              <a:defRPr sz="2175" b="0">
                <a:solidFill>
                  <a:srgbClr val="183F3F"/>
                </a:solidFill>
                <a:latin typeface="Arial"/>
                <a:ea typeface="Arial"/>
                <a:cs typeface="Arial"/>
              </a:defRPr>
            </a:pPr>
            <a:r>
              <a:rPr sz="2175" b="0">
                <a:solidFill>
                  <a:srgbClr val="183F3F"/>
                </a:solidFill>
                <a:latin typeface="Arial"/>
                <a:ea typeface="Arial"/>
                <a:cs typeface="Arial"/>
              </a:rPr>
              <a:t>Concrete steun die past bij hun mogelijkheden en grenzen.</a:t>
            </a:r>
          </a:p>
        </p:txBody>
      </p:sp>
      <p:sp>
        <p:nvSpPr>
          <p:cNvPr id="6" name="Gemeenschap">
            <a:extLst xmlns:a="http://schemas.openxmlformats.org/drawingml/2006/main">
              <a:ext uri="{FF2B5EF4-FFF2-40B4-BE49-F238E27FC236}">
                <a16:creationId xmlns:a16="http://schemas.microsoft.com/office/drawing/2014/main" id="{F7675F24-C540-4149-8049-03C499F3DA49}"/>
              </a:ext>
            </a:extLst>
          </p:cNvPr>
          <p:cNvSpPr>
            <a:spLocks xmlns:a="http://schemas.openxmlformats.org/drawingml/2006/main" noGrp="1"/>
          </p:cNvSpPr>
          <p:nvPr/>
        </p:nvSpPr>
        <p:spPr>
          <a:xfrm xmlns:a="http://schemas.openxmlformats.org/drawingml/2006/main">
            <a:off x="8343900" y="2076450"/>
            <a:ext cx="32575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83F3F"/>
                </a:solidFill>
                <a:latin typeface="Arial"/>
                <a:ea typeface="Arial"/>
                <a:cs typeface="Arial"/>
              </a:defRPr>
            </a:defPPr>
          </a:lstStyle>
          <a:p xmlns:a="http://schemas.openxmlformats.org/drawingml/2006/main">
            <a:pPr>
              <a:lnSpc>
                <a:spcPct val="112000"/>
              </a:lnSpc>
              <a:buNone/>
              <a:defRPr sz="2325" b="1">
                <a:solidFill>
                  <a:srgbClr val="183F3F"/>
                </a:solidFill>
                <a:latin typeface="Arial"/>
                <a:ea typeface="Arial"/>
                <a:cs typeface="Arial"/>
              </a:defRPr>
            </a:pPr>
            <a:r>
              <a:rPr sz="2325" b="1">
                <a:solidFill>
                  <a:srgbClr val="183F3F"/>
                </a:solidFill>
                <a:latin typeface="Arial"/>
                <a:ea typeface="Arial"/>
                <a:cs typeface="Arial"/>
              </a:rPr>
              <a:t>Gemeenschap</a:t>
            </a:r>
          </a:p>
        </p:txBody>
      </p:sp>
      <p:sp>
        <p:nvSpPr>
          <p:cNvPr id="7" name="Gewone ontmoeting via buurt, activiteiten en eventueel ">
            <a:extLst xmlns:a="http://schemas.openxmlformats.org/drawingml/2006/main">
              <a:ext uri="{FF2B5EF4-FFF2-40B4-BE49-F238E27FC236}">
                <a16:creationId xmlns:a16="http://schemas.microsoft.com/office/drawing/2014/main" id="{5FE5F42B-7D58-4E41-91BE-976BDA9D6D29}"/>
              </a:ext>
            </a:extLst>
          </p:cNvPr>
          <p:cNvSpPr>
            <a:spLocks xmlns:a="http://schemas.openxmlformats.org/drawingml/2006/main" noGrp="1"/>
          </p:cNvSpPr>
          <p:nvPr/>
        </p:nvSpPr>
        <p:spPr>
          <a:xfrm xmlns:a="http://schemas.openxmlformats.org/drawingml/2006/main">
            <a:off x="8343900" y="3076575"/>
            <a:ext cx="32575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83F3F"/>
                </a:solidFill>
                <a:latin typeface="Arial"/>
                <a:ea typeface="Arial"/>
                <a:cs typeface="Arial"/>
              </a:defRPr>
            </a:defPPr>
          </a:lstStyle>
          <a:p xmlns:a="http://schemas.openxmlformats.org/drawingml/2006/main">
            <a:pPr>
              <a:lnSpc>
                <a:spcPct val="112000"/>
              </a:lnSpc>
              <a:buNone/>
              <a:defRPr sz="2175" b="0">
                <a:solidFill>
                  <a:srgbClr val="183F3F"/>
                </a:solidFill>
                <a:latin typeface="Arial"/>
                <a:ea typeface="Arial"/>
                <a:cs typeface="Arial"/>
              </a:defRPr>
            </a:pPr>
            <a:r>
              <a:rPr sz="2175" b="0">
                <a:solidFill>
                  <a:srgbClr val="183F3F"/>
                </a:solidFill>
                <a:latin typeface="Arial"/>
                <a:ea typeface="Arial"/>
                <a:cs typeface="Arial"/>
              </a:rPr>
              <a:t>Gewone ontmoeting via buurt, activiteiten en eventueel de gemeente.</a:t>
            </a:r>
          </a:p>
        </p:txBody>
      </p:sp>
      <p:sp>
        <p:nvSpPr>
          <p:cNvPr id="8" name="Meerdere betrouwbare relaties dragen het herstel">
            <a:extLst xmlns:a="http://schemas.openxmlformats.org/drawingml/2006/main">
              <a:ext uri="{FF2B5EF4-FFF2-40B4-BE49-F238E27FC236}">
                <a16:creationId xmlns:a16="http://schemas.microsoft.com/office/drawing/2014/main" id="{EB32A96F-42FB-46D4-8E46-D850C4048666}"/>
              </a:ext>
            </a:extLst>
          </p:cNvPr>
          <p:cNvSpPr>
            <a:spLocks xmlns:a="http://schemas.openxmlformats.org/drawingml/2006/main" noGrp="1"/>
          </p:cNvSpPr>
          <p:nvPr/>
        </p:nvSpPr>
        <p:spPr>
          <a:xfrm xmlns:a="http://schemas.openxmlformats.org/drawingml/2006/main">
            <a:off x="628650" y="5867400"/>
            <a:ext cx="108585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183F3F"/>
                </a:solidFill>
                <a:latin typeface="Arial"/>
                <a:ea typeface="Arial"/>
                <a:cs typeface="Arial"/>
              </a:defRPr>
            </a:defPPr>
          </a:lstStyle>
          <a:p xmlns:a="http://schemas.openxmlformats.org/drawingml/2006/main">
            <a:pPr>
              <a:lnSpc>
                <a:spcPct val="112000"/>
              </a:lnSpc>
              <a:buNone/>
              <a:defRPr sz="1725" b="1">
                <a:solidFill>
                  <a:srgbClr val="183F3F"/>
                </a:solidFill>
                <a:latin typeface="Arial"/>
                <a:ea typeface="Arial"/>
                <a:cs typeface="Arial"/>
              </a:defRPr>
            </a:pPr>
            <a:r>
              <a:rPr sz="1725" b="1">
                <a:solidFill>
                  <a:srgbClr val="183F3F"/>
                </a:solidFill>
                <a:latin typeface="Arial"/>
                <a:ea typeface="Arial"/>
                <a:cs typeface="Arial"/>
              </a:rPr>
              <a:t>Meerdere betrouwbare relaties dragen het herstel</a:t>
            </a:r>
          </a:p>
        </p:txBody>
      </p:sp>
      <p:sp>
        <p:nvSpPr>
          <p:cNvPr id="9" name="fellerbooks.com">
            <a:extLst xmlns:a="http://schemas.openxmlformats.org/drawingml/2006/main">
              <a:ext uri="{FF2B5EF4-FFF2-40B4-BE49-F238E27FC236}">
                <a16:creationId xmlns:a16="http://schemas.microsoft.com/office/drawing/2014/main" id="{093FD67C-DCE0-4B2F-8FE8-CC429645E8C2}"/>
              </a:ext>
            </a:extLst>
          </p:cNvPr>
          <p:cNvSpPr>
            <a:spLocks xmlns:a="http://schemas.openxmlformats.org/drawingml/2006/main" noGrp="1"/>
          </p:cNvSpPr>
          <p:nvPr/>
        </p:nvSpPr>
        <p:spPr>
          <a:xfrm xmlns:a="http://schemas.openxmlformats.org/drawingml/2006/main">
            <a:off x="628650" y="647700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fellerbooks.com</a:t>
            </a:r>
          </a:p>
        </p:txBody>
      </p:sp>
      <p:sp>
        <p:nvSpPr>
          <p:cNvPr id="10" name="09">
            <a:extLst xmlns:a="http://schemas.openxmlformats.org/drawingml/2006/main">
              <a:ext uri="{FF2B5EF4-FFF2-40B4-BE49-F238E27FC236}">
                <a16:creationId xmlns:a16="http://schemas.microsoft.com/office/drawing/2014/main" id="{7FC194A9-A17E-48BA-8A38-7F56CD36D8EB}"/>
              </a:ext>
            </a:extLst>
          </p:cNvPr>
          <p:cNvSpPr>
            <a:spLocks xmlns:a="http://schemas.openxmlformats.org/drawingml/2006/main" noGrp="1"/>
          </p:cNvSpPr>
          <p:nvPr/>
        </p:nvSpPr>
        <p:spPr>
          <a:xfrm xmlns:a="http://schemas.openxmlformats.org/drawingml/2006/main">
            <a:off x="11115675" y="645795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09</a:t>
            </a:r>
          </a:p>
        </p:txBody>
      </p:sp>
    </p:spTree>
    <p:extLst>
      <p:ext uri="{BB962C8B-B14F-4D97-AF65-F5344CB8AC3E}">
        <p14:creationId xmlns:p14="http://schemas.microsoft.com/office/powerpoint/2010/main" val="1908119698"/>
      </p:ext>
    </p:extLst>
  </p:cSld>
</p:sld>
</file>

<file path=ppt/slides/slide10.xml><?xml version="1.0" encoding="utf-8"?>
<p:sld xmlns:p="http://schemas.openxmlformats.org/presentationml/2006/main">
  <p:cSld>
    <p:bg>
      <p:bgPr>
        <a:solidFill xmlns:a="http://schemas.openxmlformats.org/drawingml/2006/main">
          <a:srgbClr val="F7F3EB"/>
        </a:solidFill>
      </p:bgPr>
    </p:bg>
    <p:spTree>
      <p:nvGrpSpPr>
        <p:cNvPr id="1" name=""/>
        <p:cNvGrpSpPr/>
        <p:nvPr/>
      </p:nvGrpSpPr>
      <p:grpSpPr>
        <a:xfrm xmlns:a="http://schemas.openxmlformats.org/drawingml/2006/main"/>
      </p:grpSpPr>
      <p:sp>
        <p:nvSpPr>
          <p:cNvPr id="10" name="Kleine stappen in verbondenheid">
            <a:extLst xmlns:a="http://schemas.openxmlformats.org/drawingml/2006/main">
              <a:ext uri="{FF2B5EF4-FFF2-40B4-BE49-F238E27FC236}">
                <a16:creationId xmlns:a16="http://schemas.microsoft.com/office/drawing/2014/main" id="{8610D16F-CE42-4787-A90F-963528B3E4C0}"/>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83F3F"/>
                </a:solidFill>
                <a:latin typeface="Arial"/>
                <a:ea typeface="Arial"/>
                <a:cs typeface="Arial"/>
              </a:defRPr>
            </a:defPPr>
          </a:lstStyle>
          <a:p xmlns:a="http://schemas.openxmlformats.org/drawingml/2006/main">
            <a:pPr>
              <a:lnSpc>
                <a:spcPct val="112000"/>
              </a:lnSpc>
              <a:buNone/>
              <a:defRPr sz="3225" b="1">
                <a:solidFill>
                  <a:srgbClr val="183F3F"/>
                </a:solidFill>
                <a:latin typeface="Arial"/>
                <a:ea typeface="Arial"/>
                <a:cs typeface="Arial"/>
              </a:defRPr>
            </a:pPr>
            <a:r>
              <a:rPr sz="3225" b="1">
                <a:solidFill>
                  <a:srgbClr val="183F3F"/>
                </a:solidFill>
                <a:latin typeface="Arial"/>
                <a:ea typeface="Arial"/>
                <a:cs typeface="Arial"/>
              </a:rPr>
              <a:t>Kleine stappen in verbondenheid</a:t>
            </a:r>
          </a:p>
        </p:txBody>
      </p:sp>
      <p:pic>
        <p:nvPicPr>
          <p:cNvPr id="2" name="">
            <a:extLst xmlns:a="http://schemas.openxmlformats.org/drawingml/2006/main">
              <a:ext uri="{FF2B5EF4-FFF2-40B4-BE49-F238E27FC236}">
                <a16:creationId xmlns:a16="http://schemas.microsoft.com/office/drawing/2014/main" id="{69F88E91-7945-433E-8C2D-7E0B8783FFE9}"/>
              </a:ext>
            </a:extLst>
          </p:cNvPr>
          <p:cNvPicPr>
            <a:picLocks xmlns:a="http://schemas.openxmlformats.org/drawingml/2006/main" noChangeAspect="1"/>
          </p:cNvPicPr>
          <p:nvPr/>
        </p:nvPicPr>
        <p:blipFill>
          <a:blip xmlns:r="http://schemas.openxmlformats.org/officeDocument/2006/relationships" xmlns:a="http://schemas.openxmlformats.org/drawingml/2006/main" r:embed="R5eee319f07a64154"/>
          <a:srcRect xmlns:a="http://schemas.openxmlformats.org/drawingml/2006/main" l="6539" t="0" r="6539" b="0"/>
          <a:stretch xmlns:a="http://schemas.openxmlformats.org/drawingml/2006/main">
            <a:fillRect l="0" t="0" r="0" b="0"/>
          </a:stretch>
        </p:blipFill>
        <p:spPr>
          <a:xfrm xmlns:a="http://schemas.openxmlformats.org/drawingml/2006/main">
            <a:off x="6286500" y="1809750"/>
            <a:ext cx="5295900" cy="3429000"/>
          </a:xfrm>
          <a:prstGeom xmlns:a="http://schemas.openxmlformats.org/drawingml/2006/main" prst="rect">
            <a:avLst/>
          </a:prstGeom>
        </p:spPr>
      </p:pic>
      <p:sp>
        <p:nvSpPr>
          <p:cNvPr id="3" name="Een haalbare vraag">
            <a:extLst xmlns:a="http://schemas.openxmlformats.org/drawingml/2006/main">
              <a:ext uri="{FF2B5EF4-FFF2-40B4-BE49-F238E27FC236}">
                <a16:creationId xmlns:a16="http://schemas.microsoft.com/office/drawing/2014/main" id="{F718ADEB-1169-4E8C-AD20-A6AD5177B2E5}"/>
              </a:ext>
            </a:extLst>
          </p:cNvPr>
          <p:cNvSpPr>
            <a:spLocks xmlns:a="http://schemas.openxmlformats.org/drawingml/2006/main" noGrp="1"/>
          </p:cNvSpPr>
          <p:nvPr/>
        </p:nvSpPr>
        <p:spPr>
          <a:xfrm xmlns:a="http://schemas.openxmlformats.org/drawingml/2006/main">
            <a:off x="628650" y="1924050"/>
            <a:ext cx="5048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83F3F"/>
                </a:solidFill>
                <a:latin typeface="Arial"/>
                <a:ea typeface="Arial"/>
                <a:cs typeface="Arial"/>
              </a:defRPr>
            </a:defPPr>
          </a:lstStyle>
          <a:p xmlns:a="http://schemas.openxmlformats.org/drawingml/2006/main">
            <a:pPr>
              <a:lnSpc>
                <a:spcPct val="112000"/>
              </a:lnSpc>
              <a:buNone/>
              <a:defRPr sz="2175" b="1">
                <a:solidFill>
                  <a:srgbClr val="183F3F"/>
                </a:solidFill>
                <a:latin typeface="Arial"/>
                <a:ea typeface="Arial"/>
                <a:cs typeface="Arial"/>
              </a:defRPr>
            </a:pPr>
            <a:r>
              <a:rPr sz="2175" b="1">
                <a:solidFill>
                  <a:srgbClr val="183F3F"/>
                </a:solidFill>
                <a:latin typeface="Arial"/>
                <a:ea typeface="Arial"/>
                <a:cs typeface="Arial"/>
              </a:rPr>
              <a:t>Een haalbare vraag</a:t>
            </a:r>
          </a:p>
        </p:txBody>
      </p:sp>
      <p:sp>
        <p:nvSpPr>
          <p:cNvPr id="4" name="Twintig minuten wandelen of op een vast moment samen bo">
            <a:extLst xmlns:a="http://schemas.openxmlformats.org/drawingml/2006/main">
              <a:ext uri="{FF2B5EF4-FFF2-40B4-BE49-F238E27FC236}">
                <a16:creationId xmlns:a16="http://schemas.microsoft.com/office/drawing/2014/main" id="{4FF6937E-86AB-45AB-A334-96166B46DD6B}"/>
              </a:ext>
            </a:extLst>
          </p:cNvPr>
          <p:cNvSpPr>
            <a:spLocks xmlns:a="http://schemas.openxmlformats.org/drawingml/2006/main" noGrp="1"/>
          </p:cNvSpPr>
          <p:nvPr/>
        </p:nvSpPr>
        <p:spPr>
          <a:xfrm xmlns:a="http://schemas.openxmlformats.org/drawingml/2006/main">
            <a:off x="628650" y="2543175"/>
            <a:ext cx="50482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Twintig minuten wandelen of op een vast moment samen boodschappen doen.</a:t>
            </a:r>
          </a:p>
        </p:txBody>
      </p:sp>
      <p:sp>
        <p:nvSpPr>
          <p:cNvPr id="5" name="Ruimte voor de ander">
            <a:extLst xmlns:a="http://schemas.openxmlformats.org/drawingml/2006/main">
              <a:ext uri="{FF2B5EF4-FFF2-40B4-BE49-F238E27FC236}">
                <a16:creationId xmlns:a16="http://schemas.microsoft.com/office/drawing/2014/main" id="{B63C113D-F854-4012-AA53-426D1FFB3243}"/>
              </a:ext>
            </a:extLst>
          </p:cNvPr>
          <p:cNvSpPr>
            <a:spLocks xmlns:a="http://schemas.openxmlformats.org/drawingml/2006/main" noGrp="1"/>
          </p:cNvSpPr>
          <p:nvPr/>
        </p:nvSpPr>
        <p:spPr>
          <a:xfrm xmlns:a="http://schemas.openxmlformats.org/drawingml/2006/main">
            <a:off x="628650" y="3676650"/>
            <a:ext cx="5048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83F3F"/>
                </a:solidFill>
                <a:latin typeface="Arial"/>
                <a:ea typeface="Arial"/>
                <a:cs typeface="Arial"/>
              </a:defRPr>
            </a:defPPr>
          </a:lstStyle>
          <a:p xmlns:a="http://schemas.openxmlformats.org/drawingml/2006/main">
            <a:pPr>
              <a:lnSpc>
                <a:spcPct val="112000"/>
              </a:lnSpc>
              <a:buNone/>
              <a:defRPr sz="2175" b="1">
                <a:solidFill>
                  <a:srgbClr val="183F3F"/>
                </a:solidFill>
                <a:latin typeface="Arial"/>
                <a:ea typeface="Arial"/>
                <a:cs typeface="Arial"/>
              </a:defRPr>
            </a:pPr>
            <a:r>
              <a:rPr sz="2175" b="1">
                <a:solidFill>
                  <a:srgbClr val="183F3F"/>
                </a:solidFill>
                <a:latin typeface="Arial"/>
                <a:ea typeface="Arial"/>
                <a:cs typeface="Arial"/>
              </a:rPr>
              <a:t>Ruimte voor de ander</a:t>
            </a:r>
          </a:p>
        </p:txBody>
      </p:sp>
      <p:sp>
        <p:nvSpPr>
          <p:cNvPr id="6" name="Hulp vragen met aandacht voor diens vrijheid en draagkr">
            <a:extLst xmlns:a="http://schemas.openxmlformats.org/drawingml/2006/main">
              <a:ext uri="{FF2B5EF4-FFF2-40B4-BE49-F238E27FC236}">
                <a16:creationId xmlns:a16="http://schemas.microsoft.com/office/drawing/2014/main" id="{A9482800-9219-46C6-8DC8-BA50EED15254}"/>
              </a:ext>
            </a:extLst>
          </p:cNvPr>
          <p:cNvSpPr>
            <a:spLocks xmlns:a="http://schemas.openxmlformats.org/drawingml/2006/main" noGrp="1"/>
          </p:cNvSpPr>
          <p:nvPr/>
        </p:nvSpPr>
        <p:spPr>
          <a:xfrm xmlns:a="http://schemas.openxmlformats.org/drawingml/2006/main">
            <a:off x="628650" y="4295775"/>
            <a:ext cx="50482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Hulp vragen met aandacht voor diens vrijheid en draagkracht.</a:t>
            </a:r>
          </a:p>
        </p:txBody>
      </p:sp>
      <p:sp>
        <p:nvSpPr>
          <p:cNvPr id="7" name="Regelmatig gewoon contact maakt het netwerk sterker">
            <a:extLst xmlns:a="http://schemas.openxmlformats.org/drawingml/2006/main">
              <a:ext uri="{FF2B5EF4-FFF2-40B4-BE49-F238E27FC236}">
                <a16:creationId xmlns:a16="http://schemas.microsoft.com/office/drawing/2014/main" id="{2DF249C8-4357-4D46-975D-90E60CFAB410}"/>
              </a:ext>
            </a:extLst>
          </p:cNvPr>
          <p:cNvSpPr>
            <a:spLocks xmlns:a="http://schemas.openxmlformats.org/drawingml/2006/main" noGrp="1"/>
          </p:cNvSpPr>
          <p:nvPr/>
        </p:nvSpPr>
        <p:spPr>
          <a:xfrm xmlns:a="http://schemas.openxmlformats.org/drawingml/2006/main">
            <a:off x="628650" y="5867400"/>
            <a:ext cx="108585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183F3F"/>
                </a:solidFill>
                <a:latin typeface="Arial"/>
                <a:ea typeface="Arial"/>
                <a:cs typeface="Arial"/>
              </a:defRPr>
            </a:defPPr>
          </a:lstStyle>
          <a:p xmlns:a="http://schemas.openxmlformats.org/drawingml/2006/main">
            <a:pPr>
              <a:lnSpc>
                <a:spcPct val="112000"/>
              </a:lnSpc>
              <a:buNone/>
              <a:defRPr sz="1725" b="1">
                <a:solidFill>
                  <a:srgbClr val="183F3F"/>
                </a:solidFill>
                <a:latin typeface="Arial"/>
                <a:ea typeface="Arial"/>
                <a:cs typeface="Arial"/>
              </a:defRPr>
            </a:pPr>
            <a:r>
              <a:rPr sz="1725" b="1">
                <a:solidFill>
                  <a:srgbClr val="183F3F"/>
                </a:solidFill>
                <a:latin typeface="Arial"/>
                <a:ea typeface="Arial"/>
                <a:cs typeface="Arial"/>
              </a:rPr>
              <a:t>Regelmatig gewoon contact maakt het netwerk sterker</a:t>
            </a:r>
          </a:p>
        </p:txBody>
      </p:sp>
      <p:sp>
        <p:nvSpPr>
          <p:cNvPr id="8" name="fellerbooks.com">
            <a:extLst xmlns:a="http://schemas.openxmlformats.org/drawingml/2006/main">
              <a:ext uri="{FF2B5EF4-FFF2-40B4-BE49-F238E27FC236}">
                <a16:creationId xmlns:a16="http://schemas.microsoft.com/office/drawing/2014/main" id="{4069B4C1-2D63-4A23-89B9-069246DEBCE3}"/>
              </a:ext>
            </a:extLst>
          </p:cNvPr>
          <p:cNvSpPr>
            <a:spLocks xmlns:a="http://schemas.openxmlformats.org/drawingml/2006/main" noGrp="1"/>
          </p:cNvSpPr>
          <p:nvPr/>
        </p:nvSpPr>
        <p:spPr>
          <a:xfrm xmlns:a="http://schemas.openxmlformats.org/drawingml/2006/main">
            <a:off x="628650" y="647700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fellerbooks.com</a:t>
            </a:r>
          </a:p>
        </p:txBody>
      </p:sp>
      <p:sp>
        <p:nvSpPr>
          <p:cNvPr id="9" name="10">
            <a:extLst xmlns:a="http://schemas.openxmlformats.org/drawingml/2006/main">
              <a:ext uri="{FF2B5EF4-FFF2-40B4-BE49-F238E27FC236}">
                <a16:creationId xmlns:a16="http://schemas.microsoft.com/office/drawing/2014/main" id="{713C3BF4-1F68-4339-B0D6-0727858E0AFE}"/>
              </a:ext>
            </a:extLst>
          </p:cNvPr>
          <p:cNvSpPr>
            <a:spLocks xmlns:a="http://schemas.openxmlformats.org/drawingml/2006/main" noGrp="1"/>
          </p:cNvSpPr>
          <p:nvPr/>
        </p:nvSpPr>
        <p:spPr>
          <a:xfrm xmlns:a="http://schemas.openxmlformats.org/drawingml/2006/main">
            <a:off x="11115675" y="645795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10</a:t>
            </a:r>
          </a:p>
        </p:txBody>
      </p:sp>
    </p:spTree>
    <p:extLst>
      <p:ext uri="{BB962C8B-B14F-4D97-AF65-F5344CB8AC3E}">
        <p14:creationId xmlns:p14="http://schemas.microsoft.com/office/powerpoint/2010/main" val="411414952"/>
      </p:ext>
    </p:extLst>
  </p:cSld>
</p:sld>
</file>

<file path=ppt/slides/slide11.xml><?xml version="1.0" encoding="utf-8"?>
<p:sld xmlns:p="http://schemas.openxmlformats.org/presentationml/2006/main">
  <p:cSld>
    <p:bg>
      <p:bgPr>
        <a:solidFill xmlns:a="http://schemas.openxmlformats.org/drawingml/2006/main">
          <a:srgbClr val="F7F3EB"/>
        </a:solidFill>
      </p:bgPr>
    </p:bg>
    <p:spTree>
      <p:nvGrpSpPr>
        <p:cNvPr id="1" name=""/>
        <p:cNvGrpSpPr/>
        <p:nvPr/>
      </p:nvGrpSpPr>
      <p:grpSpPr>
        <a:xfrm xmlns:a="http://schemas.openxmlformats.org/drawingml/2006/main"/>
      </p:grpSpPr>
      <p:sp>
        <p:nvSpPr>
          <p:cNvPr id="13" name="Geduld krijgt vorm door oefening">
            <a:extLst xmlns:a="http://schemas.openxmlformats.org/drawingml/2006/main">
              <a:ext uri="{FF2B5EF4-FFF2-40B4-BE49-F238E27FC236}">
                <a16:creationId xmlns:a16="http://schemas.microsoft.com/office/drawing/2014/main" id="{A931A0E2-E576-419C-93AE-B3A8BAFABE66}"/>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83F3F"/>
                </a:solidFill>
                <a:latin typeface="Arial"/>
                <a:ea typeface="Arial"/>
                <a:cs typeface="Arial"/>
              </a:defRPr>
            </a:defPPr>
          </a:lstStyle>
          <a:p xmlns:a="http://schemas.openxmlformats.org/drawingml/2006/main">
            <a:pPr>
              <a:lnSpc>
                <a:spcPct val="112000"/>
              </a:lnSpc>
              <a:buNone/>
              <a:defRPr sz="3225" b="1">
                <a:solidFill>
                  <a:srgbClr val="183F3F"/>
                </a:solidFill>
                <a:latin typeface="Arial"/>
                <a:ea typeface="Arial"/>
                <a:cs typeface="Arial"/>
              </a:defRPr>
            </a:pPr>
            <a:r>
              <a:rPr sz="3225" b="1">
                <a:solidFill>
                  <a:srgbClr val="183F3F"/>
                </a:solidFill>
                <a:latin typeface="Arial"/>
                <a:ea typeface="Arial"/>
                <a:cs typeface="Arial"/>
              </a:rPr>
              <a:t>Geduld krijgt vorm door oefening</a:t>
            </a:r>
          </a:p>
        </p:txBody>
      </p:sp>
      <p:sp>
        <p:nvSpPr>
          <p:cNvPr id="2" name="Spanning herkennen">
            <a:extLst xmlns:a="http://schemas.openxmlformats.org/drawingml/2006/main">
              <a:ext uri="{FF2B5EF4-FFF2-40B4-BE49-F238E27FC236}">
                <a16:creationId xmlns:a16="http://schemas.microsoft.com/office/drawing/2014/main" id="{186D5B65-9BC9-4A57-8EA2-08BFB1B0D3C8}"/>
              </a:ext>
            </a:extLst>
          </p:cNvPr>
          <p:cNvSpPr>
            <a:spLocks xmlns:a="http://schemas.openxmlformats.org/drawingml/2006/main" noGrp="1"/>
          </p:cNvSpPr>
          <p:nvPr/>
        </p:nvSpPr>
        <p:spPr>
          <a:xfrm xmlns:a="http://schemas.openxmlformats.org/drawingml/2006/main">
            <a:off x="628650" y="1924050"/>
            <a:ext cx="51911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183F3F"/>
                </a:solidFill>
                <a:latin typeface="Arial"/>
                <a:ea typeface="Arial"/>
                <a:cs typeface="Arial"/>
              </a:defRPr>
            </a:defPPr>
          </a:lstStyle>
          <a:p xmlns:a="http://schemas.openxmlformats.org/drawingml/2006/main">
            <a:pPr>
              <a:lnSpc>
                <a:spcPct val="112000"/>
              </a:lnSpc>
              <a:buNone/>
              <a:defRPr sz="2250" b="1">
                <a:solidFill>
                  <a:srgbClr val="183F3F"/>
                </a:solidFill>
                <a:latin typeface="Arial"/>
                <a:ea typeface="Arial"/>
                <a:cs typeface="Arial"/>
              </a:defRPr>
            </a:pPr>
            <a:r>
              <a:rPr sz="2250" b="1">
                <a:solidFill>
                  <a:srgbClr val="183F3F"/>
                </a:solidFill>
                <a:latin typeface="Arial"/>
                <a:ea typeface="Arial"/>
                <a:cs typeface="Arial"/>
              </a:rPr>
              <a:t>Spanning herkennen</a:t>
            </a:r>
          </a:p>
        </p:txBody>
      </p:sp>
      <p:sp>
        <p:nvSpPr>
          <p:cNvPr id="3" name="Eerder opmerken dat onrust oploopt.">
            <a:extLst xmlns:a="http://schemas.openxmlformats.org/drawingml/2006/main">
              <a:ext uri="{FF2B5EF4-FFF2-40B4-BE49-F238E27FC236}">
                <a16:creationId xmlns:a16="http://schemas.microsoft.com/office/drawing/2014/main" id="{FA432123-A13B-4058-A6AC-C15564B472C3}"/>
              </a:ext>
            </a:extLst>
          </p:cNvPr>
          <p:cNvSpPr>
            <a:spLocks xmlns:a="http://schemas.openxmlformats.org/drawingml/2006/main" noGrp="1"/>
          </p:cNvSpPr>
          <p:nvPr/>
        </p:nvSpPr>
        <p:spPr>
          <a:xfrm xmlns:a="http://schemas.openxmlformats.org/drawingml/2006/main">
            <a:off x="628650" y="2581275"/>
            <a:ext cx="5191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Eerder opmerken dat onrust oploopt.</a:t>
            </a:r>
          </a:p>
        </p:txBody>
      </p:sp>
      <p:sp>
        <p:nvSpPr>
          <p:cNvPr id="4" name="Vertragen">
            <a:extLst xmlns:a="http://schemas.openxmlformats.org/drawingml/2006/main">
              <a:ext uri="{FF2B5EF4-FFF2-40B4-BE49-F238E27FC236}">
                <a16:creationId xmlns:a16="http://schemas.microsoft.com/office/drawing/2014/main" id="{3E531528-63FC-4FD8-A4AB-F574E41DC76F}"/>
              </a:ext>
            </a:extLst>
          </p:cNvPr>
          <p:cNvSpPr>
            <a:spLocks xmlns:a="http://schemas.openxmlformats.org/drawingml/2006/main" noGrp="1"/>
          </p:cNvSpPr>
          <p:nvPr/>
        </p:nvSpPr>
        <p:spPr>
          <a:xfrm xmlns:a="http://schemas.openxmlformats.org/drawingml/2006/main">
            <a:off x="6343650" y="1924050"/>
            <a:ext cx="51911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183F3F"/>
                </a:solidFill>
                <a:latin typeface="Arial"/>
                <a:ea typeface="Arial"/>
                <a:cs typeface="Arial"/>
              </a:defRPr>
            </a:defPPr>
          </a:lstStyle>
          <a:p xmlns:a="http://schemas.openxmlformats.org/drawingml/2006/main">
            <a:pPr>
              <a:lnSpc>
                <a:spcPct val="112000"/>
              </a:lnSpc>
              <a:buNone/>
              <a:defRPr sz="2250" b="1">
                <a:solidFill>
                  <a:srgbClr val="183F3F"/>
                </a:solidFill>
                <a:latin typeface="Arial"/>
                <a:ea typeface="Arial"/>
                <a:cs typeface="Arial"/>
              </a:defRPr>
            </a:pPr>
            <a:r>
              <a:rPr sz="2250" b="1">
                <a:solidFill>
                  <a:srgbClr val="183F3F"/>
                </a:solidFill>
                <a:latin typeface="Arial"/>
                <a:ea typeface="Arial"/>
                <a:cs typeface="Arial"/>
              </a:rPr>
              <a:t>Vertragen</a:t>
            </a:r>
          </a:p>
        </p:txBody>
      </p:sp>
      <p:sp>
        <p:nvSpPr>
          <p:cNvPr id="5" name="Stilstaan bij wat er gebeurde, wat zij voelt en wat zij">
            <a:extLst xmlns:a="http://schemas.openxmlformats.org/drawingml/2006/main">
              <a:ext uri="{FF2B5EF4-FFF2-40B4-BE49-F238E27FC236}">
                <a16:creationId xmlns:a16="http://schemas.microsoft.com/office/drawing/2014/main" id="{B952BCC8-0898-4DA9-B952-0C9DB54AB36C}"/>
              </a:ext>
            </a:extLst>
          </p:cNvPr>
          <p:cNvSpPr>
            <a:spLocks xmlns:a="http://schemas.openxmlformats.org/drawingml/2006/main" noGrp="1"/>
          </p:cNvSpPr>
          <p:nvPr/>
        </p:nvSpPr>
        <p:spPr>
          <a:xfrm xmlns:a="http://schemas.openxmlformats.org/drawingml/2006/main">
            <a:off x="6343650" y="2581275"/>
            <a:ext cx="5191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Stilstaan bij wat er gebeurde, wat zij voelt en wat zij aanneemt.</a:t>
            </a:r>
          </a:p>
        </p:txBody>
      </p:sp>
      <p:sp>
        <p:nvSpPr>
          <p:cNvPr id="6" name="Gerichter reageren">
            <a:extLst xmlns:a="http://schemas.openxmlformats.org/drawingml/2006/main">
              <a:ext uri="{FF2B5EF4-FFF2-40B4-BE49-F238E27FC236}">
                <a16:creationId xmlns:a16="http://schemas.microsoft.com/office/drawing/2014/main" id="{20FD1FD0-E5FD-4378-A0CA-A084CFBD8F3A}"/>
              </a:ext>
            </a:extLst>
          </p:cNvPr>
          <p:cNvSpPr>
            <a:spLocks xmlns:a="http://schemas.openxmlformats.org/drawingml/2006/main" noGrp="1"/>
          </p:cNvSpPr>
          <p:nvPr/>
        </p:nvSpPr>
        <p:spPr>
          <a:xfrm xmlns:a="http://schemas.openxmlformats.org/drawingml/2006/main">
            <a:off x="628650" y="3876675"/>
            <a:ext cx="51911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183F3F"/>
                </a:solidFill>
                <a:latin typeface="Arial"/>
                <a:ea typeface="Arial"/>
                <a:cs typeface="Arial"/>
              </a:defRPr>
            </a:defPPr>
          </a:lstStyle>
          <a:p xmlns:a="http://schemas.openxmlformats.org/drawingml/2006/main">
            <a:pPr>
              <a:lnSpc>
                <a:spcPct val="112000"/>
              </a:lnSpc>
              <a:buNone/>
              <a:defRPr sz="2250" b="1">
                <a:solidFill>
                  <a:srgbClr val="183F3F"/>
                </a:solidFill>
                <a:latin typeface="Arial"/>
                <a:ea typeface="Arial"/>
                <a:cs typeface="Arial"/>
              </a:defRPr>
            </a:pPr>
            <a:r>
              <a:rPr sz="2250" b="1">
                <a:solidFill>
                  <a:srgbClr val="183F3F"/>
                </a:solidFill>
                <a:latin typeface="Arial"/>
                <a:ea typeface="Arial"/>
                <a:cs typeface="Arial"/>
              </a:rPr>
              <a:t>Gerichter reageren</a:t>
            </a:r>
          </a:p>
        </p:txBody>
      </p:sp>
      <p:sp>
        <p:nvSpPr>
          <p:cNvPr id="7" name="Eerst nadenken over de behoefte en daarna een passende ">
            <a:extLst xmlns:a="http://schemas.openxmlformats.org/drawingml/2006/main">
              <a:ext uri="{FF2B5EF4-FFF2-40B4-BE49-F238E27FC236}">
                <a16:creationId xmlns:a16="http://schemas.microsoft.com/office/drawing/2014/main" id="{91A2D472-1F7D-467E-B93D-D39B9465E7ED}"/>
              </a:ext>
            </a:extLst>
          </p:cNvPr>
          <p:cNvSpPr>
            <a:spLocks xmlns:a="http://schemas.openxmlformats.org/drawingml/2006/main" noGrp="1"/>
          </p:cNvSpPr>
          <p:nvPr/>
        </p:nvSpPr>
        <p:spPr>
          <a:xfrm xmlns:a="http://schemas.openxmlformats.org/drawingml/2006/main">
            <a:off x="628650" y="4533900"/>
            <a:ext cx="5191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Eerst nadenken over de behoefte en daarna een passende vraag stellen.</a:t>
            </a:r>
          </a:p>
        </p:txBody>
      </p:sp>
      <p:sp>
        <p:nvSpPr>
          <p:cNvPr id="8" name="Opnieuw proberen">
            <a:extLst xmlns:a="http://schemas.openxmlformats.org/drawingml/2006/main">
              <a:ext uri="{FF2B5EF4-FFF2-40B4-BE49-F238E27FC236}">
                <a16:creationId xmlns:a16="http://schemas.microsoft.com/office/drawing/2014/main" id="{0EE4C30A-4566-402E-8E59-3EA38AA6EB4B}"/>
              </a:ext>
            </a:extLst>
          </p:cNvPr>
          <p:cNvSpPr>
            <a:spLocks xmlns:a="http://schemas.openxmlformats.org/drawingml/2006/main" noGrp="1"/>
          </p:cNvSpPr>
          <p:nvPr/>
        </p:nvSpPr>
        <p:spPr>
          <a:xfrm xmlns:a="http://schemas.openxmlformats.org/drawingml/2006/main">
            <a:off x="6343650" y="3876675"/>
            <a:ext cx="51911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183F3F"/>
                </a:solidFill>
                <a:latin typeface="Arial"/>
                <a:ea typeface="Arial"/>
                <a:cs typeface="Arial"/>
              </a:defRPr>
            </a:defPPr>
          </a:lstStyle>
          <a:p xmlns:a="http://schemas.openxmlformats.org/drawingml/2006/main">
            <a:pPr>
              <a:lnSpc>
                <a:spcPct val="112000"/>
              </a:lnSpc>
              <a:buNone/>
              <a:defRPr sz="2250" b="1">
                <a:solidFill>
                  <a:srgbClr val="183F3F"/>
                </a:solidFill>
                <a:latin typeface="Arial"/>
                <a:ea typeface="Arial"/>
                <a:cs typeface="Arial"/>
              </a:defRPr>
            </a:pPr>
            <a:r>
              <a:rPr sz="2250" b="1">
                <a:solidFill>
                  <a:srgbClr val="183F3F"/>
                </a:solidFill>
                <a:latin typeface="Arial"/>
                <a:ea typeface="Arial"/>
                <a:cs typeface="Arial"/>
              </a:rPr>
              <a:t>Opnieuw proberen</a:t>
            </a:r>
          </a:p>
        </p:txBody>
      </p:sp>
      <p:sp>
        <p:nvSpPr>
          <p:cNvPr id="9" name="Een moeilijke week gebruiken om samen te onderzoeken en">
            <a:extLst xmlns:a="http://schemas.openxmlformats.org/drawingml/2006/main">
              <a:ext uri="{FF2B5EF4-FFF2-40B4-BE49-F238E27FC236}">
                <a16:creationId xmlns:a16="http://schemas.microsoft.com/office/drawing/2014/main" id="{99901EE3-BAF4-43C9-AD65-80A3FA1C72B5}"/>
              </a:ext>
            </a:extLst>
          </p:cNvPr>
          <p:cNvSpPr>
            <a:spLocks xmlns:a="http://schemas.openxmlformats.org/drawingml/2006/main" noGrp="1"/>
          </p:cNvSpPr>
          <p:nvPr/>
        </p:nvSpPr>
        <p:spPr>
          <a:xfrm xmlns:a="http://schemas.openxmlformats.org/drawingml/2006/main">
            <a:off x="6343650" y="4533900"/>
            <a:ext cx="5191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Een moeilijke week gebruiken om samen te onderzoeken en bij te stellen.</a:t>
            </a:r>
          </a:p>
        </p:txBody>
      </p:sp>
      <p:sp>
        <p:nvSpPr>
          <p:cNvPr id="10" name="Vooruitgang verloopt met terugval en herhaling">
            <a:extLst xmlns:a="http://schemas.openxmlformats.org/drawingml/2006/main">
              <a:ext uri="{FF2B5EF4-FFF2-40B4-BE49-F238E27FC236}">
                <a16:creationId xmlns:a16="http://schemas.microsoft.com/office/drawing/2014/main" id="{7EA90494-1EFC-48AE-BB86-003D1437106C}"/>
              </a:ext>
            </a:extLst>
          </p:cNvPr>
          <p:cNvSpPr>
            <a:spLocks xmlns:a="http://schemas.openxmlformats.org/drawingml/2006/main" noGrp="1"/>
          </p:cNvSpPr>
          <p:nvPr/>
        </p:nvSpPr>
        <p:spPr>
          <a:xfrm xmlns:a="http://schemas.openxmlformats.org/drawingml/2006/main">
            <a:off x="628650" y="5867400"/>
            <a:ext cx="108585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183F3F"/>
                </a:solidFill>
                <a:latin typeface="Arial"/>
                <a:ea typeface="Arial"/>
                <a:cs typeface="Arial"/>
              </a:defRPr>
            </a:defPPr>
          </a:lstStyle>
          <a:p xmlns:a="http://schemas.openxmlformats.org/drawingml/2006/main">
            <a:pPr>
              <a:lnSpc>
                <a:spcPct val="112000"/>
              </a:lnSpc>
              <a:buNone/>
              <a:defRPr sz="1725" b="1">
                <a:solidFill>
                  <a:srgbClr val="183F3F"/>
                </a:solidFill>
                <a:latin typeface="Arial"/>
                <a:ea typeface="Arial"/>
                <a:cs typeface="Arial"/>
              </a:defRPr>
            </a:pPr>
            <a:r>
              <a:rPr sz="1725" b="1">
                <a:solidFill>
                  <a:srgbClr val="183F3F"/>
                </a:solidFill>
                <a:latin typeface="Arial"/>
                <a:ea typeface="Arial"/>
                <a:cs typeface="Arial"/>
              </a:rPr>
              <a:t>Vooruitgang verloopt met terugval en herhaling</a:t>
            </a:r>
          </a:p>
        </p:txBody>
      </p:sp>
      <p:sp>
        <p:nvSpPr>
          <p:cNvPr id="11" name="fellerbooks.com">
            <a:extLst xmlns:a="http://schemas.openxmlformats.org/drawingml/2006/main">
              <a:ext uri="{FF2B5EF4-FFF2-40B4-BE49-F238E27FC236}">
                <a16:creationId xmlns:a16="http://schemas.microsoft.com/office/drawing/2014/main" id="{34D51AE6-5318-4F7F-827D-D7859963A192}"/>
              </a:ext>
            </a:extLst>
          </p:cNvPr>
          <p:cNvSpPr>
            <a:spLocks xmlns:a="http://schemas.openxmlformats.org/drawingml/2006/main" noGrp="1"/>
          </p:cNvSpPr>
          <p:nvPr/>
        </p:nvSpPr>
        <p:spPr>
          <a:xfrm xmlns:a="http://schemas.openxmlformats.org/drawingml/2006/main">
            <a:off x="628650" y="647700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fellerbooks.com</a:t>
            </a:r>
          </a:p>
        </p:txBody>
      </p:sp>
      <p:sp>
        <p:nvSpPr>
          <p:cNvPr id="12" name="11">
            <a:extLst xmlns:a="http://schemas.openxmlformats.org/drawingml/2006/main">
              <a:ext uri="{FF2B5EF4-FFF2-40B4-BE49-F238E27FC236}">
                <a16:creationId xmlns:a16="http://schemas.microsoft.com/office/drawing/2014/main" id="{A9D8809D-C251-48E0-9486-AA88BB440A2A}"/>
              </a:ext>
            </a:extLst>
          </p:cNvPr>
          <p:cNvSpPr>
            <a:spLocks xmlns:a="http://schemas.openxmlformats.org/drawingml/2006/main" noGrp="1"/>
          </p:cNvSpPr>
          <p:nvPr/>
        </p:nvSpPr>
        <p:spPr>
          <a:xfrm xmlns:a="http://schemas.openxmlformats.org/drawingml/2006/main">
            <a:off x="11115675" y="645795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11</a:t>
            </a:r>
          </a:p>
        </p:txBody>
      </p:sp>
    </p:spTree>
    <p:extLst>
      <p:ext uri="{BB962C8B-B14F-4D97-AF65-F5344CB8AC3E}">
        <p14:creationId xmlns:p14="http://schemas.microsoft.com/office/powerpoint/2010/main" val="1090694735"/>
      </p:ext>
    </p:extLst>
  </p:cSld>
</p:sld>
</file>

<file path=ppt/slides/slide12.xml><?xml version="1.0" encoding="utf-8"?>
<p:sld xmlns:p="http://schemas.openxmlformats.org/presentationml/2006/main">
  <p:cSld>
    <p:bg>
      <p:bgPr>
        <a:solidFill xmlns:a="http://schemas.openxmlformats.org/drawingml/2006/main">
          <a:srgbClr val="F7F3EB"/>
        </a:solidFill>
      </p:bgPr>
    </p:bg>
    <p:spTree>
      <p:nvGrpSpPr>
        <p:cNvPr id="1" name=""/>
        <p:cNvGrpSpPr/>
        <p:nvPr/>
      </p:nvGrpSpPr>
      <p:grpSpPr>
        <a:xfrm xmlns:a="http://schemas.openxmlformats.org/drawingml/2006/main"/>
      </p:grpSpPr>
      <p:sp>
        <p:nvSpPr>
          <p:cNvPr id="10" name="Geloof met toestemming">
            <a:extLst xmlns:a="http://schemas.openxmlformats.org/drawingml/2006/main">
              <a:ext uri="{FF2B5EF4-FFF2-40B4-BE49-F238E27FC236}">
                <a16:creationId xmlns:a16="http://schemas.microsoft.com/office/drawing/2014/main" id="{C69EDEA9-68A3-4B16-9BCF-E3AE4E1DC45A}"/>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83F3F"/>
                </a:solidFill>
                <a:latin typeface="Arial"/>
                <a:ea typeface="Arial"/>
                <a:cs typeface="Arial"/>
              </a:defRPr>
            </a:defPPr>
          </a:lstStyle>
          <a:p xmlns:a="http://schemas.openxmlformats.org/drawingml/2006/main">
            <a:pPr>
              <a:lnSpc>
                <a:spcPct val="112000"/>
              </a:lnSpc>
              <a:buNone/>
              <a:defRPr sz="3225" b="1">
                <a:solidFill>
                  <a:srgbClr val="183F3F"/>
                </a:solidFill>
                <a:latin typeface="Arial"/>
                <a:ea typeface="Arial"/>
                <a:cs typeface="Arial"/>
              </a:defRPr>
            </a:pPr>
            <a:r>
              <a:rPr sz="3225" b="1">
                <a:solidFill>
                  <a:srgbClr val="183F3F"/>
                </a:solidFill>
                <a:latin typeface="Arial"/>
                <a:ea typeface="Arial"/>
                <a:cs typeface="Arial"/>
              </a:rPr>
              <a:t>Geloof met toestemming</a:t>
            </a:r>
          </a:p>
        </p:txBody>
      </p:sp>
      <p:pic>
        <p:nvPicPr>
          <p:cNvPr id="2" name="">
            <a:extLst xmlns:a="http://schemas.openxmlformats.org/drawingml/2006/main">
              <a:ext uri="{FF2B5EF4-FFF2-40B4-BE49-F238E27FC236}">
                <a16:creationId xmlns:a16="http://schemas.microsoft.com/office/drawing/2014/main" id="{770AC2B5-BE3B-4116-9682-151BAF1C03E1}"/>
              </a:ext>
            </a:extLst>
          </p:cNvPr>
          <p:cNvPicPr>
            <a:picLocks xmlns:a="http://schemas.openxmlformats.org/drawingml/2006/main" noChangeAspect="1"/>
          </p:cNvPicPr>
          <p:nvPr/>
        </p:nvPicPr>
        <p:blipFill>
          <a:blip xmlns:r="http://schemas.openxmlformats.org/officeDocument/2006/relationships" xmlns:a="http://schemas.openxmlformats.org/drawingml/2006/main" r:embed="R7595240e804a4efe"/>
          <a:srcRect xmlns:a="http://schemas.openxmlformats.org/drawingml/2006/main" l="6539" t="0" r="6539" b="0"/>
          <a:stretch xmlns:a="http://schemas.openxmlformats.org/drawingml/2006/main">
            <a:fillRect l="0" t="0" r="0" b="0"/>
          </a:stretch>
        </p:blipFill>
        <p:spPr>
          <a:xfrm xmlns:a="http://schemas.openxmlformats.org/drawingml/2006/main">
            <a:off x="6286500" y="1809750"/>
            <a:ext cx="5295900" cy="3429000"/>
          </a:xfrm>
          <a:prstGeom xmlns:a="http://schemas.openxmlformats.org/drawingml/2006/main" prst="rect">
            <a:avLst/>
          </a:prstGeom>
        </p:spPr>
      </p:pic>
      <p:sp>
        <p:nvSpPr>
          <p:cNvPr id="3" name="Vrijheid om te kiezen">
            <a:extLst xmlns:a="http://schemas.openxmlformats.org/drawingml/2006/main">
              <a:ext uri="{FF2B5EF4-FFF2-40B4-BE49-F238E27FC236}">
                <a16:creationId xmlns:a16="http://schemas.microsoft.com/office/drawing/2014/main" id="{D6EB3171-329C-40DD-B589-79C5D311DC01}"/>
              </a:ext>
            </a:extLst>
          </p:cNvPr>
          <p:cNvSpPr>
            <a:spLocks xmlns:a="http://schemas.openxmlformats.org/drawingml/2006/main" noGrp="1"/>
          </p:cNvSpPr>
          <p:nvPr/>
        </p:nvSpPr>
        <p:spPr>
          <a:xfrm xmlns:a="http://schemas.openxmlformats.org/drawingml/2006/main">
            <a:off x="628650" y="1924050"/>
            <a:ext cx="5048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83F3F"/>
                </a:solidFill>
                <a:latin typeface="Arial"/>
                <a:ea typeface="Arial"/>
                <a:cs typeface="Arial"/>
              </a:defRPr>
            </a:defPPr>
          </a:lstStyle>
          <a:p xmlns:a="http://schemas.openxmlformats.org/drawingml/2006/main">
            <a:pPr>
              <a:lnSpc>
                <a:spcPct val="112000"/>
              </a:lnSpc>
              <a:buNone/>
              <a:defRPr sz="2175" b="1">
                <a:solidFill>
                  <a:srgbClr val="183F3F"/>
                </a:solidFill>
                <a:latin typeface="Arial"/>
                <a:ea typeface="Arial"/>
                <a:cs typeface="Arial"/>
              </a:defRPr>
            </a:pPr>
            <a:r>
              <a:rPr sz="2175" b="1">
                <a:solidFill>
                  <a:srgbClr val="183F3F"/>
                </a:solidFill>
                <a:latin typeface="Arial"/>
                <a:ea typeface="Arial"/>
                <a:cs typeface="Arial"/>
              </a:rPr>
              <a:t>Vrijheid om te kiezen</a:t>
            </a:r>
          </a:p>
        </p:txBody>
      </p:sp>
      <p:sp>
        <p:nvSpPr>
          <p:cNvPr id="4" name="Eva mag ja of nee zeggen tegen gebed en een Bijbeltekst">
            <a:extLst xmlns:a="http://schemas.openxmlformats.org/drawingml/2006/main">
              <a:ext uri="{FF2B5EF4-FFF2-40B4-BE49-F238E27FC236}">
                <a16:creationId xmlns:a16="http://schemas.microsoft.com/office/drawing/2014/main" id="{25595D1B-8D3F-480D-BB52-3DB1CFB8A6F3}"/>
              </a:ext>
            </a:extLst>
          </p:cNvPr>
          <p:cNvSpPr>
            <a:spLocks xmlns:a="http://schemas.openxmlformats.org/drawingml/2006/main" noGrp="1"/>
          </p:cNvSpPr>
          <p:nvPr/>
        </p:nvSpPr>
        <p:spPr>
          <a:xfrm xmlns:a="http://schemas.openxmlformats.org/drawingml/2006/main">
            <a:off x="628650" y="2543175"/>
            <a:ext cx="50482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Eva mag ja of nee zeggen tegen gebed en een Bijbeltekst.</a:t>
            </a:r>
          </a:p>
        </p:txBody>
      </p:sp>
      <p:sp>
        <p:nvSpPr>
          <p:cNvPr id="5" name="Hoop naast behandeling">
            <a:extLst xmlns:a="http://schemas.openxmlformats.org/drawingml/2006/main">
              <a:ext uri="{FF2B5EF4-FFF2-40B4-BE49-F238E27FC236}">
                <a16:creationId xmlns:a16="http://schemas.microsoft.com/office/drawing/2014/main" id="{AEBE124F-8F75-4975-8EE8-99DDE9EA0568}"/>
              </a:ext>
            </a:extLst>
          </p:cNvPr>
          <p:cNvSpPr>
            <a:spLocks xmlns:a="http://schemas.openxmlformats.org/drawingml/2006/main" noGrp="1"/>
          </p:cNvSpPr>
          <p:nvPr/>
        </p:nvSpPr>
        <p:spPr>
          <a:xfrm xmlns:a="http://schemas.openxmlformats.org/drawingml/2006/main">
            <a:off x="628650" y="3676650"/>
            <a:ext cx="5048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83F3F"/>
                </a:solidFill>
                <a:latin typeface="Arial"/>
                <a:ea typeface="Arial"/>
                <a:cs typeface="Arial"/>
              </a:defRPr>
            </a:defPPr>
          </a:lstStyle>
          <a:p xmlns:a="http://schemas.openxmlformats.org/drawingml/2006/main">
            <a:pPr>
              <a:lnSpc>
                <a:spcPct val="112000"/>
              </a:lnSpc>
              <a:buNone/>
              <a:defRPr sz="2175" b="1">
                <a:solidFill>
                  <a:srgbClr val="183F3F"/>
                </a:solidFill>
                <a:latin typeface="Arial"/>
                <a:ea typeface="Arial"/>
                <a:cs typeface="Arial"/>
              </a:defRPr>
            </a:pPr>
            <a:r>
              <a:rPr sz="2175" b="1">
                <a:solidFill>
                  <a:srgbClr val="183F3F"/>
                </a:solidFill>
                <a:latin typeface="Arial"/>
                <a:ea typeface="Arial"/>
                <a:cs typeface="Arial"/>
              </a:rPr>
              <a:t>Hoop naast behandeling</a:t>
            </a:r>
          </a:p>
        </p:txBody>
      </p:sp>
      <p:sp>
        <p:nvSpPr>
          <p:cNvPr id="6" name="Geloof ondersteunt haar. Pijn en terugval mogen eerlijk">
            <a:extLst xmlns:a="http://schemas.openxmlformats.org/drawingml/2006/main">
              <a:ext uri="{FF2B5EF4-FFF2-40B4-BE49-F238E27FC236}">
                <a16:creationId xmlns:a16="http://schemas.microsoft.com/office/drawing/2014/main" id="{92DE6E35-17C6-4437-8F51-EB033D06AA2A}"/>
              </a:ext>
            </a:extLst>
          </p:cNvPr>
          <p:cNvSpPr>
            <a:spLocks xmlns:a="http://schemas.openxmlformats.org/drawingml/2006/main" noGrp="1"/>
          </p:cNvSpPr>
          <p:nvPr/>
        </p:nvSpPr>
        <p:spPr>
          <a:xfrm xmlns:a="http://schemas.openxmlformats.org/drawingml/2006/main">
            <a:off x="628650" y="4295775"/>
            <a:ext cx="50482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Geloof ondersteunt haar. Pijn en terugval mogen eerlijk aan bod komen.</a:t>
            </a:r>
          </a:p>
        </p:txBody>
      </p:sp>
      <p:sp>
        <p:nvSpPr>
          <p:cNvPr id="7" name="Geestelijk gezag geeft de hulpverlener geen extra macht">
            <a:extLst xmlns:a="http://schemas.openxmlformats.org/drawingml/2006/main">
              <a:ext uri="{FF2B5EF4-FFF2-40B4-BE49-F238E27FC236}">
                <a16:creationId xmlns:a16="http://schemas.microsoft.com/office/drawing/2014/main" id="{02781270-638F-4545-AE99-7B4D2969BA7C}"/>
              </a:ext>
            </a:extLst>
          </p:cNvPr>
          <p:cNvSpPr>
            <a:spLocks xmlns:a="http://schemas.openxmlformats.org/drawingml/2006/main" noGrp="1"/>
          </p:cNvSpPr>
          <p:nvPr/>
        </p:nvSpPr>
        <p:spPr>
          <a:xfrm xmlns:a="http://schemas.openxmlformats.org/drawingml/2006/main">
            <a:off x="628650" y="5867400"/>
            <a:ext cx="108585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183F3F"/>
                </a:solidFill>
                <a:latin typeface="Arial"/>
                <a:ea typeface="Arial"/>
                <a:cs typeface="Arial"/>
              </a:defRPr>
            </a:defPPr>
          </a:lstStyle>
          <a:p xmlns:a="http://schemas.openxmlformats.org/drawingml/2006/main">
            <a:pPr>
              <a:lnSpc>
                <a:spcPct val="112000"/>
              </a:lnSpc>
              <a:buNone/>
              <a:defRPr sz="1725" b="1">
                <a:solidFill>
                  <a:srgbClr val="183F3F"/>
                </a:solidFill>
                <a:latin typeface="Arial"/>
                <a:ea typeface="Arial"/>
                <a:cs typeface="Arial"/>
              </a:defRPr>
            </a:pPr>
            <a:r>
              <a:rPr sz="1725" b="1">
                <a:solidFill>
                  <a:srgbClr val="183F3F"/>
                </a:solidFill>
                <a:latin typeface="Arial"/>
                <a:ea typeface="Arial"/>
                <a:cs typeface="Arial"/>
              </a:rPr>
              <a:t>Geestelijk gezag geeft de hulpverlener geen extra macht</a:t>
            </a:r>
          </a:p>
        </p:txBody>
      </p:sp>
      <p:sp>
        <p:nvSpPr>
          <p:cNvPr id="8" name="fellerbooks.com">
            <a:extLst xmlns:a="http://schemas.openxmlformats.org/drawingml/2006/main">
              <a:ext uri="{FF2B5EF4-FFF2-40B4-BE49-F238E27FC236}">
                <a16:creationId xmlns:a16="http://schemas.microsoft.com/office/drawing/2014/main" id="{39DC56E3-2525-4F98-9197-9C2206165BE7}"/>
              </a:ext>
            </a:extLst>
          </p:cNvPr>
          <p:cNvSpPr>
            <a:spLocks xmlns:a="http://schemas.openxmlformats.org/drawingml/2006/main" noGrp="1"/>
          </p:cNvSpPr>
          <p:nvPr/>
        </p:nvSpPr>
        <p:spPr>
          <a:xfrm xmlns:a="http://schemas.openxmlformats.org/drawingml/2006/main">
            <a:off x="628650" y="647700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fellerbooks.com</a:t>
            </a:r>
          </a:p>
        </p:txBody>
      </p:sp>
      <p:sp>
        <p:nvSpPr>
          <p:cNvPr id="9" name="12">
            <a:extLst xmlns:a="http://schemas.openxmlformats.org/drawingml/2006/main">
              <a:ext uri="{FF2B5EF4-FFF2-40B4-BE49-F238E27FC236}">
                <a16:creationId xmlns:a16="http://schemas.microsoft.com/office/drawing/2014/main" id="{715B48A8-6159-49DB-9919-5918DBF5E394}"/>
              </a:ext>
            </a:extLst>
          </p:cNvPr>
          <p:cNvSpPr>
            <a:spLocks xmlns:a="http://schemas.openxmlformats.org/drawingml/2006/main" noGrp="1"/>
          </p:cNvSpPr>
          <p:nvPr/>
        </p:nvSpPr>
        <p:spPr>
          <a:xfrm xmlns:a="http://schemas.openxmlformats.org/drawingml/2006/main">
            <a:off x="11115675" y="645795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12</a:t>
            </a:r>
          </a:p>
        </p:txBody>
      </p:sp>
    </p:spTree>
    <p:extLst>
      <p:ext uri="{BB962C8B-B14F-4D97-AF65-F5344CB8AC3E}">
        <p14:creationId xmlns:p14="http://schemas.microsoft.com/office/powerpoint/2010/main" val="850913493"/>
      </p:ext>
    </p:extLst>
  </p:cSld>
</p:sld>
</file>

<file path=ppt/slides/slide13.xml><?xml version="1.0" encoding="utf-8"?>
<p:sld xmlns:p="http://schemas.openxmlformats.org/presentationml/2006/main">
  <p:cSld>
    <p:bg>
      <p:bgPr>
        <a:solidFill xmlns:a="http://schemas.openxmlformats.org/drawingml/2006/main">
          <a:srgbClr val="F7F3EB"/>
        </a:solidFill>
      </p:bgPr>
    </p:bg>
    <p:spTree>
      <p:nvGrpSpPr>
        <p:cNvPr id="1" name=""/>
        <p:cNvGrpSpPr/>
        <p:nvPr/>
      </p:nvGrpSpPr>
      <p:grpSpPr>
        <a:xfrm xmlns:a="http://schemas.openxmlformats.org/drawingml/2006/main"/>
      </p:grpSpPr>
      <p:sp>
        <p:nvSpPr>
          <p:cNvPr id="11" name="Tijdelijk meer zorg">
            <a:extLst xmlns:a="http://schemas.openxmlformats.org/drawingml/2006/main">
              <a:ext uri="{FF2B5EF4-FFF2-40B4-BE49-F238E27FC236}">
                <a16:creationId xmlns:a16="http://schemas.microsoft.com/office/drawing/2014/main" id="{D763F819-5A6A-4EA5-8AB6-8F1FC0ED08D1}"/>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83F3F"/>
                </a:solidFill>
                <a:latin typeface="Arial"/>
                <a:ea typeface="Arial"/>
                <a:cs typeface="Arial"/>
              </a:defRPr>
            </a:defPPr>
          </a:lstStyle>
          <a:p xmlns:a="http://schemas.openxmlformats.org/drawingml/2006/main">
            <a:pPr>
              <a:lnSpc>
                <a:spcPct val="112000"/>
              </a:lnSpc>
              <a:buNone/>
              <a:defRPr sz="3225" b="1">
                <a:solidFill>
                  <a:srgbClr val="183F3F"/>
                </a:solidFill>
                <a:latin typeface="Arial"/>
                <a:ea typeface="Arial"/>
                <a:cs typeface="Arial"/>
              </a:defRPr>
            </a:pPr>
            <a:r>
              <a:rPr sz="3225" b="1">
                <a:solidFill>
                  <a:srgbClr val="183F3F"/>
                </a:solidFill>
                <a:latin typeface="Arial"/>
                <a:ea typeface="Arial"/>
                <a:cs typeface="Arial"/>
              </a:rPr>
              <a:t>Tijdelijk meer zorg</a:t>
            </a:r>
          </a:p>
        </p:txBody>
      </p:sp>
      <p:sp>
        <p:nvSpPr>
          <p:cNvPr id="2" name="Aanleiding">
            <a:extLst xmlns:a="http://schemas.openxmlformats.org/drawingml/2006/main">
              <a:ext uri="{FF2B5EF4-FFF2-40B4-BE49-F238E27FC236}">
                <a16:creationId xmlns:a16="http://schemas.microsoft.com/office/drawing/2014/main" id="{05A3B2B0-727D-48D1-A462-3D68809734E6}"/>
              </a:ext>
            </a:extLst>
          </p:cNvPr>
          <p:cNvSpPr>
            <a:spLocks xmlns:a="http://schemas.openxmlformats.org/drawingml/2006/main" noGrp="1"/>
          </p:cNvSpPr>
          <p:nvPr/>
        </p:nvSpPr>
        <p:spPr>
          <a:xfrm xmlns:a="http://schemas.openxmlformats.org/drawingml/2006/main">
            <a:off x="628650" y="2076450"/>
            <a:ext cx="32575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83F3F"/>
                </a:solidFill>
                <a:latin typeface="Arial"/>
                <a:ea typeface="Arial"/>
                <a:cs typeface="Arial"/>
              </a:defRPr>
            </a:defPPr>
          </a:lstStyle>
          <a:p xmlns:a="http://schemas.openxmlformats.org/drawingml/2006/main">
            <a:pPr>
              <a:lnSpc>
                <a:spcPct val="112000"/>
              </a:lnSpc>
              <a:buNone/>
              <a:defRPr sz="2325" b="1">
                <a:solidFill>
                  <a:srgbClr val="183F3F"/>
                </a:solidFill>
                <a:latin typeface="Arial"/>
                <a:ea typeface="Arial"/>
                <a:cs typeface="Arial"/>
              </a:defRPr>
            </a:pPr>
            <a:r>
              <a:rPr sz="2325" b="1">
                <a:solidFill>
                  <a:srgbClr val="183F3F"/>
                </a:solidFill>
                <a:latin typeface="Arial"/>
                <a:ea typeface="Arial"/>
                <a:cs typeface="Arial"/>
              </a:rPr>
              <a:t>Aanleiding</a:t>
            </a:r>
          </a:p>
        </p:txBody>
      </p:sp>
      <p:sp>
        <p:nvSpPr>
          <p:cNvPr id="3" name="Het gewone kader is tijdelijk aantoonbaar onvoldoende.">
            <a:extLst xmlns:a="http://schemas.openxmlformats.org/drawingml/2006/main">
              <a:ext uri="{FF2B5EF4-FFF2-40B4-BE49-F238E27FC236}">
                <a16:creationId xmlns:a16="http://schemas.microsoft.com/office/drawing/2014/main" id="{377FCE59-D31E-4EE5-8A98-8A43C39A5CDC}"/>
              </a:ext>
            </a:extLst>
          </p:cNvPr>
          <p:cNvSpPr>
            <a:spLocks xmlns:a="http://schemas.openxmlformats.org/drawingml/2006/main" noGrp="1"/>
          </p:cNvSpPr>
          <p:nvPr/>
        </p:nvSpPr>
        <p:spPr>
          <a:xfrm xmlns:a="http://schemas.openxmlformats.org/drawingml/2006/main">
            <a:off x="628650" y="3076575"/>
            <a:ext cx="32575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83F3F"/>
                </a:solidFill>
                <a:latin typeface="Arial"/>
                <a:ea typeface="Arial"/>
                <a:cs typeface="Arial"/>
              </a:defRPr>
            </a:defPPr>
          </a:lstStyle>
          <a:p xmlns:a="http://schemas.openxmlformats.org/drawingml/2006/main">
            <a:pPr>
              <a:lnSpc>
                <a:spcPct val="112000"/>
              </a:lnSpc>
              <a:buNone/>
              <a:defRPr sz="2175" b="0">
                <a:solidFill>
                  <a:srgbClr val="183F3F"/>
                </a:solidFill>
                <a:latin typeface="Arial"/>
                <a:ea typeface="Arial"/>
                <a:cs typeface="Arial"/>
              </a:defRPr>
            </a:pPr>
            <a:r>
              <a:rPr sz="2175" b="0">
                <a:solidFill>
                  <a:srgbClr val="183F3F"/>
                </a:solidFill>
                <a:latin typeface="Arial"/>
                <a:ea typeface="Arial"/>
                <a:cs typeface="Arial"/>
              </a:rPr>
              <a:t>Het gewone kader is tijdelijk aantoonbaar onvoldoende.</a:t>
            </a:r>
          </a:p>
        </p:txBody>
      </p:sp>
      <p:sp>
        <p:nvSpPr>
          <p:cNvPr id="4" name="Invulling">
            <a:extLst xmlns:a="http://schemas.openxmlformats.org/drawingml/2006/main">
              <a:ext uri="{FF2B5EF4-FFF2-40B4-BE49-F238E27FC236}">
                <a16:creationId xmlns:a16="http://schemas.microsoft.com/office/drawing/2014/main" id="{964144BD-B742-4A87-B55C-19A6717CFCEE}"/>
              </a:ext>
            </a:extLst>
          </p:cNvPr>
          <p:cNvSpPr>
            <a:spLocks xmlns:a="http://schemas.openxmlformats.org/drawingml/2006/main" noGrp="1"/>
          </p:cNvSpPr>
          <p:nvPr/>
        </p:nvSpPr>
        <p:spPr>
          <a:xfrm xmlns:a="http://schemas.openxmlformats.org/drawingml/2006/main">
            <a:off x="4486275" y="2076450"/>
            <a:ext cx="32575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83F3F"/>
                </a:solidFill>
                <a:latin typeface="Arial"/>
                <a:ea typeface="Arial"/>
                <a:cs typeface="Arial"/>
              </a:defRPr>
            </a:defPPr>
          </a:lstStyle>
          <a:p xmlns:a="http://schemas.openxmlformats.org/drawingml/2006/main">
            <a:pPr>
              <a:lnSpc>
                <a:spcPct val="112000"/>
              </a:lnSpc>
              <a:buNone/>
              <a:defRPr sz="2325" b="1">
                <a:solidFill>
                  <a:srgbClr val="183F3F"/>
                </a:solidFill>
                <a:latin typeface="Arial"/>
                <a:ea typeface="Arial"/>
                <a:cs typeface="Arial"/>
              </a:defRPr>
            </a:pPr>
            <a:r>
              <a:rPr sz="2325" b="1">
                <a:solidFill>
                  <a:srgbClr val="183F3F"/>
                </a:solidFill>
                <a:latin typeface="Arial"/>
                <a:ea typeface="Arial"/>
                <a:cs typeface="Arial"/>
              </a:rPr>
              <a:t>Invulling</a:t>
            </a:r>
          </a:p>
        </p:txBody>
      </p:sp>
      <p:sp>
        <p:nvSpPr>
          <p:cNvPr id="5" name="Het team verdeelt extra steun over meerdere betrokkenen">
            <a:extLst xmlns:a="http://schemas.openxmlformats.org/drawingml/2006/main">
              <a:ext uri="{FF2B5EF4-FFF2-40B4-BE49-F238E27FC236}">
                <a16:creationId xmlns:a16="http://schemas.microsoft.com/office/drawing/2014/main" id="{8F481135-23D4-4F62-B4A7-0D85E02BC63B}"/>
              </a:ext>
            </a:extLst>
          </p:cNvPr>
          <p:cNvSpPr>
            <a:spLocks xmlns:a="http://schemas.openxmlformats.org/drawingml/2006/main" noGrp="1"/>
          </p:cNvSpPr>
          <p:nvPr/>
        </p:nvSpPr>
        <p:spPr>
          <a:xfrm xmlns:a="http://schemas.openxmlformats.org/drawingml/2006/main">
            <a:off x="4486275" y="3076575"/>
            <a:ext cx="32575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83F3F"/>
                </a:solidFill>
                <a:latin typeface="Arial"/>
                <a:ea typeface="Arial"/>
                <a:cs typeface="Arial"/>
              </a:defRPr>
            </a:defPPr>
          </a:lstStyle>
          <a:p xmlns:a="http://schemas.openxmlformats.org/drawingml/2006/main">
            <a:pPr>
              <a:lnSpc>
                <a:spcPct val="112000"/>
              </a:lnSpc>
              <a:buNone/>
              <a:defRPr sz="2175" b="0">
                <a:solidFill>
                  <a:srgbClr val="183F3F"/>
                </a:solidFill>
                <a:latin typeface="Arial"/>
                <a:ea typeface="Arial"/>
                <a:cs typeface="Arial"/>
              </a:defRPr>
            </a:pPr>
            <a:r>
              <a:rPr sz="2175" b="0">
                <a:solidFill>
                  <a:srgbClr val="183F3F"/>
                </a:solidFill>
                <a:latin typeface="Arial"/>
                <a:ea typeface="Arial"/>
                <a:cs typeface="Arial"/>
              </a:rPr>
              <a:t>Het team verdeelt extra steun over meerdere betrokkenen.</a:t>
            </a:r>
          </a:p>
        </p:txBody>
      </p:sp>
      <p:sp>
        <p:nvSpPr>
          <p:cNvPr id="6" name="Afbakening">
            <a:extLst xmlns:a="http://schemas.openxmlformats.org/drawingml/2006/main">
              <a:ext uri="{FF2B5EF4-FFF2-40B4-BE49-F238E27FC236}">
                <a16:creationId xmlns:a16="http://schemas.microsoft.com/office/drawing/2014/main" id="{123851E2-A6C4-4765-B60D-4D093456CA89}"/>
              </a:ext>
            </a:extLst>
          </p:cNvPr>
          <p:cNvSpPr>
            <a:spLocks xmlns:a="http://schemas.openxmlformats.org/drawingml/2006/main" noGrp="1"/>
          </p:cNvSpPr>
          <p:nvPr/>
        </p:nvSpPr>
        <p:spPr>
          <a:xfrm xmlns:a="http://schemas.openxmlformats.org/drawingml/2006/main">
            <a:off x="8343900" y="2076450"/>
            <a:ext cx="32575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83F3F"/>
                </a:solidFill>
                <a:latin typeface="Arial"/>
                <a:ea typeface="Arial"/>
                <a:cs typeface="Arial"/>
              </a:defRPr>
            </a:defPPr>
          </a:lstStyle>
          <a:p xmlns:a="http://schemas.openxmlformats.org/drawingml/2006/main">
            <a:pPr>
              <a:lnSpc>
                <a:spcPct val="112000"/>
              </a:lnSpc>
              <a:buNone/>
              <a:defRPr sz="2325" b="1">
                <a:solidFill>
                  <a:srgbClr val="183F3F"/>
                </a:solidFill>
                <a:latin typeface="Arial"/>
                <a:ea typeface="Arial"/>
                <a:cs typeface="Arial"/>
              </a:defRPr>
            </a:pPr>
            <a:r>
              <a:rPr sz="2325" b="1">
                <a:solidFill>
                  <a:srgbClr val="183F3F"/>
                </a:solidFill>
                <a:latin typeface="Arial"/>
                <a:ea typeface="Arial"/>
                <a:cs typeface="Arial"/>
              </a:rPr>
              <a:t>Afbakening</a:t>
            </a:r>
          </a:p>
        </p:txBody>
      </p:sp>
      <p:sp>
        <p:nvSpPr>
          <p:cNvPr id="7" name="Doel, duur, einddatum en evaluatie liggen vooraf vast.">
            <a:extLst xmlns:a="http://schemas.openxmlformats.org/drawingml/2006/main">
              <a:ext uri="{FF2B5EF4-FFF2-40B4-BE49-F238E27FC236}">
                <a16:creationId xmlns:a16="http://schemas.microsoft.com/office/drawing/2014/main" id="{AC906B59-95E0-4D0C-ACB4-082466FD47F9}"/>
              </a:ext>
            </a:extLst>
          </p:cNvPr>
          <p:cNvSpPr>
            <a:spLocks xmlns:a="http://schemas.openxmlformats.org/drawingml/2006/main" noGrp="1"/>
          </p:cNvSpPr>
          <p:nvPr/>
        </p:nvSpPr>
        <p:spPr>
          <a:xfrm xmlns:a="http://schemas.openxmlformats.org/drawingml/2006/main">
            <a:off x="8343900" y="3076575"/>
            <a:ext cx="32575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83F3F"/>
                </a:solidFill>
                <a:latin typeface="Arial"/>
                <a:ea typeface="Arial"/>
                <a:cs typeface="Arial"/>
              </a:defRPr>
            </a:defPPr>
          </a:lstStyle>
          <a:p xmlns:a="http://schemas.openxmlformats.org/drawingml/2006/main">
            <a:pPr>
              <a:lnSpc>
                <a:spcPct val="112000"/>
              </a:lnSpc>
              <a:buNone/>
              <a:defRPr sz="2175" b="0">
                <a:solidFill>
                  <a:srgbClr val="183F3F"/>
                </a:solidFill>
                <a:latin typeface="Arial"/>
                <a:ea typeface="Arial"/>
                <a:cs typeface="Arial"/>
              </a:defRPr>
            </a:pPr>
            <a:r>
              <a:rPr sz="2175" b="0">
                <a:solidFill>
                  <a:srgbClr val="183F3F"/>
                </a:solidFill>
                <a:latin typeface="Arial"/>
                <a:ea typeface="Arial"/>
                <a:cs typeface="Arial"/>
              </a:rPr>
              <a:t>Doel, duur, einddatum en evaluatie liggen vooraf vast.</a:t>
            </a:r>
          </a:p>
        </p:txBody>
      </p:sp>
      <p:sp>
        <p:nvSpPr>
          <p:cNvPr id="8" name="Extra hulp kan zorgvuldig passen binnen duidelijke gren">
            <a:extLst xmlns:a="http://schemas.openxmlformats.org/drawingml/2006/main">
              <a:ext uri="{FF2B5EF4-FFF2-40B4-BE49-F238E27FC236}">
                <a16:creationId xmlns:a16="http://schemas.microsoft.com/office/drawing/2014/main" id="{7F4B93F1-B16D-4AF9-BCC5-0987FE6E5F1F}"/>
              </a:ext>
            </a:extLst>
          </p:cNvPr>
          <p:cNvSpPr>
            <a:spLocks xmlns:a="http://schemas.openxmlformats.org/drawingml/2006/main" noGrp="1"/>
          </p:cNvSpPr>
          <p:nvPr/>
        </p:nvSpPr>
        <p:spPr>
          <a:xfrm xmlns:a="http://schemas.openxmlformats.org/drawingml/2006/main">
            <a:off x="628650" y="5867400"/>
            <a:ext cx="108585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183F3F"/>
                </a:solidFill>
                <a:latin typeface="Arial"/>
                <a:ea typeface="Arial"/>
                <a:cs typeface="Arial"/>
              </a:defRPr>
            </a:defPPr>
          </a:lstStyle>
          <a:p xmlns:a="http://schemas.openxmlformats.org/drawingml/2006/main">
            <a:pPr>
              <a:lnSpc>
                <a:spcPct val="112000"/>
              </a:lnSpc>
              <a:buNone/>
              <a:defRPr sz="1725" b="1">
                <a:solidFill>
                  <a:srgbClr val="183F3F"/>
                </a:solidFill>
                <a:latin typeface="Arial"/>
                <a:ea typeface="Arial"/>
                <a:cs typeface="Arial"/>
              </a:defRPr>
            </a:pPr>
            <a:r>
              <a:rPr sz="1725" b="1">
                <a:solidFill>
                  <a:srgbClr val="183F3F"/>
                </a:solidFill>
                <a:latin typeface="Arial"/>
                <a:ea typeface="Arial"/>
                <a:cs typeface="Arial"/>
              </a:rPr>
              <a:t>Extra hulp kan zorgvuldig passen binnen duidelijke grenzen</a:t>
            </a:r>
          </a:p>
        </p:txBody>
      </p:sp>
      <p:sp>
        <p:nvSpPr>
          <p:cNvPr id="9" name="fellerbooks.com">
            <a:extLst xmlns:a="http://schemas.openxmlformats.org/drawingml/2006/main">
              <a:ext uri="{FF2B5EF4-FFF2-40B4-BE49-F238E27FC236}">
                <a16:creationId xmlns:a16="http://schemas.microsoft.com/office/drawing/2014/main" id="{1054A1EB-798B-4C00-98DD-F11C63390090}"/>
              </a:ext>
            </a:extLst>
          </p:cNvPr>
          <p:cNvSpPr>
            <a:spLocks xmlns:a="http://schemas.openxmlformats.org/drawingml/2006/main" noGrp="1"/>
          </p:cNvSpPr>
          <p:nvPr/>
        </p:nvSpPr>
        <p:spPr>
          <a:xfrm xmlns:a="http://schemas.openxmlformats.org/drawingml/2006/main">
            <a:off x="628650" y="647700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fellerbooks.com</a:t>
            </a:r>
          </a:p>
        </p:txBody>
      </p:sp>
      <p:sp>
        <p:nvSpPr>
          <p:cNvPr id="10" name="13">
            <a:extLst xmlns:a="http://schemas.openxmlformats.org/drawingml/2006/main">
              <a:ext uri="{FF2B5EF4-FFF2-40B4-BE49-F238E27FC236}">
                <a16:creationId xmlns:a16="http://schemas.microsoft.com/office/drawing/2014/main" id="{E370AA35-4518-485A-9416-7C99BD37616C}"/>
              </a:ext>
            </a:extLst>
          </p:cNvPr>
          <p:cNvSpPr>
            <a:spLocks xmlns:a="http://schemas.openxmlformats.org/drawingml/2006/main" noGrp="1"/>
          </p:cNvSpPr>
          <p:nvPr/>
        </p:nvSpPr>
        <p:spPr>
          <a:xfrm xmlns:a="http://schemas.openxmlformats.org/drawingml/2006/main">
            <a:off x="11115675" y="645795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13</a:t>
            </a:r>
          </a:p>
        </p:txBody>
      </p:sp>
    </p:spTree>
    <p:extLst>
      <p:ext uri="{BB962C8B-B14F-4D97-AF65-F5344CB8AC3E}">
        <p14:creationId xmlns:p14="http://schemas.microsoft.com/office/powerpoint/2010/main" val="1344560710"/>
      </p:ext>
    </p:extLst>
  </p:cSld>
</p:sld>
</file>

<file path=ppt/slides/slide14.xml><?xml version="1.0" encoding="utf-8"?>
<p:sld xmlns:p="http://schemas.openxmlformats.org/presentationml/2006/main">
  <p:cSld>
    <p:bg>
      <p:bgPr>
        <a:solidFill xmlns:a="http://schemas.openxmlformats.org/drawingml/2006/main">
          <a:srgbClr val="F7F3EB"/>
        </a:solidFill>
      </p:bgPr>
    </p:bg>
    <p:spTree>
      <p:nvGrpSpPr>
        <p:cNvPr id="1" name=""/>
        <p:cNvGrpSpPr/>
        <p:nvPr/>
      </p:nvGrpSpPr>
      <p:grpSpPr>
        <a:xfrm xmlns:a="http://schemas.openxmlformats.org/drawingml/2006/main"/>
      </p:grpSpPr>
      <p:sp>
        <p:nvSpPr>
          <p:cNvPr id="13" name="Vertrouwen herstellen na een breuk">
            <a:extLst xmlns:a="http://schemas.openxmlformats.org/drawingml/2006/main">
              <a:ext uri="{FF2B5EF4-FFF2-40B4-BE49-F238E27FC236}">
                <a16:creationId xmlns:a16="http://schemas.microsoft.com/office/drawing/2014/main" id="{2DC8AB1E-236A-4AA5-ADA7-F6A068C50164}"/>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83F3F"/>
                </a:solidFill>
                <a:latin typeface="Arial"/>
                <a:ea typeface="Arial"/>
                <a:cs typeface="Arial"/>
              </a:defRPr>
            </a:defPPr>
          </a:lstStyle>
          <a:p xmlns:a="http://schemas.openxmlformats.org/drawingml/2006/main">
            <a:pPr>
              <a:lnSpc>
                <a:spcPct val="112000"/>
              </a:lnSpc>
              <a:buNone/>
              <a:defRPr sz="3225" b="1">
                <a:solidFill>
                  <a:srgbClr val="183F3F"/>
                </a:solidFill>
                <a:latin typeface="Arial"/>
                <a:ea typeface="Arial"/>
                <a:cs typeface="Arial"/>
              </a:defRPr>
            </a:pPr>
            <a:r>
              <a:rPr sz="3225" b="1">
                <a:solidFill>
                  <a:srgbClr val="183F3F"/>
                </a:solidFill>
                <a:latin typeface="Arial"/>
                <a:ea typeface="Arial"/>
                <a:cs typeface="Arial"/>
              </a:rPr>
              <a:t>Vertrouwen herstellen na een breuk</a:t>
            </a:r>
          </a:p>
        </p:txBody>
      </p:sp>
      <p:sp>
        <p:nvSpPr>
          <p:cNvPr id="2" name="Waarheid">
            <a:extLst xmlns:a="http://schemas.openxmlformats.org/drawingml/2006/main">
              <a:ext uri="{FF2B5EF4-FFF2-40B4-BE49-F238E27FC236}">
                <a16:creationId xmlns:a16="http://schemas.microsoft.com/office/drawing/2014/main" id="{1C609DA9-3F80-4C06-AA7F-9A12332CDD13}"/>
              </a:ext>
            </a:extLst>
          </p:cNvPr>
          <p:cNvSpPr>
            <a:spLocks xmlns:a="http://schemas.openxmlformats.org/drawingml/2006/main" noGrp="1"/>
          </p:cNvSpPr>
          <p:nvPr/>
        </p:nvSpPr>
        <p:spPr>
          <a:xfrm xmlns:a="http://schemas.openxmlformats.org/drawingml/2006/main">
            <a:off x="628650" y="1924050"/>
            <a:ext cx="51911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183F3F"/>
                </a:solidFill>
                <a:latin typeface="Arial"/>
                <a:ea typeface="Arial"/>
                <a:cs typeface="Arial"/>
              </a:defRPr>
            </a:defPPr>
          </a:lstStyle>
          <a:p xmlns:a="http://schemas.openxmlformats.org/drawingml/2006/main">
            <a:pPr>
              <a:lnSpc>
                <a:spcPct val="112000"/>
              </a:lnSpc>
              <a:buNone/>
              <a:defRPr sz="2250" b="1">
                <a:solidFill>
                  <a:srgbClr val="183F3F"/>
                </a:solidFill>
                <a:latin typeface="Arial"/>
                <a:ea typeface="Arial"/>
                <a:cs typeface="Arial"/>
              </a:defRPr>
            </a:pPr>
            <a:r>
              <a:rPr sz="2250" b="1">
                <a:solidFill>
                  <a:srgbClr val="183F3F"/>
                </a:solidFill>
                <a:latin typeface="Arial"/>
                <a:ea typeface="Arial"/>
                <a:cs typeface="Arial"/>
              </a:rPr>
              <a:t>Waarheid</a:t>
            </a:r>
          </a:p>
        </p:txBody>
      </p:sp>
      <p:sp>
        <p:nvSpPr>
          <p:cNvPr id="3" name="Benoemen wat er werkelijk is gebeurd.">
            <a:extLst xmlns:a="http://schemas.openxmlformats.org/drawingml/2006/main">
              <a:ext uri="{FF2B5EF4-FFF2-40B4-BE49-F238E27FC236}">
                <a16:creationId xmlns:a16="http://schemas.microsoft.com/office/drawing/2014/main" id="{6CF83CBC-9933-451C-9171-68776F505082}"/>
              </a:ext>
            </a:extLst>
          </p:cNvPr>
          <p:cNvSpPr>
            <a:spLocks xmlns:a="http://schemas.openxmlformats.org/drawingml/2006/main" noGrp="1"/>
          </p:cNvSpPr>
          <p:nvPr/>
        </p:nvSpPr>
        <p:spPr>
          <a:xfrm xmlns:a="http://schemas.openxmlformats.org/drawingml/2006/main">
            <a:off x="628650" y="2581275"/>
            <a:ext cx="5191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Benoemen wat er werkelijk is gebeurd.</a:t>
            </a:r>
          </a:p>
        </p:txBody>
      </p:sp>
      <p:sp>
        <p:nvSpPr>
          <p:cNvPr id="4" name="Gevolgen">
            <a:extLst xmlns:a="http://schemas.openxmlformats.org/drawingml/2006/main">
              <a:ext uri="{FF2B5EF4-FFF2-40B4-BE49-F238E27FC236}">
                <a16:creationId xmlns:a16="http://schemas.microsoft.com/office/drawing/2014/main" id="{6D532087-A220-428B-B8C0-382C503719CF}"/>
              </a:ext>
            </a:extLst>
          </p:cNvPr>
          <p:cNvSpPr>
            <a:spLocks xmlns:a="http://schemas.openxmlformats.org/drawingml/2006/main" noGrp="1"/>
          </p:cNvSpPr>
          <p:nvPr/>
        </p:nvSpPr>
        <p:spPr>
          <a:xfrm xmlns:a="http://schemas.openxmlformats.org/drawingml/2006/main">
            <a:off x="6343650" y="1924050"/>
            <a:ext cx="51911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183F3F"/>
                </a:solidFill>
                <a:latin typeface="Arial"/>
                <a:ea typeface="Arial"/>
                <a:cs typeface="Arial"/>
              </a:defRPr>
            </a:defPPr>
          </a:lstStyle>
          <a:p xmlns:a="http://schemas.openxmlformats.org/drawingml/2006/main">
            <a:pPr>
              <a:lnSpc>
                <a:spcPct val="112000"/>
              </a:lnSpc>
              <a:buNone/>
              <a:defRPr sz="2250" b="1">
                <a:solidFill>
                  <a:srgbClr val="183F3F"/>
                </a:solidFill>
                <a:latin typeface="Arial"/>
                <a:ea typeface="Arial"/>
                <a:cs typeface="Arial"/>
              </a:defRPr>
            </a:pPr>
            <a:r>
              <a:rPr sz="2250" b="1">
                <a:solidFill>
                  <a:srgbClr val="183F3F"/>
                </a:solidFill>
                <a:latin typeface="Arial"/>
                <a:ea typeface="Arial"/>
                <a:cs typeface="Arial"/>
              </a:rPr>
              <a:t>Gevolgen</a:t>
            </a:r>
          </a:p>
        </p:txBody>
      </p:sp>
      <p:sp>
        <p:nvSpPr>
          <p:cNvPr id="5" name="Erkennen wat het gedrag met de relatie heeft gedaan.">
            <a:extLst xmlns:a="http://schemas.openxmlformats.org/drawingml/2006/main">
              <a:ext uri="{FF2B5EF4-FFF2-40B4-BE49-F238E27FC236}">
                <a16:creationId xmlns:a16="http://schemas.microsoft.com/office/drawing/2014/main" id="{5BC99A3A-4306-433D-9DCD-625C8FBAB5EA}"/>
              </a:ext>
            </a:extLst>
          </p:cNvPr>
          <p:cNvSpPr>
            <a:spLocks xmlns:a="http://schemas.openxmlformats.org/drawingml/2006/main" noGrp="1"/>
          </p:cNvSpPr>
          <p:nvPr/>
        </p:nvSpPr>
        <p:spPr>
          <a:xfrm xmlns:a="http://schemas.openxmlformats.org/drawingml/2006/main">
            <a:off x="6343650" y="2581275"/>
            <a:ext cx="5191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Erkennen wat het gedrag met de relatie heeft gedaan.</a:t>
            </a:r>
          </a:p>
        </p:txBody>
      </p:sp>
      <p:sp>
        <p:nvSpPr>
          <p:cNvPr id="6" name="Verantwoordelijkheid">
            <a:extLst xmlns:a="http://schemas.openxmlformats.org/drawingml/2006/main">
              <a:ext uri="{FF2B5EF4-FFF2-40B4-BE49-F238E27FC236}">
                <a16:creationId xmlns:a16="http://schemas.microsoft.com/office/drawing/2014/main" id="{8947CD0A-E770-40DF-A3EC-4252FEAB73F7}"/>
              </a:ext>
            </a:extLst>
          </p:cNvPr>
          <p:cNvSpPr>
            <a:spLocks xmlns:a="http://schemas.openxmlformats.org/drawingml/2006/main" noGrp="1"/>
          </p:cNvSpPr>
          <p:nvPr/>
        </p:nvSpPr>
        <p:spPr>
          <a:xfrm xmlns:a="http://schemas.openxmlformats.org/drawingml/2006/main">
            <a:off x="628650" y="3876675"/>
            <a:ext cx="51911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183F3F"/>
                </a:solidFill>
                <a:latin typeface="Arial"/>
                <a:ea typeface="Arial"/>
                <a:cs typeface="Arial"/>
              </a:defRPr>
            </a:defPPr>
          </a:lstStyle>
          <a:p xmlns:a="http://schemas.openxmlformats.org/drawingml/2006/main">
            <a:pPr>
              <a:lnSpc>
                <a:spcPct val="112000"/>
              </a:lnSpc>
              <a:buNone/>
              <a:defRPr sz="2250" b="1">
                <a:solidFill>
                  <a:srgbClr val="183F3F"/>
                </a:solidFill>
                <a:latin typeface="Arial"/>
                <a:ea typeface="Arial"/>
                <a:cs typeface="Arial"/>
              </a:defRPr>
            </a:pPr>
            <a:r>
              <a:rPr sz="2250" b="1">
                <a:solidFill>
                  <a:srgbClr val="183F3F"/>
                </a:solidFill>
                <a:latin typeface="Arial"/>
                <a:ea typeface="Arial"/>
                <a:cs typeface="Arial"/>
              </a:rPr>
              <a:t>Verantwoordelijkheid</a:t>
            </a:r>
          </a:p>
        </p:txBody>
      </p:sp>
      <p:sp>
        <p:nvSpPr>
          <p:cNvPr id="7" name="De juiste feiten delen en een eigen aandeel erkennen.">
            <a:extLst xmlns:a="http://schemas.openxmlformats.org/drawingml/2006/main">
              <a:ext uri="{FF2B5EF4-FFF2-40B4-BE49-F238E27FC236}">
                <a16:creationId xmlns:a16="http://schemas.microsoft.com/office/drawing/2014/main" id="{FA5A5AA8-1B21-4A95-BBC7-7D9E6A8EDA05}"/>
              </a:ext>
            </a:extLst>
          </p:cNvPr>
          <p:cNvSpPr>
            <a:spLocks xmlns:a="http://schemas.openxmlformats.org/drawingml/2006/main" noGrp="1"/>
          </p:cNvSpPr>
          <p:nvPr/>
        </p:nvSpPr>
        <p:spPr>
          <a:xfrm xmlns:a="http://schemas.openxmlformats.org/drawingml/2006/main">
            <a:off x="628650" y="4533900"/>
            <a:ext cx="5191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De juiste feiten delen en een eigen aandeel erkennen.</a:t>
            </a:r>
          </a:p>
        </p:txBody>
      </p:sp>
      <p:sp>
        <p:nvSpPr>
          <p:cNvPr id="8" name="Nieuw gedrag">
            <a:extLst xmlns:a="http://schemas.openxmlformats.org/drawingml/2006/main">
              <a:ext uri="{FF2B5EF4-FFF2-40B4-BE49-F238E27FC236}">
                <a16:creationId xmlns:a16="http://schemas.microsoft.com/office/drawing/2014/main" id="{2D13C504-244F-4D7B-937C-C1A56C7CE6EC}"/>
              </a:ext>
            </a:extLst>
          </p:cNvPr>
          <p:cNvSpPr>
            <a:spLocks xmlns:a="http://schemas.openxmlformats.org/drawingml/2006/main" noGrp="1"/>
          </p:cNvSpPr>
          <p:nvPr/>
        </p:nvSpPr>
        <p:spPr>
          <a:xfrm xmlns:a="http://schemas.openxmlformats.org/drawingml/2006/main">
            <a:off x="6343650" y="3876675"/>
            <a:ext cx="51911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183F3F"/>
                </a:solidFill>
                <a:latin typeface="Arial"/>
                <a:ea typeface="Arial"/>
                <a:cs typeface="Arial"/>
              </a:defRPr>
            </a:defPPr>
          </a:lstStyle>
          <a:p xmlns:a="http://schemas.openxmlformats.org/drawingml/2006/main">
            <a:pPr>
              <a:lnSpc>
                <a:spcPct val="112000"/>
              </a:lnSpc>
              <a:buNone/>
              <a:defRPr sz="2250" b="1">
                <a:solidFill>
                  <a:srgbClr val="183F3F"/>
                </a:solidFill>
                <a:latin typeface="Arial"/>
                <a:ea typeface="Arial"/>
                <a:cs typeface="Arial"/>
              </a:defRPr>
            </a:pPr>
            <a:r>
              <a:rPr sz="2250" b="1">
                <a:solidFill>
                  <a:srgbClr val="183F3F"/>
                </a:solidFill>
                <a:latin typeface="Arial"/>
                <a:ea typeface="Arial"/>
                <a:cs typeface="Arial"/>
              </a:rPr>
              <a:t>Nieuw gedrag</a:t>
            </a:r>
          </a:p>
        </p:txBody>
      </p:sp>
      <p:sp>
        <p:nvSpPr>
          <p:cNvPr id="9" name="Een andere stap oefenen voordat het patroon zich herhaa">
            <a:extLst xmlns:a="http://schemas.openxmlformats.org/drawingml/2006/main">
              <a:ext uri="{FF2B5EF4-FFF2-40B4-BE49-F238E27FC236}">
                <a16:creationId xmlns:a16="http://schemas.microsoft.com/office/drawing/2014/main" id="{04FD9BEF-E183-47F4-A672-C1F4B64516A9}"/>
              </a:ext>
            </a:extLst>
          </p:cNvPr>
          <p:cNvSpPr>
            <a:spLocks xmlns:a="http://schemas.openxmlformats.org/drawingml/2006/main" noGrp="1"/>
          </p:cNvSpPr>
          <p:nvPr/>
        </p:nvSpPr>
        <p:spPr>
          <a:xfrm xmlns:a="http://schemas.openxmlformats.org/drawingml/2006/main">
            <a:off x="6343650" y="4533900"/>
            <a:ext cx="5191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Een andere stap oefenen voordat het patroon zich herhaalt.</a:t>
            </a:r>
          </a:p>
        </p:txBody>
      </p:sp>
      <p:sp>
        <p:nvSpPr>
          <p:cNvPr id="10" name="Een breuk kan een gelegenheid worden om herstel te oefe">
            <a:extLst xmlns:a="http://schemas.openxmlformats.org/drawingml/2006/main">
              <a:ext uri="{FF2B5EF4-FFF2-40B4-BE49-F238E27FC236}">
                <a16:creationId xmlns:a16="http://schemas.microsoft.com/office/drawing/2014/main" id="{B18DF876-4E6A-4947-BFAC-8E6732D872D3}"/>
              </a:ext>
            </a:extLst>
          </p:cNvPr>
          <p:cNvSpPr>
            <a:spLocks xmlns:a="http://schemas.openxmlformats.org/drawingml/2006/main" noGrp="1"/>
          </p:cNvSpPr>
          <p:nvPr/>
        </p:nvSpPr>
        <p:spPr>
          <a:xfrm xmlns:a="http://schemas.openxmlformats.org/drawingml/2006/main">
            <a:off x="628650" y="5867400"/>
            <a:ext cx="108585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183F3F"/>
                </a:solidFill>
                <a:latin typeface="Arial"/>
                <a:ea typeface="Arial"/>
                <a:cs typeface="Arial"/>
              </a:defRPr>
            </a:defPPr>
          </a:lstStyle>
          <a:p xmlns:a="http://schemas.openxmlformats.org/drawingml/2006/main">
            <a:pPr>
              <a:lnSpc>
                <a:spcPct val="112000"/>
              </a:lnSpc>
              <a:buNone/>
              <a:defRPr sz="1725" b="1">
                <a:solidFill>
                  <a:srgbClr val="183F3F"/>
                </a:solidFill>
                <a:latin typeface="Arial"/>
                <a:ea typeface="Arial"/>
                <a:cs typeface="Arial"/>
              </a:defRPr>
            </a:pPr>
            <a:r>
              <a:rPr sz="1725" b="1">
                <a:solidFill>
                  <a:srgbClr val="183F3F"/>
                </a:solidFill>
                <a:latin typeface="Arial"/>
                <a:ea typeface="Arial"/>
                <a:cs typeface="Arial"/>
              </a:rPr>
              <a:t>Een breuk kan een gelegenheid worden om herstel te oefenen</a:t>
            </a:r>
          </a:p>
        </p:txBody>
      </p:sp>
      <p:sp>
        <p:nvSpPr>
          <p:cNvPr id="11" name="fellerbooks.com">
            <a:extLst xmlns:a="http://schemas.openxmlformats.org/drawingml/2006/main">
              <a:ext uri="{FF2B5EF4-FFF2-40B4-BE49-F238E27FC236}">
                <a16:creationId xmlns:a16="http://schemas.microsoft.com/office/drawing/2014/main" id="{E0370AB2-A4B2-4741-B47A-B5877559DA2D}"/>
              </a:ext>
            </a:extLst>
          </p:cNvPr>
          <p:cNvSpPr>
            <a:spLocks xmlns:a="http://schemas.openxmlformats.org/drawingml/2006/main" noGrp="1"/>
          </p:cNvSpPr>
          <p:nvPr/>
        </p:nvSpPr>
        <p:spPr>
          <a:xfrm xmlns:a="http://schemas.openxmlformats.org/drawingml/2006/main">
            <a:off x="628650" y="647700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fellerbooks.com</a:t>
            </a:r>
          </a:p>
        </p:txBody>
      </p:sp>
      <p:sp>
        <p:nvSpPr>
          <p:cNvPr id="12" name="14">
            <a:extLst xmlns:a="http://schemas.openxmlformats.org/drawingml/2006/main">
              <a:ext uri="{FF2B5EF4-FFF2-40B4-BE49-F238E27FC236}">
                <a16:creationId xmlns:a16="http://schemas.microsoft.com/office/drawing/2014/main" id="{3ACB8B80-44CA-46D5-9C56-A7F98CBAA40A}"/>
              </a:ext>
            </a:extLst>
          </p:cNvPr>
          <p:cNvSpPr>
            <a:spLocks xmlns:a="http://schemas.openxmlformats.org/drawingml/2006/main" noGrp="1"/>
          </p:cNvSpPr>
          <p:nvPr/>
        </p:nvSpPr>
        <p:spPr>
          <a:xfrm xmlns:a="http://schemas.openxmlformats.org/drawingml/2006/main">
            <a:off x="11115675" y="645795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14</a:t>
            </a:r>
          </a:p>
        </p:txBody>
      </p:sp>
    </p:spTree>
    <p:extLst>
      <p:ext uri="{BB962C8B-B14F-4D97-AF65-F5344CB8AC3E}">
        <p14:creationId xmlns:p14="http://schemas.microsoft.com/office/powerpoint/2010/main" val="75466189"/>
      </p:ext>
    </p:extLst>
  </p:cSld>
</p:sld>
</file>

<file path=ppt/slides/slide15.xml><?xml version="1.0" encoding="utf-8"?>
<p:sld xmlns:p="http://schemas.openxmlformats.org/presentationml/2006/main">
  <p:cSld>
    <p:bg>
      <p:bgPr>
        <a:solidFill xmlns:a="http://schemas.openxmlformats.org/drawingml/2006/main">
          <a:srgbClr val="F7F3EB"/>
        </a:solidFill>
      </p:bgPr>
    </p:bg>
    <p:spTree>
      <p:nvGrpSpPr>
        <p:cNvPr id="1" name=""/>
        <p:cNvGrpSpPr/>
        <p:nvPr/>
      </p:nvGrpSpPr>
      <p:grpSpPr>
        <a:xfrm xmlns:a="http://schemas.openxmlformats.org/drawingml/2006/main"/>
      </p:grpSpPr>
      <p:sp>
        <p:nvSpPr>
          <p:cNvPr id="10" name="De hulpverlener bewaakt ook zichzelf">
            <a:extLst xmlns:a="http://schemas.openxmlformats.org/drawingml/2006/main">
              <a:ext uri="{FF2B5EF4-FFF2-40B4-BE49-F238E27FC236}">
                <a16:creationId xmlns:a16="http://schemas.microsoft.com/office/drawing/2014/main" id="{EA5A193E-FF5B-471D-98E2-6B5B5A72AA99}"/>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83F3F"/>
                </a:solidFill>
                <a:latin typeface="Arial"/>
                <a:ea typeface="Arial"/>
                <a:cs typeface="Arial"/>
              </a:defRPr>
            </a:defPPr>
          </a:lstStyle>
          <a:p xmlns:a="http://schemas.openxmlformats.org/drawingml/2006/main">
            <a:pPr>
              <a:lnSpc>
                <a:spcPct val="112000"/>
              </a:lnSpc>
              <a:buNone/>
              <a:defRPr sz="3225" b="1">
                <a:solidFill>
                  <a:srgbClr val="183F3F"/>
                </a:solidFill>
                <a:latin typeface="Arial"/>
                <a:ea typeface="Arial"/>
                <a:cs typeface="Arial"/>
              </a:defRPr>
            </a:pPr>
            <a:r>
              <a:rPr sz="3225" b="1">
                <a:solidFill>
                  <a:srgbClr val="183F3F"/>
                </a:solidFill>
                <a:latin typeface="Arial"/>
                <a:ea typeface="Arial"/>
                <a:cs typeface="Arial"/>
              </a:rPr>
              <a:t>De hulpverlener bewaakt ook zichzelf</a:t>
            </a:r>
          </a:p>
        </p:txBody>
      </p:sp>
      <p:pic>
        <p:nvPicPr>
          <p:cNvPr id="2" name="">
            <a:extLst xmlns:a="http://schemas.openxmlformats.org/drawingml/2006/main">
              <a:ext uri="{FF2B5EF4-FFF2-40B4-BE49-F238E27FC236}">
                <a16:creationId xmlns:a16="http://schemas.microsoft.com/office/drawing/2014/main" id="{0633F22C-3F5B-456D-A07D-4D7F7D4C6EBC}"/>
              </a:ext>
            </a:extLst>
          </p:cNvPr>
          <p:cNvPicPr>
            <a:picLocks xmlns:a="http://schemas.openxmlformats.org/drawingml/2006/main" noChangeAspect="1"/>
          </p:cNvPicPr>
          <p:nvPr/>
        </p:nvPicPr>
        <p:blipFill>
          <a:blip xmlns:r="http://schemas.openxmlformats.org/officeDocument/2006/relationships" xmlns:a="http://schemas.openxmlformats.org/drawingml/2006/main" r:embed="Rb8c3cab5b6e84546"/>
          <a:srcRect xmlns:a="http://schemas.openxmlformats.org/drawingml/2006/main" l="6539" t="0" r="6539" b="0"/>
          <a:stretch xmlns:a="http://schemas.openxmlformats.org/drawingml/2006/main">
            <a:fillRect l="0" t="0" r="0" b="0"/>
          </a:stretch>
        </p:blipFill>
        <p:spPr>
          <a:xfrm xmlns:a="http://schemas.openxmlformats.org/drawingml/2006/main">
            <a:off x="6286500" y="1809750"/>
            <a:ext cx="5295900" cy="3429000"/>
          </a:xfrm>
          <a:prstGeom xmlns:a="http://schemas.openxmlformats.org/drawingml/2006/main" prst="rect">
            <a:avLst/>
          </a:prstGeom>
        </p:spPr>
      </p:pic>
      <p:sp>
        <p:nvSpPr>
          <p:cNvPr id="3" name="Eigen reacties opmerken">
            <a:extLst xmlns:a="http://schemas.openxmlformats.org/drawingml/2006/main">
              <a:ext uri="{FF2B5EF4-FFF2-40B4-BE49-F238E27FC236}">
                <a16:creationId xmlns:a16="http://schemas.microsoft.com/office/drawing/2014/main" id="{3F9E61C5-6BF2-423B-B662-A184EA1D7623}"/>
              </a:ext>
            </a:extLst>
          </p:cNvPr>
          <p:cNvSpPr>
            <a:spLocks xmlns:a="http://schemas.openxmlformats.org/drawingml/2006/main" noGrp="1"/>
          </p:cNvSpPr>
          <p:nvPr/>
        </p:nvSpPr>
        <p:spPr>
          <a:xfrm xmlns:a="http://schemas.openxmlformats.org/drawingml/2006/main">
            <a:off x="628650" y="1924050"/>
            <a:ext cx="5048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83F3F"/>
                </a:solidFill>
                <a:latin typeface="Arial"/>
                <a:ea typeface="Arial"/>
                <a:cs typeface="Arial"/>
              </a:defRPr>
            </a:defPPr>
          </a:lstStyle>
          <a:p xmlns:a="http://schemas.openxmlformats.org/drawingml/2006/main">
            <a:pPr>
              <a:lnSpc>
                <a:spcPct val="112000"/>
              </a:lnSpc>
              <a:buNone/>
              <a:defRPr sz="2175" b="1">
                <a:solidFill>
                  <a:srgbClr val="183F3F"/>
                </a:solidFill>
                <a:latin typeface="Arial"/>
                <a:ea typeface="Arial"/>
                <a:cs typeface="Arial"/>
              </a:defRPr>
            </a:pPr>
            <a:r>
              <a:rPr sz="2175" b="1">
                <a:solidFill>
                  <a:srgbClr val="183F3F"/>
                </a:solidFill>
                <a:latin typeface="Arial"/>
                <a:ea typeface="Arial"/>
                <a:cs typeface="Arial"/>
              </a:rPr>
              <a:t>Eigen reacties opmerken</a:t>
            </a:r>
          </a:p>
        </p:txBody>
      </p:sp>
      <p:sp>
        <p:nvSpPr>
          <p:cNvPr id="4" name="Schrik, irritatie, schuldgevoel en reddersdrang geven i">
            <a:extLst xmlns:a="http://schemas.openxmlformats.org/drawingml/2006/main">
              <a:ext uri="{FF2B5EF4-FFF2-40B4-BE49-F238E27FC236}">
                <a16:creationId xmlns:a16="http://schemas.microsoft.com/office/drawing/2014/main" id="{7B07BDAB-4CA9-4685-A3D2-82ABAF61328F}"/>
              </a:ext>
            </a:extLst>
          </p:cNvPr>
          <p:cNvSpPr>
            <a:spLocks xmlns:a="http://schemas.openxmlformats.org/drawingml/2006/main" noGrp="1"/>
          </p:cNvSpPr>
          <p:nvPr/>
        </p:nvSpPr>
        <p:spPr>
          <a:xfrm xmlns:a="http://schemas.openxmlformats.org/drawingml/2006/main">
            <a:off x="628650" y="2543175"/>
            <a:ext cx="50482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Schrik, irritatie, schuldgevoel en reddersdrang geven informatie.</a:t>
            </a:r>
          </a:p>
        </p:txBody>
      </p:sp>
      <p:sp>
        <p:nvSpPr>
          <p:cNvPr id="5" name="Supervisie en overleg">
            <a:extLst xmlns:a="http://schemas.openxmlformats.org/drawingml/2006/main">
              <a:ext uri="{FF2B5EF4-FFF2-40B4-BE49-F238E27FC236}">
                <a16:creationId xmlns:a16="http://schemas.microsoft.com/office/drawing/2014/main" id="{D3602B2D-D188-455D-BA63-B98354515736}"/>
              </a:ext>
            </a:extLst>
          </p:cNvPr>
          <p:cNvSpPr>
            <a:spLocks xmlns:a="http://schemas.openxmlformats.org/drawingml/2006/main" noGrp="1"/>
          </p:cNvSpPr>
          <p:nvPr/>
        </p:nvSpPr>
        <p:spPr>
          <a:xfrm xmlns:a="http://schemas.openxmlformats.org/drawingml/2006/main">
            <a:off x="628650" y="3676650"/>
            <a:ext cx="5048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83F3F"/>
                </a:solidFill>
                <a:latin typeface="Arial"/>
                <a:ea typeface="Arial"/>
                <a:cs typeface="Arial"/>
              </a:defRPr>
            </a:defPPr>
          </a:lstStyle>
          <a:p xmlns:a="http://schemas.openxmlformats.org/drawingml/2006/main">
            <a:pPr>
              <a:lnSpc>
                <a:spcPct val="112000"/>
              </a:lnSpc>
              <a:buNone/>
              <a:defRPr sz="2175" b="1">
                <a:solidFill>
                  <a:srgbClr val="183F3F"/>
                </a:solidFill>
                <a:latin typeface="Arial"/>
                <a:ea typeface="Arial"/>
                <a:cs typeface="Arial"/>
              </a:defRPr>
            </a:pPr>
            <a:r>
              <a:rPr sz="2175" b="1">
                <a:solidFill>
                  <a:srgbClr val="183F3F"/>
                </a:solidFill>
                <a:latin typeface="Arial"/>
                <a:ea typeface="Arial"/>
                <a:cs typeface="Arial"/>
              </a:rPr>
              <a:t>Supervisie en overleg</a:t>
            </a:r>
          </a:p>
        </p:txBody>
      </p:sp>
      <p:sp>
        <p:nvSpPr>
          <p:cNvPr id="6" name="Die reacties onderzoeken voordat zij de zorg gaan bepal">
            <a:extLst xmlns:a="http://schemas.openxmlformats.org/drawingml/2006/main">
              <a:ext uri="{FF2B5EF4-FFF2-40B4-BE49-F238E27FC236}">
                <a16:creationId xmlns:a16="http://schemas.microsoft.com/office/drawing/2014/main" id="{7B4ED038-7A9F-4458-937A-77FC887B8A70}"/>
              </a:ext>
            </a:extLst>
          </p:cNvPr>
          <p:cNvSpPr>
            <a:spLocks xmlns:a="http://schemas.openxmlformats.org/drawingml/2006/main" noGrp="1"/>
          </p:cNvSpPr>
          <p:nvPr/>
        </p:nvSpPr>
        <p:spPr>
          <a:xfrm xmlns:a="http://schemas.openxmlformats.org/drawingml/2006/main">
            <a:off x="628650" y="4295775"/>
            <a:ext cx="50482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Die reacties onderzoeken voordat zij de zorg gaan bepalen.</a:t>
            </a:r>
          </a:p>
        </p:txBody>
      </p:sp>
      <p:sp>
        <p:nvSpPr>
          <p:cNvPr id="7" name="Zelfkennis helpt om betrokken en zorgvuldig te blijven">
            <a:extLst xmlns:a="http://schemas.openxmlformats.org/drawingml/2006/main">
              <a:ext uri="{FF2B5EF4-FFF2-40B4-BE49-F238E27FC236}">
                <a16:creationId xmlns:a16="http://schemas.microsoft.com/office/drawing/2014/main" id="{9B6BD9D4-760C-436B-B8ED-D75C5B6EA1EF}"/>
              </a:ext>
            </a:extLst>
          </p:cNvPr>
          <p:cNvSpPr>
            <a:spLocks xmlns:a="http://schemas.openxmlformats.org/drawingml/2006/main" noGrp="1"/>
          </p:cNvSpPr>
          <p:nvPr/>
        </p:nvSpPr>
        <p:spPr>
          <a:xfrm xmlns:a="http://schemas.openxmlformats.org/drawingml/2006/main">
            <a:off x="628650" y="5867400"/>
            <a:ext cx="108585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183F3F"/>
                </a:solidFill>
                <a:latin typeface="Arial"/>
                <a:ea typeface="Arial"/>
                <a:cs typeface="Arial"/>
              </a:defRPr>
            </a:defPPr>
          </a:lstStyle>
          <a:p xmlns:a="http://schemas.openxmlformats.org/drawingml/2006/main">
            <a:pPr>
              <a:lnSpc>
                <a:spcPct val="112000"/>
              </a:lnSpc>
              <a:buNone/>
              <a:defRPr sz="1725" b="1">
                <a:solidFill>
                  <a:srgbClr val="183F3F"/>
                </a:solidFill>
                <a:latin typeface="Arial"/>
                <a:ea typeface="Arial"/>
                <a:cs typeface="Arial"/>
              </a:defRPr>
            </a:pPr>
            <a:r>
              <a:rPr sz="1725" b="1">
                <a:solidFill>
                  <a:srgbClr val="183F3F"/>
                </a:solidFill>
                <a:latin typeface="Arial"/>
                <a:ea typeface="Arial"/>
                <a:cs typeface="Arial"/>
              </a:rPr>
              <a:t>Zelfkennis helpt om betrokken en zorgvuldig te blijven</a:t>
            </a:r>
          </a:p>
        </p:txBody>
      </p:sp>
      <p:sp>
        <p:nvSpPr>
          <p:cNvPr id="8" name="fellerbooks.com">
            <a:extLst xmlns:a="http://schemas.openxmlformats.org/drawingml/2006/main">
              <a:ext uri="{FF2B5EF4-FFF2-40B4-BE49-F238E27FC236}">
                <a16:creationId xmlns:a16="http://schemas.microsoft.com/office/drawing/2014/main" id="{EE5682C6-7A54-4ED7-8C7E-BD5D4D3F359C}"/>
              </a:ext>
            </a:extLst>
          </p:cNvPr>
          <p:cNvSpPr>
            <a:spLocks xmlns:a="http://schemas.openxmlformats.org/drawingml/2006/main" noGrp="1"/>
          </p:cNvSpPr>
          <p:nvPr/>
        </p:nvSpPr>
        <p:spPr>
          <a:xfrm xmlns:a="http://schemas.openxmlformats.org/drawingml/2006/main">
            <a:off x="628650" y="647700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fellerbooks.com</a:t>
            </a:r>
          </a:p>
        </p:txBody>
      </p:sp>
      <p:sp>
        <p:nvSpPr>
          <p:cNvPr id="9" name="15">
            <a:extLst xmlns:a="http://schemas.openxmlformats.org/drawingml/2006/main">
              <a:ext uri="{FF2B5EF4-FFF2-40B4-BE49-F238E27FC236}">
                <a16:creationId xmlns:a16="http://schemas.microsoft.com/office/drawing/2014/main" id="{89765A8A-2D87-415D-ADB7-1C06B92D7DFD}"/>
              </a:ext>
            </a:extLst>
          </p:cNvPr>
          <p:cNvSpPr>
            <a:spLocks xmlns:a="http://schemas.openxmlformats.org/drawingml/2006/main" noGrp="1"/>
          </p:cNvSpPr>
          <p:nvPr/>
        </p:nvSpPr>
        <p:spPr>
          <a:xfrm xmlns:a="http://schemas.openxmlformats.org/drawingml/2006/main">
            <a:off x="11115675" y="645795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15</a:t>
            </a:r>
          </a:p>
        </p:txBody>
      </p:sp>
    </p:spTree>
    <p:extLst>
      <p:ext uri="{BB962C8B-B14F-4D97-AF65-F5344CB8AC3E}">
        <p14:creationId xmlns:p14="http://schemas.microsoft.com/office/powerpoint/2010/main" val="320514958"/>
      </p:ext>
    </p:extLst>
  </p:cSld>
</p:sld>
</file>

<file path=ppt/slides/slide16.xml><?xml version="1.0" encoding="utf-8"?>
<p:sld xmlns:p="http://schemas.openxmlformats.org/presentationml/2006/main">
  <p:cSld>
    <p:bg>
      <p:bgPr>
        <a:solidFill xmlns:a="http://schemas.openxmlformats.org/drawingml/2006/main">
          <a:srgbClr val="F7F3EB"/>
        </a:solidFill>
      </p:bgPr>
    </p:bg>
    <p:spTree>
      <p:nvGrpSpPr>
        <p:cNvPr id="1" name=""/>
        <p:cNvGrpSpPr/>
        <p:nvPr/>
      </p:nvGrpSpPr>
      <p:grpSpPr>
        <a:xfrm xmlns:a="http://schemas.openxmlformats.org/drawingml/2006/main"/>
      </p:grpSpPr>
      <p:sp>
        <p:nvSpPr>
          <p:cNvPr id="10" name="Groei in eigen verantwoordelijkheid">
            <a:extLst xmlns:a="http://schemas.openxmlformats.org/drawingml/2006/main">
              <a:ext uri="{FF2B5EF4-FFF2-40B4-BE49-F238E27FC236}">
                <a16:creationId xmlns:a16="http://schemas.microsoft.com/office/drawing/2014/main" id="{F75C05A0-C08F-4819-88E6-B7C34C8AE103}"/>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83F3F"/>
                </a:solidFill>
                <a:latin typeface="Arial"/>
                <a:ea typeface="Arial"/>
                <a:cs typeface="Arial"/>
              </a:defRPr>
            </a:defPPr>
          </a:lstStyle>
          <a:p xmlns:a="http://schemas.openxmlformats.org/drawingml/2006/main">
            <a:pPr>
              <a:lnSpc>
                <a:spcPct val="112000"/>
              </a:lnSpc>
              <a:buNone/>
              <a:defRPr sz="3225" b="1">
                <a:solidFill>
                  <a:srgbClr val="183F3F"/>
                </a:solidFill>
                <a:latin typeface="Arial"/>
                <a:ea typeface="Arial"/>
                <a:cs typeface="Arial"/>
              </a:defRPr>
            </a:pPr>
            <a:r>
              <a:rPr sz="3225" b="1">
                <a:solidFill>
                  <a:srgbClr val="183F3F"/>
                </a:solidFill>
                <a:latin typeface="Arial"/>
                <a:ea typeface="Arial"/>
                <a:cs typeface="Arial"/>
              </a:rPr>
              <a:t>Groei in eigen verantwoordelijkheid</a:t>
            </a:r>
          </a:p>
        </p:txBody>
      </p:sp>
      <p:pic>
        <p:nvPicPr>
          <p:cNvPr id="2" name="">
            <a:extLst xmlns:a="http://schemas.openxmlformats.org/drawingml/2006/main">
              <a:ext uri="{FF2B5EF4-FFF2-40B4-BE49-F238E27FC236}">
                <a16:creationId xmlns:a16="http://schemas.microsoft.com/office/drawing/2014/main" id="{452CD309-8154-4705-9420-96709C760591}"/>
              </a:ext>
            </a:extLst>
          </p:cNvPr>
          <p:cNvPicPr>
            <a:picLocks xmlns:a="http://schemas.openxmlformats.org/drawingml/2006/main" noChangeAspect="1"/>
          </p:cNvPicPr>
          <p:nvPr/>
        </p:nvPicPr>
        <p:blipFill>
          <a:blip xmlns:r="http://schemas.openxmlformats.org/officeDocument/2006/relationships" xmlns:a="http://schemas.openxmlformats.org/drawingml/2006/main" r:embed="Ra761b6a7164049a1"/>
          <a:srcRect xmlns:a="http://schemas.openxmlformats.org/drawingml/2006/main" l="6539" t="0" r="6539" b="0"/>
          <a:stretch xmlns:a="http://schemas.openxmlformats.org/drawingml/2006/main">
            <a:fillRect l="0" t="0" r="0" b="0"/>
          </a:stretch>
        </p:blipFill>
        <p:spPr>
          <a:xfrm xmlns:a="http://schemas.openxmlformats.org/drawingml/2006/main">
            <a:off x="6286500" y="1809750"/>
            <a:ext cx="5295900" cy="3429000"/>
          </a:xfrm>
          <a:prstGeom xmlns:a="http://schemas.openxmlformats.org/drawingml/2006/main" prst="rect">
            <a:avLst/>
          </a:prstGeom>
        </p:spPr>
      </p:pic>
      <p:sp>
        <p:nvSpPr>
          <p:cNvPr id="3" name="Eerder steun vragen">
            <a:extLst xmlns:a="http://schemas.openxmlformats.org/drawingml/2006/main">
              <a:ext uri="{FF2B5EF4-FFF2-40B4-BE49-F238E27FC236}">
                <a16:creationId xmlns:a16="http://schemas.microsoft.com/office/drawing/2014/main" id="{5CB5A0FF-4F3C-4CA9-BD17-2E651C9E5684}"/>
              </a:ext>
            </a:extLst>
          </p:cNvPr>
          <p:cNvSpPr>
            <a:spLocks xmlns:a="http://schemas.openxmlformats.org/drawingml/2006/main" noGrp="1"/>
          </p:cNvSpPr>
          <p:nvPr/>
        </p:nvSpPr>
        <p:spPr>
          <a:xfrm xmlns:a="http://schemas.openxmlformats.org/drawingml/2006/main">
            <a:off x="628650" y="1924050"/>
            <a:ext cx="5048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83F3F"/>
                </a:solidFill>
                <a:latin typeface="Arial"/>
                <a:ea typeface="Arial"/>
                <a:cs typeface="Arial"/>
              </a:defRPr>
            </a:defPPr>
          </a:lstStyle>
          <a:p xmlns:a="http://schemas.openxmlformats.org/drawingml/2006/main">
            <a:pPr>
              <a:lnSpc>
                <a:spcPct val="112000"/>
              </a:lnSpc>
              <a:buNone/>
              <a:defRPr sz="2175" b="1">
                <a:solidFill>
                  <a:srgbClr val="183F3F"/>
                </a:solidFill>
                <a:latin typeface="Arial"/>
                <a:ea typeface="Arial"/>
                <a:cs typeface="Arial"/>
              </a:defRPr>
            </a:pPr>
            <a:r>
              <a:rPr sz="2175" b="1">
                <a:solidFill>
                  <a:srgbClr val="183F3F"/>
                </a:solidFill>
                <a:latin typeface="Arial"/>
                <a:ea typeface="Arial"/>
                <a:cs typeface="Arial"/>
              </a:rPr>
              <a:t>Eerder steun vragen</a:t>
            </a:r>
          </a:p>
        </p:txBody>
      </p:sp>
      <p:sp>
        <p:nvSpPr>
          <p:cNvPr id="4" name="Eva herkent spanning sneller en gebruikt haar veilighei">
            <a:extLst xmlns:a="http://schemas.openxmlformats.org/drawingml/2006/main">
              <a:ext uri="{FF2B5EF4-FFF2-40B4-BE49-F238E27FC236}">
                <a16:creationId xmlns:a16="http://schemas.microsoft.com/office/drawing/2014/main" id="{160DA688-3943-4026-9AA6-176A4C88B96A}"/>
              </a:ext>
            </a:extLst>
          </p:cNvPr>
          <p:cNvSpPr>
            <a:spLocks xmlns:a="http://schemas.openxmlformats.org/drawingml/2006/main" noGrp="1"/>
          </p:cNvSpPr>
          <p:nvPr/>
        </p:nvSpPr>
        <p:spPr>
          <a:xfrm xmlns:a="http://schemas.openxmlformats.org/drawingml/2006/main">
            <a:off x="628650" y="2543175"/>
            <a:ext cx="50482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Eva herkent spanning sneller en gebruikt haar veiligheidsplan.</a:t>
            </a:r>
          </a:p>
        </p:txBody>
      </p:sp>
      <p:sp>
        <p:nvSpPr>
          <p:cNvPr id="5" name="Meer verbondenheid verdragen">
            <a:extLst xmlns:a="http://schemas.openxmlformats.org/drawingml/2006/main">
              <a:ext uri="{FF2B5EF4-FFF2-40B4-BE49-F238E27FC236}">
                <a16:creationId xmlns:a16="http://schemas.microsoft.com/office/drawing/2014/main" id="{F118A187-3649-44F4-9034-C596BC2760E5}"/>
              </a:ext>
            </a:extLst>
          </p:cNvPr>
          <p:cNvSpPr>
            <a:spLocks xmlns:a="http://schemas.openxmlformats.org/drawingml/2006/main" noGrp="1"/>
          </p:cNvSpPr>
          <p:nvPr/>
        </p:nvSpPr>
        <p:spPr>
          <a:xfrm xmlns:a="http://schemas.openxmlformats.org/drawingml/2006/main">
            <a:off x="628650" y="3676650"/>
            <a:ext cx="5048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83F3F"/>
                </a:solidFill>
                <a:latin typeface="Arial"/>
                <a:ea typeface="Arial"/>
                <a:cs typeface="Arial"/>
              </a:defRPr>
            </a:defPPr>
          </a:lstStyle>
          <a:p xmlns:a="http://schemas.openxmlformats.org/drawingml/2006/main">
            <a:pPr>
              <a:lnSpc>
                <a:spcPct val="112000"/>
              </a:lnSpc>
              <a:buNone/>
              <a:defRPr sz="2175" b="1">
                <a:solidFill>
                  <a:srgbClr val="183F3F"/>
                </a:solidFill>
                <a:latin typeface="Arial"/>
                <a:ea typeface="Arial"/>
                <a:cs typeface="Arial"/>
              </a:defRPr>
            </a:pPr>
            <a:r>
              <a:rPr sz="2175" b="1">
                <a:solidFill>
                  <a:srgbClr val="183F3F"/>
                </a:solidFill>
                <a:latin typeface="Arial"/>
                <a:ea typeface="Arial"/>
                <a:cs typeface="Arial"/>
              </a:rPr>
              <a:t>Meer verbondenheid verdragen</a:t>
            </a:r>
          </a:p>
        </p:txBody>
      </p:sp>
      <p:sp>
        <p:nvSpPr>
          <p:cNvPr id="6" name="Een nee hoeft niet het einde van de relatie te betekene">
            <a:extLst xmlns:a="http://schemas.openxmlformats.org/drawingml/2006/main">
              <a:ext uri="{FF2B5EF4-FFF2-40B4-BE49-F238E27FC236}">
                <a16:creationId xmlns:a16="http://schemas.microsoft.com/office/drawing/2014/main" id="{0633D821-2B92-4289-AABD-8B55F1734F33}"/>
              </a:ext>
            </a:extLst>
          </p:cNvPr>
          <p:cNvSpPr>
            <a:spLocks xmlns:a="http://schemas.openxmlformats.org/drawingml/2006/main" noGrp="1"/>
          </p:cNvSpPr>
          <p:nvPr/>
        </p:nvSpPr>
        <p:spPr>
          <a:xfrm xmlns:a="http://schemas.openxmlformats.org/drawingml/2006/main">
            <a:off x="628650" y="4295775"/>
            <a:ext cx="50482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83F3F"/>
                </a:solidFill>
                <a:latin typeface="Arial"/>
                <a:ea typeface="Arial"/>
                <a:cs typeface="Arial"/>
              </a:defRPr>
            </a:defPPr>
          </a:lstStyle>
          <a:p xmlns:a="http://schemas.openxmlformats.org/drawingml/2006/main">
            <a:pPr>
              <a:lnSpc>
                <a:spcPct val="112000"/>
              </a:lnSpc>
              <a:buNone/>
              <a:defRPr sz="2025" b="0">
                <a:solidFill>
                  <a:srgbClr val="183F3F"/>
                </a:solidFill>
                <a:latin typeface="Arial"/>
                <a:ea typeface="Arial"/>
                <a:cs typeface="Arial"/>
              </a:defRPr>
            </a:pPr>
            <a:r>
              <a:rPr sz="2025" b="0">
                <a:solidFill>
                  <a:srgbClr val="183F3F"/>
                </a:solidFill>
                <a:latin typeface="Arial"/>
                <a:ea typeface="Arial"/>
                <a:cs typeface="Arial"/>
              </a:rPr>
              <a:t>Een nee hoeft niet het einde van de relatie te betekenen.</a:t>
            </a:r>
          </a:p>
        </p:txBody>
      </p:sp>
      <p:sp>
        <p:nvSpPr>
          <p:cNvPr id="7" name="Herstel betekent in deze casus groei, met blijvende kwe">
            <a:extLst xmlns:a="http://schemas.openxmlformats.org/drawingml/2006/main">
              <a:ext uri="{FF2B5EF4-FFF2-40B4-BE49-F238E27FC236}">
                <a16:creationId xmlns:a16="http://schemas.microsoft.com/office/drawing/2014/main" id="{DF8079F7-82BA-410C-BB16-95A0FD8A4164}"/>
              </a:ext>
            </a:extLst>
          </p:cNvPr>
          <p:cNvSpPr>
            <a:spLocks xmlns:a="http://schemas.openxmlformats.org/drawingml/2006/main" noGrp="1"/>
          </p:cNvSpPr>
          <p:nvPr/>
        </p:nvSpPr>
        <p:spPr>
          <a:xfrm xmlns:a="http://schemas.openxmlformats.org/drawingml/2006/main">
            <a:off x="628650" y="5867400"/>
            <a:ext cx="108585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183F3F"/>
                </a:solidFill>
                <a:latin typeface="Arial"/>
                <a:ea typeface="Arial"/>
                <a:cs typeface="Arial"/>
              </a:defRPr>
            </a:defPPr>
          </a:lstStyle>
          <a:p xmlns:a="http://schemas.openxmlformats.org/drawingml/2006/main">
            <a:pPr>
              <a:lnSpc>
                <a:spcPct val="112000"/>
              </a:lnSpc>
              <a:buNone/>
              <a:defRPr sz="1725" b="1">
                <a:solidFill>
                  <a:srgbClr val="183F3F"/>
                </a:solidFill>
                <a:latin typeface="Arial"/>
                <a:ea typeface="Arial"/>
                <a:cs typeface="Arial"/>
              </a:defRPr>
            </a:pPr>
            <a:r>
              <a:rPr sz="1725" b="1">
                <a:solidFill>
                  <a:srgbClr val="183F3F"/>
                </a:solidFill>
                <a:latin typeface="Arial"/>
                <a:ea typeface="Arial"/>
                <a:cs typeface="Arial"/>
              </a:rPr>
              <a:t>Herstel betekent in deze casus groei, met blijvende kwetsbaarheid</a:t>
            </a:r>
          </a:p>
        </p:txBody>
      </p:sp>
      <p:sp>
        <p:nvSpPr>
          <p:cNvPr id="8" name="fellerbooks.com">
            <a:extLst xmlns:a="http://schemas.openxmlformats.org/drawingml/2006/main">
              <a:ext uri="{FF2B5EF4-FFF2-40B4-BE49-F238E27FC236}">
                <a16:creationId xmlns:a16="http://schemas.microsoft.com/office/drawing/2014/main" id="{7D96B40E-0143-43CD-8234-DACE810E36C9}"/>
              </a:ext>
            </a:extLst>
          </p:cNvPr>
          <p:cNvSpPr>
            <a:spLocks xmlns:a="http://schemas.openxmlformats.org/drawingml/2006/main" noGrp="1"/>
          </p:cNvSpPr>
          <p:nvPr/>
        </p:nvSpPr>
        <p:spPr>
          <a:xfrm xmlns:a="http://schemas.openxmlformats.org/drawingml/2006/main">
            <a:off x="628650" y="647700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fellerbooks.com</a:t>
            </a:r>
          </a:p>
        </p:txBody>
      </p:sp>
      <p:sp>
        <p:nvSpPr>
          <p:cNvPr id="9" name="16">
            <a:extLst xmlns:a="http://schemas.openxmlformats.org/drawingml/2006/main">
              <a:ext uri="{FF2B5EF4-FFF2-40B4-BE49-F238E27FC236}">
                <a16:creationId xmlns:a16="http://schemas.microsoft.com/office/drawing/2014/main" id="{7D3FC4D4-E3FE-4855-930A-6DFC37DE66CB}"/>
              </a:ext>
            </a:extLst>
          </p:cNvPr>
          <p:cNvSpPr>
            <a:spLocks xmlns:a="http://schemas.openxmlformats.org/drawingml/2006/main" noGrp="1"/>
          </p:cNvSpPr>
          <p:nvPr/>
        </p:nvSpPr>
        <p:spPr>
          <a:xfrm xmlns:a="http://schemas.openxmlformats.org/drawingml/2006/main">
            <a:off x="11115675" y="645795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16</a:t>
            </a:r>
          </a:p>
        </p:txBody>
      </p:sp>
    </p:spTree>
    <p:extLst>
      <p:ext uri="{BB962C8B-B14F-4D97-AF65-F5344CB8AC3E}">
        <p14:creationId xmlns:p14="http://schemas.microsoft.com/office/powerpoint/2010/main" val="1089924347"/>
      </p:ext>
    </p:extLst>
  </p:cSld>
</p:sld>
</file>

<file path=ppt/slides/slide17.xml><?xml version="1.0" encoding="utf-8"?>
<p:sld xmlns:p="http://schemas.openxmlformats.org/presentationml/2006/main">
  <p:cSld>
    <p:bg>
      <p:bgPr>
        <a:solidFill xmlns:a="http://schemas.openxmlformats.org/drawingml/2006/main">
          <a:srgbClr val="F7F3EB"/>
        </a:solidFill>
      </p:bgPr>
    </p:bg>
    <p:spTree>
      <p:nvGrpSpPr>
        <p:cNvPr id="1" name=""/>
        <p:cNvGrpSpPr/>
        <p:nvPr/>
      </p:nvGrpSpPr>
      <p:grpSpPr>
        <a:xfrm xmlns:a="http://schemas.openxmlformats.org/drawingml/2006/main"/>
      </p:grpSpPr>
      <p:sp>
        <p:nvSpPr>
          <p:cNvPr id="10" name="Vragen voor gezamenlijk gesprek">
            <a:extLst xmlns:a="http://schemas.openxmlformats.org/drawingml/2006/main">
              <a:ext uri="{FF2B5EF4-FFF2-40B4-BE49-F238E27FC236}">
                <a16:creationId xmlns:a16="http://schemas.microsoft.com/office/drawing/2014/main" id="{03E17533-D67F-4EAF-BA4F-3105DDD61630}"/>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83F3F"/>
                </a:solidFill>
                <a:latin typeface="Arial"/>
                <a:ea typeface="Arial"/>
                <a:cs typeface="Arial"/>
              </a:defRPr>
            </a:defPPr>
          </a:lstStyle>
          <a:p xmlns:a="http://schemas.openxmlformats.org/drawingml/2006/main">
            <a:pPr>
              <a:lnSpc>
                <a:spcPct val="112000"/>
              </a:lnSpc>
              <a:buNone/>
              <a:defRPr sz="3225" b="1">
                <a:solidFill>
                  <a:srgbClr val="183F3F"/>
                </a:solidFill>
                <a:latin typeface="Arial"/>
                <a:ea typeface="Arial"/>
                <a:cs typeface="Arial"/>
              </a:defRPr>
            </a:pPr>
            <a:r>
              <a:rPr sz="3225" b="1">
                <a:solidFill>
                  <a:srgbClr val="183F3F"/>
                </a:solidFill>
                <a:latin typeface="Arial"/>
                <a:ea typeface="Arial"/>
                <a:cs typeface="Arial"/>
              </a:rPr>
              <a:t>Vragen voor gezamenlijk gesprek</a:t>
            </a:r>
          </a:p>
        </p:txBody>
      </p:sp>
      <p:sp>
        <p:nvSpPr>
          <p:cNvPr id="2" name="01">
            <a:extLst xmlns:a="http://schemas.openxmlformats.org/drawingml/2006/main">
              <a:ext uri="{FF2B5EF4-FFF2-40B4-BE49-F238E27FC236}">
                <a16:creationId xmlns:a16="http://schemas.microsoft.com/office/drawing/2014/main" id="{D99F6DB5-F415-4A31-B93A-DA7A2B325635}"/>
              </a:ext>
            </a:extLst>
          </p:cNvPr>
          <p:cNvSpPr>
            <a:spLocks xmlns:a="http://schemas.openxmlformats.org/drawingml/2006/main" noGrp="1"/>
          </p:cNvSpPr>
          <p:nvPr/>
        </p:nvSpPr>
        <p:spPr>
          <a:xfrm xmlns:a="http://schemas.openxmlformats.org/drawingml/2006/main">
            <a:off x="628650" y="1952625"/>
            <a:ext cx="762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A17B47"/>
                </a:solidFill>
                <a:latin typeface="Arial"/>
                <a:ea typeface="Arial"/>
                <a:cs typeface="Arial"/>
              </a:defRPr>
            </a:defPPr>
          </a:lstStyle>
          <a:p xmlns:a="http://schemas.openxmlformats.org/drawingml/2006/main">
            <a:pPr>
              <a:lnSpc>
                <a:spcPct val="112000"/>
              </a:lnSpc>
              <a:buNone/>
              <a:defRPr sz="2550" b="1">
                <a:solidFill>
                  <a:srgbClr val="A17B47"/>
                </a:solidFill>
                <a:latin typeface="Arial"/>
                <a:ea typeface="Arial"/>
                <a:cs typeface="Arial"/>
              </a:defRPr>
            </a:pPr>
            <a:r>
              <a:rPr sz="2550" b="1">
                <a:solidFill>
                  <a:srgbClr val="A17B47"/>
                </a:solidFill>
                <a:latin typeface="Arial"/>
                <a:ea typeface="Arial"/>
                <a:cs typeface="Arial"/>
              </a:rPr>
              <a:t>01</a:t>
            </a:r>
          </a:p>
        </p:txBody>
      </p:sp>
      <p:sp>
        <p:nvSpPr>
          <p:cNvPr id="3" name="Welke afspraken maken onze betrokkenheid betrouwbaar?">
            <a:extLst xmlns:a="http://schemas.openxmlformats.org/drawingml/2006/main">
              <a:ext uri="{FF2B5EF4-FFF2-40B4-BE49-F238E27FC236}">
                <a16:creationId xmlns:a16="http://schemas.microsoft.com/office/drawing/2014/main" id="{B6A9E67E-904A-45C2-BF0D-A48CF0CBA348}"/>
              </a:ext>
            </a:extLst>
          </p:cNvPr>
          <p:cNvSpPr>
            <a:spLocks xmlns:a="http://schemas.openxmlformats.org/drawingml/2006/main" noGrp="1"/>
          </p:cNvSpPr>
          <p:nvPr/>
        </p:nvSpPr>
        <p:spPr>
          <a:xfrm xmlns:a="http://schemas.openxmlformats.org/drawingml/2006/main">
            <a:off x="1619250" y="1952625"/>
            <a:ext cx="976312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83F3F"/>
                </a:solidFill>
                <a:latin typeface="Arial"/>
                <a:ea typeface="Arial"/>
                <a:cs typeface="Arial"/>
              </a:defRPr>
            </a:defPPr>
          </a:lstStyle>
          <a:p xmlns:a="http://schemas.openxmlformats.org/drawingml/2006/main">
            <a:pPr>
              <a:lnSpc>
                <a:spcPct val="112000"/>
              </a:lnSpc>
              <a:buNone/>
              <a:defRPr sz="2475" b="0">
                <a:solidFill>
                  <a:srgbClr val="183F3F"/>
                </a:solidFill>
                <a:latin typeface="Arial"/>
                <a:ea typeface="Arial"/>
                <a:cs typeface="Arial"/>
              </a:defRPr>
            </a:pPr>
            <a:r>
              <a:rPr sz="2475" b="0">
                <a:solidFill>
                  <a:srgbClr val="183F3F"/>
                </a:solidFill>
                <a:latin typeface="Arial"/>
                <a:ea typeface="Arial"/>
                <a:cs typeface="Arial"/>
              </a:rPr>
              <a:t>Welke afspraken maken onze betrokkenheid betrouwbaar?</a:t>
            </a:r>
          </a:p>
        </p:txBody>
      </p:sp>
      <p:sp>
        <p:nvSpPr>
          <p:cNvPr id="4" name="02">
            <a:extLst xmlns:a="http://schemas.openxmlformats.org/drawingml/2006/main">
              <a:ext uri="{FF2B5EF4-FFF2-40B4-BE49-F238E27FC236}">
                <a16:creationId xmlns:a16="http://schemas.microsoft.com/office/drawing/2014/main" id="{94F59718-9427-4428-BC7C-4B8DB561CA30}"/>
              </a:ext>
            </a:extLst>
          </p:cNvPr>
          <p:cNvSpPr>
            <a:spLocks xmlns:a="http://schemas.openxmlformats.org/drawingml/2006/main" noGrp="1"/>
          </p:cNvSpPr>
          <p:nvPr/>
        </p:nvSpPr>
        <p:spPr>
          <a:xfrm xmlns:a="http://schemas.openxmlformats.org/drawingml/2006/main">
            <a:off x="628650" y="3248025"/>
            <a:ext cx="762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A17B47"/>
                </a:solidFill>
                <a:latin typeface="Arial"/>
                <a:ea typeface="Arial"/>
                <a:cs typeface="Arial"/>
              </a:defRPr>
            </a:defPPr>
          </a:lstStyle>
          <a:p xmlns:a="http://schemas.openxmlformats.org/drawingml/2006/main">
            <a:pPr>
              <a:lnSpc>
                <a:spcPct val="112000"/>
              </a:lnSpc>
              <a:buNone/>
              <a:defRPr sz="2550" b="1">
                <a:solidFill>
                  <a:srgbClr val="A17B47"/>
                </a:solidFill>
                <a:latin typeface="Arial"/>
                <a:ea typeface="Arial"/>
                <a:cs typeface="Arial"/>
              </a:defRPr>
            </a:pPr>
            <a:r>
              <a:rPr sz="2550" b="1">
                <a:solidFill>
                  <a:srgbClr val="A17B47"/>
                </a:solidFill>
                <a:latin typeface="Arial"/>
                <a:ea typeface="Arial"/>
                <a:cs typeface="Arial"/>
              </a:rPr>
              <a:t>02</a:t>
            </a:r>
          </a:p>
        </p:txBody>
      </p:sp>
      <p:sp>
        <p:nvSpPr>
          <p:cNvPr id="5" name="Hoe verdelen we verantwoordelijkheid zonder de ander al">
            <a:extLst xmlns:a="http://schemas.openxmlformats.org/drawingml/2006/main">
              <a:ext uri="{FF2B5EF4-FFF2-40B4-BE49-F238E27FC236}">
                <a16:creationId xmlns:a16="http://schemas.microsoft.com/office/drawing/2014/main" id="{847A7F82-4D49-4093-A777-63F7E92E8207}"/>
              </a:ext>
            </a:extLst>
          </p:cNvPr>
          <p:cNvSpPr>
            <a:spLocks xmlns:a="http://schemas.openxmlformats.org/drawingml/2006/main" noGrp="1"/>
          </p:cNvSpPr>
          <p:nvPr/>
        </p:nvSpPr>
        <p:spPr>
          <a:xfrm xmlns:a="http://schemas.openxmlformats.org/drawingml/2006/main">
            <a:off x="1619250" y="3248025"/>
            <a:ext cx="976312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83F3F"/>
                </a:solidFill>
                <a:latin typeface="Arial"/>
                <a:ea typeface="Arial"/>
                <a:cs typeface="Arial"/>
              </a:defRPr>
            </a:defPPr>
          </a:lstStyle>
          <a:p xmlns:a="http://schemas.openxmlformats.org/drawingml/2006/main">
            <a:pPr>
              <a:lnSpc>
                <a:spcPct val="112000"/>
              </a:lnSpc>
              <a:buNone/>
              <a:defRPr sz="2475" b="0">
                <a:solidFill>
                  <a:srgbClr val="183F3F"/>
                </a:solidFill>
                <a:latin typeface="Arial"/>
                <a:ea typeface="Arial"/>
                <a:cs typeface="Arial"/>
              </a:defRPr>
            </a:pPr>
            <a:r>
              <a:rPr sz="2475" b="0">
                <a:solidFill>
                  <a:srgbClr val="183F3F"/>
                </a:solidFill>
                <a:latin typeface="Arial"/>
                <a:ea typeface="Arial"/>
                <a:cs typeface="Arial"/>
              </a:rPr>
              <a:t>Hoe verdelen we verantwoordelijkheid zonder de ander alleen te laten?</a:t>
            </a:r>
          </a:p>
        </p:txBody>
      </p:sp>
      <p:sp>
        <p:nvSpPr>
          <p:cNvPr id="6" name="03">
            <a:extLst xmlns:a="http://schemas.openxmlformats.org/drawingml/2006/main">
              <a:ext uri="{FF2B5EF4-FFF2-40B4-BE49-F238E27FC236}">
                <a16:creationId xmlns:a16="http://schemas.microsoft.com/office/drawing/2014/main" id="{461D1DE5-C099-449A-85CE-AEF7AD603C29}"/>
              </a:ext>
            </a:extLst>
          </p:cNvPr>
          <p:cNvSpPr>
            <a:spLocks xmlns:a="http://schemas.openxmlformats.org/drawingml/2006/main" noGrp="1"/>
          </p:cNvSpPr>
          <p:nvPr/>
        </p:nvSpPr>
        <p:spPr>
          <a:xfrm xmlns:a="http://schemas.openxmlformats.org/drawingml/2006/main">
            <a:off x="628650" y="4543425"/>
            <a:ext cx="762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A17B47"/>
                </a:solidFill>
                <a:latin typeface="Arial"/>
                <a:ea typeface="Arial"/>
                <a:cs typeface="Arial"/>
              </a:defRPr>
            </a:defPPr>
          </a:lstStyle>
          <a:p xmlns:a="http://schemas.openxmlformats.org/drawingml/2006/main">
            <a:pPr>
              <a:lnSpc>
                <a:spcPct val="112000"/>
              </a:lnSpc>
              <a:buNone/>
              <a:defRPr sz="2550" b="1">
                <a:solidFill>
                  <a:srgbClr val="A17B47"/>
                </a:solidFill>
                <a:latin typeface="Arial"/>
                <a:ea typeface="Arial"/>
                <a:cs typeface="Arial"/>
              </a:defRPr>
            </a:pPr>
            <a:r>
              <a:rPr sz="2550" b="1">
                <a:solidFill>
                  <a:srgbClr val="A17B47"/>
                </a:solidFill>
                <a:latin typeface="Arial"/>
                <a:ea typeface="Arial"/>
                <a:cs typeface="Arial"/>
              </a:rPr>
              <a:t>03</a:t>
            </a:r>
          </a:p>
        </p:txBody>
      </p:sp>
      <p:sp>
        <p:nvSpPr>
          <p:cNvPr id="7" name="Waar helpt geloof, en hoe bewaken we de vrijheid van de">
            <a:extLst xmlns:a="http://schemas.openxmlformats.org/drawingml/2006/main">
              <a:ext uri="{FF2B5EF4-FFF2-40B4-BE49-F238E27FC236}">
                <a16:creationId xmlns:a16="http://schemas.microsoft.com/office/drawing/2014/main" id="{75B8C3C5-A476-47ED-8FE8-A7D0D83E6E88}"/>
              </a:ext>
            </a:extLst>
          </p:cNvPr>
          <p:cNvSpPr>
            <a:spLocks xmlns:a="http://schemas.openxmlformats.org/drawingml/2006/main" noGrp="1"/>
          </p:cNvSpPr>
          <p:nvPr/>
        </p:nvSpPr>
        <p:spPr>
          <a:xfrm xmlns:a="http://schemas.openxmlformats.org/drawingml/2006/main">
            <a:off x="1619250" y="4543425"/>
            <a:ext cx="976312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83F3F"/>
                </a:solidFill>
                <a:latin typeface="Arial"/>
                <a:ea typeface="Arial"/>
                <a:cs typeface="Arial"/>
              </a:defRPr>
            </a:defPPr>
          </a:lstStyle>
          <a:p xmlns:a="http://schemas.openxmlformats.org/drawingml/2006/main">
            <a:pPr>
              <a:lnSpc>
                <a:spcPct val="112000"/>
              </a:lnSpc>
              <a:buNone/>
              <a:defRPr sz="2475" b="0">
                <a:solidFill>
                  <a:srgbClr val="183F3F"/>
                </a:solidFill>
                <a:latin typeface="Arial"/>
                <a:ea typeface="Arial"/>
                <a:cs typeface="Arial"/>
              </a:defRPr>
            </a:pPr>
            <a:r>
              <a:rPr sz="2475" b="0">
                <a:solidFill>
                  <a:srgbClr val="183F3F"/>
                </a:solidFill>
                <a:latin typeface="Arial"/>
                <a:ea typeface="Arial"/>
                <a:cs typeface="Arial"/>
              </a:rPr>
              <a:t>Waar helpt geloof, en hoe bewaken we de vrijheid van de ander?</a:t>
            </a:r>
          </a:p>
        </p:txBody>
      </p:sp>
      <p:sp>
        <p:nvSpPr>
          <p:cNvPr id="8" name="fellerbooks.com">
            <a:extLst xmlns:a="http://schemas.openxmlformats.org/drawingml/2006/main">
              <a:ext uri="{FF2B5EF4-FFF2-40B4-BE49-F238E27FC236}">
                <a16:creationId xmlns:a16="http://schemas.microsoft.com/office/drawing/2014/main" id="{1C227831-7A34-4273-A771-9328E605C479}"/>
              </a:ext>
            </a:extLst>
          </p:cNvPr>
          <p:cNvSpPr>
            <a:spLocks xmlns:a="http://schemas.openxmlformats.org/drawingml/2006/main" noGrp="1"/>
          </p:cNvSpPr>
          <p:nvPr/>
        </p:nvSpPr>
        <p:spPr>
          <a:xfrm xmlns:a="http://schemas.openxmlformats.org/drawingml/2006/main">
            <a:off x="628650" y="647700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fellerbooks.com</a:t>
            </a:r>
          </a:p>
        </p:txBody>
      </p:sp>
      <p:sp>
        <p:nvSpPr>
          <p:cNvPr id="9" name="17">
            <a:extLst xmlns:a="http://schemas.openxmlformats.org/drawingml/2006/main">
              <a:ext uri="{FF2B5EF4-FFF2-40B4-BE49-F238E27FC236}">
                <a16:creationId xmlns:a16="http://schemas.microsoft.com/office/drawing/2014/main" id="{436DF6DA-1BA4-4886-AE0F-83D9F12C2F21}"/>
              </a:ext>
            </a:extLst>
          </p:cNvPr>
          <p:cNvSpPr>
            <a:spLocks xmlns:a="http://schemas.openxmlformats.org/drawingml/2006/main" noGrp="1"/>
          </p:cNvSpPr>
          <p:nvPr/>
        </p:nvSpPr>
        <p:spPr>
          <a:xfrm xmlns:a="http://schemas.openxmlformats.org/drawingml/2006/main">
            <a:off x="11115675" y="645795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66C66"/>
                </a:solidFill>
                <a:latin typeface="Arial"/>
                <a:ea typeface="Arial"/>
                <a:cs typeface="Arial"/>
              </a:defRPr>
            </a:defPPr>
          </a:lstStyle>
          <a:p xmlns:a="http://schemas.openxmlformats.org/drawingml/2006/main">
            <a:pPr>
              <a:lnSpc>
                <a:spcPct val="112000"/>
              </a:lnSpc>
              <a:buNone/>
              <a:defRPr sz="1350" b="0">
                <a:solidFill>
                  <a:srgbClr val="566C66"/>
                </a:solidFill>
                <a:latin typeface="Arial"/>
                <a:ea typeface="Arial"/>
                <a:cs typeface="Arial"/>
              </a:defRPr>
            </a:pPr>
            <a:r>
              <a:rPr sz="1350" b="0">
                <a:solidFill>
                  <a:srgbClr val="566C66"/>
                </a:solidFill>
                <a:latin typeface="Arial"/>
                <a:ea typeface="Arial"/>
                <a:cs typeface="Arial"/>
              </a:rPr>
              <a:t>17</a:t>
            </a:r>
          </a:p>
        </p:txBody>
      </p:sp>
    </p:spTree>
    <p:extLst>
      <p:ext uri="{BB962C8B-B14F-4D97-AF65-F5344CB8AC3E}">
        <p14:creationId xmlns:p14="http://schemas.microsoft.com/office/powerpoint/2010/main" val="1106698438"/>
      </p:ext>
    </p:extLst>
  </p:cSld>
</p:sld>
</file>

<file path=ppt/slides/slide18.xml><?xml version="1.0" encoding="utf-8"?>
<p:sld xmlns:p="http://schemas.openxmlformats.org/presentationml/2006/main">
  <p:cSld>
    <p:bg>
      <p:bgPr>
        <a:solidFill xmlns:a="http://schemas.openxmlformats.org/drawingml/2006/main">
          <a:srgbClr val="183F3F"/>
        </a:solidFill>
      </p:bgPr>
    </p:bg>
    <p:spTree>
      <p:nvGrpSpPr>
        <p:cNvPr id="1" name=""/>
        <p:cNvGrpSpPr/>
        <p:nvPr/>
      </p:nvGrpSpPr>
      <p:grpSpPr>
        <a:xfrm xmlns:a="http://schemas.openxmlformats.org/drawingml/2006/main"/>
      </p:grpSpPr>
      <p:sp>
        <p:nvSpPr>
          <p:cNvPr id="5" name="Betrouwbare zorg&#10;in verbondenheid">
            <a:extLst xmlns:a="http://schemas.openxmlformats.org/drawingml/2006/main">
              <a:ext uri="{FF2B5EF4-FFF2-40B4-BE49-F238E27FC236}">
                <a16:creationId xmlns:a16="http://schemas.microsoft.com/office/drawing/2014/main" id="{B6D9D945-218E-4114-BCFA-B17F5D8AE143}"/>
              </a:ext>
            </a:extLst>
          </p:cNvPr>
          <p:cNvSpPr>
            <a:spLocks xmlns:a="http://schemas.openxmlformats.org/drawingml/2006/main" noGrp="1"/>
          </p:cNvSpPr>
          <p:nvPr/>
        </p:nvSpPr>
        <p:spPr>
          <a:xfrm xmlns:a="http://schemas.openxmlformats.org/drawingml/2006/main">
            <a:off x="723900" y="1200150"/>
            <a:ext cx="10477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650" b="1">
                <a:solidFill>
                  <a:srgbClr val="FFFFFF"/>
                </a:solidFill>
                <a:latin typeface="Arial"/>
                <a:ea typeface="Arial"/>
                <a:cs typeface="Arial"/>
              </a:defRPr>
            </a:defPPr>
          </a:lstStyle>
          <a:p xmlns:a="http://schemas.openxmlformats.org/drawingml/2006/main">
            <a:pPr>
              <a:lnSpc>
                <a:spcPct val="112000"/>
              </a:lnSpc>
              <a:buNone/>
              <a:defRPr sz="4650" b="1">
                <a:solidFill>
                  <a:srgbClr val="FFFFFF"/>
                </a:solidFill>
                <a:latin typeface="Arial"/>
                <a:ea typeface="Arial"/>
                <a:cs typeface="Arial"/>
              </a:defRPr>
            </a:pPr>
            <a:r>
              <a:rPr sz="4650" b="1">
                <a:solidFill>
                  <a:srgbClr val="FFFFFF"/>
                </a:solidFill>
                <a:latin typeface="Arial"/>
                <a:ea typeface="Arial"/>
                <a:cs typeface="Arial"/>
              </a:rPr>
              <a:t>Betrouwbare zorg</a:t>
            </a:r>
          </a:p>
          <a:p xmlns:a="http://schemas.openxmlformats.org/drawingml/2006/main">
            <a:pPr>
              <a:lnSpc>
                <a:spcPct val="112000"/>
              </a:lnSpc>
              <a:buNone/>
              <a:defRPr sz="4650" b="1">
                <a:solidFill>
                  <a:srgbClr val="FFFFFF"/>
                </a:solidFill>
                <a:latin typeface="Arial"/>
                <a:ea typeface="Arial"/>
                <a:cs typeface="Arial"/>
              </a:defRPr>
            </a:pPr>
            <a:r>
              <a:rPr sz="4650" b="1">
                <a:solidFill>
                  <a:srgbClr val="FFFFFF"/>
                </a:solidFill>
                <a:latin typeface="Arial"/>
                <a:ea typeface="Arial"/>
                <a:cs typeface="Arial"/>
              </a:rPr>
              <a:t>in verbondenheid</a:t>
            </a:r>
          </a:p>
        </p:txBody>
      </p:sp>
      <p:sp>
        <p:nvSpPr>
          <p:cNvPr id="2" name="Warmte en duidelijke afspraken&#10;Gedeelde verantwoordelij">
            <a:extLst xmlns:a="http://schemas.openxmlformats.org/drawingml/2006/main">
              <a:ext uri="{FF2B5EF4-FFF2-40B4-BE49-F238E27FC236}">
                <a16:creationId xmlns:a16="http://schemas.microsoft.com/office/drawing/2014/main" id="{BAD98A33-8F79-44E9-B544-AC4390556154}"/>
              </a:ext>
            </a:extLst>
          </p:cNvPr>
          <p:cNvSpPr>
            <a:spLocks xmlns:a="http://schemas.openxmlformats.org/drawingml/2006/main" noGrp="1"/>
          </p:cNvSpPr>
          <p:nvPr/>
        </p:nvSpPr>
        <p:spPr>
          <a:xfrm xmlns:a="http://schemas.openxmlformats.org/drawingml/2006/main">
            <a:off x="762000" y="3476625"/>
            <a:ext cx="10382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E4D7C3"/>
                </a:solidFill>
                <a:latin typeface="Arial"/>
                <a:ea typeface="Arial"/>
                <a:cs typeface="Arial"/>
              </a:defRPr>
            </a:defPPr>
          </a:lstStyle>
          <a:p xmlns:a="http://schemas.openxmlformats.org/drawingml/2006/main">
            <a:pPr>
              <a:lnSpc>
                <a:spcPct val="112000"/>
              </a:lnSpc>
              <a:buNone/>
              <a:defRPr sz="2400" b="0">
                <a:solidFill>
                  <a:srgbClr val="E4D7C3"/>
                </a:solidFill>
                <a:latin typeface="Arial"/>
                <a:ea typeface="Arial"/>
                <a:cs typeface="Arial"/>
              </a:defRPr>
            </a:pPr>
            <a:r>
              <a:rPr sz="2400" b="0">
                <a:solidFill>
                  <a:srgbClr val="E4D7C3"/>
                </a:solidFill>
                <a:latin typeface="Arial"/>
                <a:ea typeface="Arial"/>
                <a:cs typeface="Arial"/>
              </a:rPr>
              <a:t>Warmte en duidelijke afspraken</a:t>
            </a:r>
          </a:p>
          <a:p xmlns:a="http://schemas.openxmlformats.org/drawingml/2006/main">
            <a:pPr>
              <a:lnSpc>
                <a:spcPct val="112000"/>
              </a:lnSpc>
              <a:buNone/>
              <a:defRPr sz="2400" b="0">
                <a:solidFill>
                  <a:srgbClr val="E4D7C3"/>
                </a:solidFill>
                <a:latin typeface="Arial"/>
                <a:ea typeface="Arial"/>
                <a:cs typeface="Arial"/>
              </a:defRPr>
            </a:pPr>
            <a:r>
              <a:rPr sz="2400" b="0">
                <a:solidFill>
                  <a:srgbClr val="E4D7C3"/>
                </a:solidFill>
                <a:latin typeface="Arial"/>
                <a:ea typeface="Arial"/>
                <a:cs typeface="Arial"/>
              </a:rPr>
              <a:t>Gedeelde verantwoordelijkheid</a:t>
            </a:r>
          </a:p>
          <a:p xmlns:a="http://schemas.openxmlformats.org/drawingml/2006/main">
            <a:pPr>
              <a:lnSpc>
                <a:spcPct val="112000"/>
              </a:lnSpc>
              <a:buNone/>
              <a:defRPr sz="2400" b="0">
                <a:solidFill>
                  <a:srgbClr val="E4D7C3"/>
                </a:solidFill>
                <a:latin typeface="Arial"/>
                <a:ea typeface="Arial"/>
                <a:cs typeface="Arial"/>
              </a:defRPr>
            </a:pPr>
            <a:r>
              <a:rPr sz="2400" b="0">
                <a:solidFill>
                  <a:srgbClr val="E4D7C3"/>
                </a:solidFill>
                <a:latin typeface="Arial"/>
                <a:ea typeface="Arial"/>
                <a:cs typeface="Arial"/>
              </a:rPr>
              <a:t>Geloof met ruimte voor toestemming</a:t>
            </a:r>
          </a:p>
        </p:txBody>
      </p:sp>
      <p:sp>
        <p:nvSpPr>
          <p:cNvPr id="3" name="fellerbooks.com">
            <a:extLst xmlns:a="http://schemas.openxmlformats.org/drawingml/2006/main">
              <a:ext uri="{FF2B5EF4-FFF2-40B4-BE49-F238E27FC236}">
                <a16:creationId xmlns:a16="http://schemas.microsoft.com/office/drawing/2014/main" id="{D18CD601-09B7-4B2B-A1C5-2226A9D82DC0}"/>
              </a:ext>
            </a:extLst>
          </p:cNvPr>
          <p:cNvSpPr>
            <a:spLocks xmlns:a="http://schemas.openxmlformats.org/drawingml/2006/main" noGrp="1"/>
          </p:cNvSpPr>
          <p:nvPr/>
        </p:nvSpPr>
        <p:spPr>
          <a:xfrm xmlns:a="http://schemas.openxmlformats.org/drawingml/2006/main">
            <a:off x="762000" y="5962650"/>
            <a:ext cx="9334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0">
                <a:solidFill>
                  <a:srgbClr val="FFFFFF"/>
                </a:solidFill>
                <a:latin typeface="Arial"/>
                <a:ea typeface="Arial"/>
                <a:cs typeface="Arial"/>
              </a:defRPr>
            </a:defPPr>
          </a:lstStyle>
          <a:p xmlns:a="http://schemas.openxmlformats.org/drawingml/2006/main">
            <a:pPr>
              <a:lnSpc>
                <a:spcPct val="112000"/>
              </a:lnSpc>
              <a:buNone/>
              <a:defRPr sz="2325" b="0">
                <a:solidFill>
                  <a:srgbClr val="FFFFFF"/>
                </a:solidFill>
                <a:latin typeface="Arial"/>
                <a:ea typeface="Arial"/>
                <a:cs typeface="Arial"/>
              </a:defRPr>
            </a:pPr>
            <a:r>
              <a:rPr sz="2325" b="0">
                <a:solidFill>
                  <a:srgbClr val="FFFFFF"/>
                </a:solidFill>
                <a:latin typeface="Arial"/>
                <a:ea typeface="Arial"/>
                <a:cs typeface="Arial"/>
              </a:rPr>
              <a:t>fellerbooks.com</a:t>
            </a:r>
          </a:p>
        </p:txBody>
      </p:sp>
      <p:sp>
        <p:nvSpPr>
          <p:cNvPr id="4" name="18">
            <a:extLst xmlns:a="http://schemas.openxmlformats.org/drawingml/2006/main">
              <a:ext uri="{FF2B5EF4-FFF2-40B4-BE49-F238E27FC236}">
                <a16:creationId xmlns:a16="http://schemas.microsoft.com/office/drawing/2014/main" id="{DA1EB3A9-AE94-4B85-A368-2E77643DC1A4}"/>
              </a:ext>
            </a:extLst>
          </p:cNvPr>
          <p:cNvSpPr>
            <a:spLocks xmlns:a="http://schemas.openxmlformats.org/drawingml/2006/main" noGrp="1"/>
          </p:cNvSpPr>
          <p:nvPr/>
        </p:nvSpPr>
        <p:spPr>
          <a:xfrm xmlns:a="http://schemas.openxmlformats.org/drawingml/2006/main">
            <a:off x="11115675" y="645795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FFFFFF"/>
                </a:solidFill>
                <a:latin typeface="Arial"/>
                <a:ea typeface="Arial"/>
                <a:cs typeface="Arial"/>
              </a:defRPr>
            </a:defPPr>
          </a:lstStyle>
          <a:p xmlns:a="http://schemas.openxmlformats.org/drawingml/2006/main">
            <a:pPr>
              <a:lnSpc>
                <a:spcPct val="112000"/>
              </a:lnSpc>
              <a:buNone/>
              <a:defRPr sz="1350" b="0">
                <a:solidFill>
                  <a:srgbClr val="FFFFFF"/>
                </a:solidFill>
                <a:latin typeface="Arial"/>
                <a:ea typeface="Arial"/>
                <a:cs typeface="Arial"/>
              </a:defRPr>
            </a:pPr>
            <a:r>
              <a:rPr sz="1350" b="0">
                <a:solidFill>
                  <a:srgbClr val="FFFFFF"/>
                </a:solidFill>
                <a:latin typeface="Arial"/>
                <a:ea typeface="Arial"/>
                <a:cs typeface="Arial"/>
              </a:rPr>
              <a:t>18</a:t>
            </a:r>
          </a:p>
        </p:txBody>
      </p:sp>
    </p:spTree>
    <p:extLst>
      <p:ext uri="{BB962C8B-B14F-4D97-AF65-F5344CB8AC3E}">
        <p14:creationId xmlns:p14="http://schemas.microsoft.com/office/powerpoint/2010/main" val="43129707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2026-10-21T11:42:37.7160000Z</dcterms:created>
  <dcterms:modified xsi:type="dcterms:W3CDTF">2026-10-21T11:42:37.7160000Z</dcterms:modified>
</coreProperties>
</file>