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ae4689020844d20" /><Relationship Type="http://schemas.openxmlformats.org/officeDocument/2006/relationships/extended-properties" Target="/docProps/app.xml" Id="Re97258855ce94d4f" /><Relationship Type="http://schemas.openxmlformats.org/officeDocument/2006/relationships/officeDocument" Target="/ppt/presentation.xml" Id="R1e4dbba6e19b432e" /></Relationships>
</file>

<file path=ppt/presentation.xml><?xml version="1.0" encoding="utf-8"?>
<p:presentation xmlns:p="http://schemas.openxmlformats.org/presentationml/2006/main">
  <p:sldMasterIdLst>
    <p:sldMasterId xmlns:r="http://schemas.openxmlformats.org/officeDocument/2006/relationships" id="2147483648" r:id="Rb93ba03b890b4521"/>
  </p:sldMasterIdLst>
  <p:notesMasterIdLst>
    <p:notesMasterId xmlns:r="http://schemas.openxmlformats.org/officeDocument/2006/relationships" r:id="R7da451ce471e4f4c"/>
  </p:notesMasterIdLst>
  <p:sldIdLst>
    <p:sldId xmlns:r="http://schemas.openxmlformats.org/officeDocument/2006/relationships" id="256" r:id="Rf82170f4bf5e41d0"/>
    <p:sldId xmlns:r="http://schemas.openxmlformats.org/officeDocument/2006/relationships" id="257" r:id="R8bb3ca48a11142f0"/>
    <p:sldId xmlns:r="http://schemas.openxmlformats.org/officeDocument/2006/relationships" id="258" r:id="Rfa5e21f780014d59"/>
    <p:sldId xmlns:r="http://schemas.openxmlformats.org/officeDocument/2006/relationships" id="259" r:id="Rdf9fe9b623fb4ea4"/>
    <p:sldId xmlns:r="http://schemas.openxmlformats.org/officeDocument/2006/relationships" id="260" r:id="R9c6dcebc26a84cdf"/>
    <p:sldId xmlns:r="http://schemas.openxmlformats.org/officeDocument/2006/relationships" id="261" r:id="R9987bab0f00a40b3"/>
    <p:sldId xmlns:r="http://schemas.openxmlformats.org/officeDocument/2006/relationships" id="262" r:id="Rd236cd82f4a04a0d"/>
    <p:sldId xmlns:r="http://schemas.openxmlformats.org/officeDocument/2006/relationships" id="263" r:id="Rb0f3d9cc3d354406"/>
    <p:sldId xmlns:r="http://schemas.openxmlformats.org/officeDocument/2006/relationships" id="264" r:id="R7861025f548e4e49"/>
    <p:sldId xmlns:r="http://schemas.openxmlformats.org/officeDocument/2006/relationships" id="265" r:id="Rf918903c14a242d3"/>
    <p:sldId xmlns:r="http://schemas.openxmlformats.org/officeDocument/2006/relationships" id="266" r:id="Re7d717dcb9ec4c14"/>
    <p:sldId xmlns:r="http://schemas.openxmlformats.org/officeDocument/2006/relationships" id="267" r:id="R701c5aab67564d43"/>
    <p:sldId xmlns:r="http://schemas.openxmlformats.org/officeDocument/2006/relationships" id="268" r:id="Rc3b5c30fecb04f90"/>
    <p:sldId xmlns:r="http://schemas.openxmlformats.org/officeDocument/2006/relationships" id="269" r:id="R97cb3e47930c4ba0"/>
    <p:sldId xmlns:r="http://schemas.openxmlformats.org/officeDocument/2006/relationships" id="270" r:id="Rba97b21f90c44141"/>
    <p:sldId xmlns:r="http://schemas.openxmlformats.org/officeDocument/2006/relationships" id="271" r:id="Rbf1f43bfe458415f"/>
    <p:sldId xmlns:r="http://schemas.openxmlformats.org/officeDocument/2006/relationships" id="272" r:id="Rfa21387cd7434418"/>
    <p:sldId xmlns:r="http://schemas.openxmlformats.org/officeDocument/2006/relationships" id="273" r:id="R63e5fb4d51954689"/>
    <p:sldId xmlns:r="http://schemas.openxmlformats.org/officeDocument/2006/relationships" id="274" r:id="R05a38a5ba4ca4565"/>
    <p:sldId xmlns:r="http://schemas.openxmlformats.org/officeDocument/2006/relationships" id="275" r:id="R69c8318678304bd0"/>
    <p:sldId xmlns:r="http://schemas.openxmlformats.org/officeDocument/2006/relationships" id="276" r:id="R3f8ae1ddc2194e01"/>
    <p:sldId xmlns:r="http://schemas.openxmlformats.org/officeDocument/2006/relationships" id="277" r:id="R0d12d6fe29ce40dd"/>
    <p:sldId xmlns:r="http://schemas.openxmlformats.org/officeDocument/2006/relationships" id="278" r:id="R69aad286abf44963"/>
    <p:sldId xmlns:r="http://schemas.openxmlformats.org/officeDocument/2006/relationships" id="279" r:id="R8d88021d6e46482e"/>
    <p:sldId xmlns:r="http://schemas.openxmlformats.org/officeDocument/2006/relationships" id="280" r:id="Ra7a3733bcb67439d"/>
    <p:sldId xmlns:r="http://schemas.openxmlformats.org/officeDocument/2006/relationships" id="281" r:id="R9c40252c6c4c4af6"/>
    <p:sldId xmlns:r="http://schemas.openxmlformats.org/officeDocument/2006/relationships" id="282" r:id="R24f688d9f6ad4949"/>
    <p:sldId xmlns:r="http://schemas.openxmlformats.org/officeDocument/2006/relationships" id="283" r:id="R748215d38a3541e5"/>
    <p:sldId xmlns:r="http://schemas.openxmlformats.org/officeDocument/2006/relationships" id="284" r:id="R243ced3d1174418a"/>
    <p:sldId xmlns:r="http://schemas.openxmlformats.org/officeDocument/2006/relationships" id="285" r:id="Re0aa2568ed5c477e"/>
    <p:sldId xmlns:r="http://schemas.openxmlformats.org/officeDocument/2006/relationships" id="286" r:id="Rd8439996f2b04b3c"/>
    <p:sldId xmlns:r="http://schemas.openxmlformats.org/officeDocument/2006/relationships" id="287" r:id="R4a88942e615d4ed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58bb7c87f1544d1" /><Relationship Type="http://schemas.openxmlformats.org/officeDocument/2006/relationships/slideMaster" Target="/ppt/slideMasters/slideMaster1.xml" Id="Rb93ba03b890b4521" /><Relationship Type="http://schemas.openxmlformats.org/officeDocument/2006/relationships/notesMaster" Target="/ppt/notesMasters/notesMaster1.xml" Id="R7da451ce471e4f4c" /><Relationship Type="http://schemas.openxmlformats.org/officeDocument/2006/relationships/presProps" Target="/ppt/presProps.xml" Id="Rad7459e08c4f4f2f" /><Relationship Type="http://schemas.openxmlformats.org/officeDocument/2006/relationships/tableStyles" Target="/ppt/tableStyles.xml" Id="Rf8e75ce1e57d426b" /><Relationship Type="http://schemas.openxmlformats.org/officeDocument/2006/relationships/slide" Target="/ppt/slides/slide1.xml" Id="Rf82170f4bf5e41d0" /><Relationship Type="http://schemas.openxmlformats.org/officeDocument/2006/relationships/slide" Target="/ppt/slides/slide2.xml" Id="R8bb3ca48a11142f0" /><Relationship Type="http://schemas.openxmlformats.org/officeDocument/2006/relationships/slide" Target="/ppt/slides/slide3.xml" Id="Rfa5e21f780014d59" /><Relationship Type="http://schemas.openxmlformats.org/officeDocument/2006/relationships/slide" Target="/ppt/slides/slide4.xml" Id="Rdf9fe9b623fb4ea4" /><Relationship Type="http://schemas.openxmlformats.org/officeDocument/2006/relationships/slide" Target="/ppt/slides/slide5.xml" Id="R9c6dcebc26a84cdf" /><Relationship Type="http://schemas.openxmlformats.org/officeDocument/2006/relationships/slide" Target="/ppt/slides/slide6.xml" Id="R9987bab0f00a40b3" /><Relationship Type="http://schemas.openxmlformats.org/officeDocument/2006/relationships/slide" Target="/ppt/slides/slide7.xml" Id="Rd236cd82f4a04a0d" /><Relationship Type="http://schemas.openxmlformats.org/officeDocument/2006/relationships/slide" Target="/ppt/slides/slide8.xml" Id="Rb0f3d9cc3d354406" /><Relationship Type="http://schemas.openxmlformats.org/officeDocument/2006/relationships/slide" Target="/ppt/slides/slide9.xml" Id="R7861025f548e4e49" /><Relationship Type="http://schemas.openxmlformats.org/officeDocument/2006/relationships/slide" Target="/ppt/slides/slide10.xml" Id="Rf918903c14a242d3" /><Relationship Type="http://schemas.openxmlformats.org/officeDocument/2006/relationships/slide" Target="/ppt/slides/slide11.xml" Id="Re7d717dcb9ec4c14" /><Relationship Type="http://schemas.openxmlformats.org/officeDocument/2006/relationships/slide" Target="/ppt/slides/slide12.xml" Id="R701c5aab67564d43" /><Relationship Type="http://schemas.openxmlformats.org/officeDocument/2006/relationships/slide" Target="/ppt/slides/slide13.xml" Id="Rc3b5c30fecb04f90" /><Relationship Type="http://schemas.openxmlformats.org/officeDocument/2006/relationships/slide" Target="/ppt/slides/slide14.xml" Id="R97cb3e47930c4ba0" /><Relationship Type="http://schemas.openxmlformats.org/officeDocument/2006/relationships/slide" Target="/ppt/slides/slide15.xml" Id="Rba97b21f90c44141" /><Relationship Type="http://schemas.openxmlformats.org/officeDocument/2006/relationships/slide" Target="/ppt/slides/slide16.xml" Id="Rbf1f43bfe458415f" /><Relationship Type="http://schemas.openxmlformats.org/officeDocument/2006/relationships/slide" Target="/ppt/slides/slide17.xml" Id="Rfa21387cd7434418" /><Relationship Type="http://schemas.openxmlformats.org/officeDocument/2006/relationships/slide" Target="/ppt/slides/slide18.xml" Id="R63e5fb4d51954689" /><Relationship Type="http://schemas.openxmlformats.org/officeDocument/2006/relationships/slide" Target="/ppt/slides/slide19.xml" Id="R05a38a5ba4ca4565" /><Relationship Type="http://schemas.openxmlformats.org/officeDocument/2006/relationships/slide" Target="/ppt/slides/slide20.xml" Id="R69c8318678304bd0" /><Relationship Type="http://schemas.openxmlformats.org/officeDocument/2006/relationships/slide" Target="/ppt/slides/slide21.xml" Id="R3f8ae1ddc2194e01" /><Relationship Type="http://schemas.openxmlformats.org/officeDocument/2006/relationships/slide" Target="/ppt/slides/slide22.xml" Id="R0d12d6fe29ce40dd" /><Relationship Type="http://schemas.openxmlformats.org/officeDocument/2006/relationships/slide" Target="/ppt/slides/slide23.xml" Id="R69aad286abf44963" /><Relationship Type="http://schemas.openxmlformats.org/officeDocument/2006/relationships/slide" Target="/ppt/slides/slide24.xml" Id="R8d88021d6e46482e" /><Relationship Type="http://schemas.openxmlformats.org/officeDocument/2006/relationships/slide" Target="/ppt/slides/slide25.xml" Id="Ra7a3733bcb67439d" /><Relationship Type="http://schemas.openxmlformats.org/officeDocument/2006/relationships/slide" Target="/ppt/slides/slide26.xml" Id="R9c40252c6c4c4af6" /><Relationship Type="http://schemas.openxmlformats.org/officeDocument/2006/relationships/slide" Target="/ppt/slides/slide27.xml" Id="R24f688d9f6ad4949" /><Relationship Type="http://schemas.openxmlformats.org/officeDocument/2006/relationships/slide" Target="/ppt/slides/slide28.xml" Id="R748215d38a3541e5" /><Relationship Type="http://schemas.openxmlformats.org/officeDocument/2006/relationships/slide" Target="/ppt/slides/slide29.xml" Id="R243ced3d1174418a" /><Relationship Type="http://schemas.openxmlformats.org/officeDocument/2006/relationships/slide" Target="/ppt/slides/slide30.xml" Id="Re0aa2568ed5c477e" /><Relationship Type="http://schemas.openxmlformats.org/officeDocument/2006/relationships/slide" Target="/ppt/slides/slide31.xml" Id="Rd8439996f2b04b3c" /><Relationship Type="http://schemas.openxmlformats.org/officeDocument/2006/relationships/slide" Target="/ppt/slides/slide32.xml" Id="R4a88942e615d4ed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5a72fc045d3411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e48f9a6a46c4d11" /><Relationship Type="http://schemas.openxmlformats.org/officeDocument/2006/relationships/notesMaster" Target="/ppt/notesMasters/notesMaster1.xml" Id="R2df6b473e39e4d4a" /></Relationships>
</file>

<file path=ppt/notesSlides/_rels/notesSlide2.xml.rels>&#65279;<?xml version="1.0" encoding="utf-8"?><Relationships xmlns="http://schemas.openxmlformats.org/package/2006/relationships"><Relationship Type="http://schemas.openxmlformats.org/officeDocument/2006/relationships/slide" Target="/ppt/slides/slide2.xml" Id="Rba51e40824fb45db" /><Relationship Type="http://schemas.openxmlformats.org/officeDocument/2006/relationships/notesMaster" Target="/ppt/notesMasters/notesMaster1.xml" Id="Rf0f451b0c92e46a2" /></Relationships>
</file>

<file path=ppt/notesSlides/_rels/notesSlide3.xml.rels>&#65279;<?xml version="1.0" encoding="utf-8"?><Relationships xmlns="http://schemas.openxmlformats.org/package/2006/relationships"><Relationship Type="http://schemas.openxmlformats.org/officeDocument/2006/relationships/slide" Target="/ppt/slides/slide3.xml" Id="Rd2787537de54442a" /><Relationship Type="http://schemas.openxmlformats.org/officeDocument/2006/relationships/notesMaster" Target="/ppt/notesMasters/notesMaster1.xml" Id="R9a72a62490c540ba" /></Relationships>
</file>

<file path=ppt/notesSlides/_rels/notesSlide4.xml.rels>&#65279;<?xml version="1.0" encoding="utf-8"?><Relationships xmlns="http://schemas.openxmlformats.org/package/2006/relationships"><Relationship Type="http://schemas.openxmlformats.org/officeDocument/2006/relationships/slide" Target="/ppt/slides/slide4.xml" Id="Rd70cab88fefb4acc" /><Relationship Type="http://schemas.openxmlformats.org/officeDocument/2006/relationships/notesMaster" Target="/ppt/notesMasters/notesMaster1.xml" Id="R49d2f5263c7d4f09" /></Relationships>
</file>

<file path=ppt/notesSlides/_rels/notesSlide5.xml.rels>&#65279;<?xml version="1.0" encoding="utf-8"?><Relationships xmlns="http://schemas.openxmlformats.org/package/2006/relationships"><Relationship Type="http://schemas.openxmlformats.org/officeDocument/2006/relationships/slide" Target="/ppt/slides/slide5.xml" Id="R4acb229eff584199" /><Relationship Type="http://schemas.openxmlformats.org/officeDocument/2006/relationships/notesMaster" Target="/ppt/notesMasters/notesMaster1.xml" Id="R9266be4dd34d4c62" /></Relationships>
</file>

<file path=ppt/notesSlides/_rels/notesSlide6.xml.rels>&#65279;<?xml version="1.0" encoding="utf-8"?><Relationships xmlns="http://schemas.openxmlformats.org/package/2006/relationships"><Relationship Type="http://schemas.openxmlformats.org/officeDocument/2006/relationships/slide" Target="/ppt/slides/slide6.xml" Id="R742b37088aef4825" /><Relationship Type="http://schemas.openxmlformats.org/officeDocument/2006/relationships/notesMaster" Target="/ppt/notesMasters/notesMaster1.xml" Id="R3851455337dd452b" /></Relationships>
</file>

<file path=ppt/notesSlides/_rels/notesSlide7.xml.rels>&#65279;<?xml version="1.0" encoding="utf-8"?><Relationships xmlns="http://schemas.openxmlformats.org/package/2006/relationships"><Relationship Type="http://schemas.openxmlformats.org/officeDocument/2006/relationships/slide" Target="/ppt/slides/slide7.xml" Id="R204d2658929441e6" /><Relationship Type="http://schemas.openxmlformats.org/officeDocument/2006/relationships/notesMaster" Target="/ppt/notesMasters/notesMaster1.xml" Id="Rffe3dadb12064980" /></Relationships>
</file>

<file path=ppt/notesSlides/_rels/notesSlide8.xml.rels>&#65279;<?xml version="1.0" encoding="utf-8"?><Relationships xmlns="http://schemas.openxmlformats.org/package/2006/relationships"><Relationship Type="http://schemas.openxmlformats.org/officeDocument/2006/relationships/slide" Target="/ppt/slides/slide8.xml" Id="R095f319832f44168" /><Relationship Type="http://schemas.openxmlformats.org/officeDocument/2006/relationships/notesMaster" Target="/ppt/notesMasters/notesMaster1.xml" Id="R961dbe41ce65434b" /></Relationships>
</file>

<file path=ppt/notesSlides/_rels/notesSlide9.xml.rels>&#65279;<?xml version="1.0" encoding="utf-8"?><Relationships xmlns="http://schemas.openxmlformats.org/package/2006/relationships"><Relationship Type="http://schemas.openxmlformats.org/officeDocument/2006/relationships/slide" Target="/ppt/slides/slide9.xml" Id="R358f600fb4484a58" /><Relationship Type="http://schemas.openxmlformats.org/officeDocument/2006/relationships/notesMaster" Target="/ppt/notesMasters/notesMaster1.xml" Id="R841bfeb984fd46b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ae079f0484a4d21" /><Relationship Type="http://schemas.openxmlformats.org/officeDocument/2006/relationships/notesMaster" Target="/ppt/notesMasters/notesMaster1.xml" Id="R9ccc5bf1ee44409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181db72505d4274" /><Relationship Type="http://schemas.openxmlformats.org/officeDocument/2006/relationships/notesMaster" Target="/ppt/notesMasters/notesMaster1.xml" Id="R53149e57be3342d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f6b30dd5e774581" /><Relationship Type="http://schemas.openxmlformats.org/officeDocument/2006/relationships/notesMaster" Target="/ppt/notesMasters/notesMaster1.xml" Id="Re3c11c64e4ec4cc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2124b813c924950" /><Relationship Type="http://schemas.openxmlformats.org/officeDocument/2006/relationships/notesMaster" Target="/ppt/notesMasters/notesMaster1.xml" Id="Rb94cc310ebdc474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750226834e6436f" /><Relationship Type="http://schemas.openxmlformats.org/officeDocument/2006/relationships/notesMaster" Target="/ppt/notesMasters/notesMaster1.xml" Id="R5e14ed3d2d3c41b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7d17928675c410f" /><Relationship Type="http://schemas.openxmlformats.org/officeDocument/2006/relationships/notesMaster" Target="/ppt/notesMasters/notesMaster1.xml" Id="R66ea52f33b9d40d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114520cdf3444b8" /><Relationship Type="http://schemas.openxmlformats.org/officeDocument/2006/relationships/notesMaster" Target="/ppt/notesMasters/notesMaster1.xml" Id="R843cfac70d274e5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ab1b93611a842a1" /><Relationship Type="http://schemas.openxmlformats.org/officeDocument/2006/relationships/notesMaster" Target="/ppt/notesMasters/notesMaster1.xml" Id="R69fcbd5fbf83401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42a0d89dd754b73" /><Relationship Type="http://schemas.openxmlformats.org/officeDocument/2006/relationships/notesMaster" Target="/ppt/notesMasters/notesMaster1.xml" Id="R1094ac9ba24f446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23f5a6e44e44d2f" /><Relationship Type="http://schemas.openxmlformats.org/officeDocument/2006/relationships/notesMaster" Target="/ppt/notesMasters/notesMaster1.xml" Id="Rd6a25545f4e34dd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75c2fb92f254bdd" /><Relationship Type="http://schemas.openxmlformats.org/officeDocument/2006/relationships/notesMaster" Target="/ppt/notesMasters/notesMaster1.xml" Id="Ra4b1ed27305a4be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9cd41921a254989" /><Relationship Type="http://schemas.openxmlformats.org/officeDocument/2006/relationships/notesMaster" Target="/ppt/notesMasters/notesMaster1.xml" Id="Rc43090dbc9ab476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38e012e3d59481f" /><Relationship Type="http://schemas.openxmlformats.org/officeDocument/2006/relationships/notesMaster" Target="/ppt/notesMasters/notesMaster1.xml" Id="R07236738d6774b2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872b2c9a6ca4ea3" /><Relationship Type="http://schemas.openxmlformats.org/officeDocument/2006/relationships/notesMaster" Target="/ppt/notesMasters/notesMaster1.xml" Id="Rd58ec7e8751e46c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ee7b4ac3e154c10" /><Relationship Type="http://schemas.openxmlformats.org/officeDocument/2006/relationships/notesMaster" Target="/ppt/notesMasters/notesMaster1.xml" Id="R4a3ccc665559483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8a14e6fe5354c1b" /><Relationship Type="http://schemas.openxmlformats.org/officeDocument/2006/relationships/notesMaster" Target="/ppt/notesMasters/notesMaster1.xml" Id="Raaa74135575747b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829945ce2174d7d" /><Relationship Type="http://schemas.openxmlformats.org/officeDocument/2006/relationships/notesMaster" Target="/ppt/notesMasters/notesMaster1.xml" Id="R661af26e9de140b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dc4dd022f5a431a" /><Relationship Type="http://schemas.openxmlformats.org/officeDocument/2006/relationships/notesMaster" Target="/ppt/notesMasters/notesMaster1.xml" Id="R87c07ff8197741e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e0f280b14494e78" /><Relationship Type="http://schemas.openxmlformats.org/officeDocument/2006/relationships/notesMaster" Target="/ppt/notesMasters/notesMaster1.xml" Id="Rcbe8f77598c4426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cec27e8e24a45ea" /><Relationship Type="http://schemas.openxmlformats.org/officeDocument/2006/relationships/notesMaster" Target="/ppt/notesMasters/notesMaster1.xml" Id="Rad873d762433462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3e8d688630a4c1d" /><Relationship Type="http://schemas.openxmlformats.org/officeDocument/2006/relationships/notesMaster" Target="/ppt/notesMasters/notesMaster1.xml" Id="R06b5a4662ecf403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2b58bfbfbe14722" /><Relationship Type="http://schemas.openxmlformats.org/officeDocument/2006/relationships/notesMaster" Target="/ppt/notesMasters/notesMaster1.xml" Id="Rd524d2a30d26458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e124887f0ba4472" /><Relationship Type="http://schemas.openxmlformats.org/officeDocument/2006/relationships/notesMaster" Target="/ppt/notesMasters/notesMaster1.xml" Id="R779f1a1267cd406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Gebaseerd op Gerard Feller, Waar christenen van mening verschillen, aangeleverde Feller Books-editie. Titel en auteur: bestandspagina 2. Deze presentatie vat de twintig hoofdstukken samen. De foto is een illustratieve AI-scène, geen registratie van een bestaande bijeenkomst.</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Het voorwoord wil geen twintig discussies winnen. De auteur kiest een klassieke evangelische hoofdlijn: de Schrift als beslissende norm en redding door Gods genade in Jezus Christus. Begrijpen betekent niet automatisch instemmen.</a:t>
            </a:r>
          </a:p>
          <a:p xmlns:a="http://schemas.openxmlformats.org/drawingml/2006/main">
            <a:r>
              <a:t/>
            </a:r>
          </a:p>
          <a:p xmlns:a="http://schemas.openxmlformats.org/drawingml/2006/main">
            <a:r>
              <a:t>Bron: Gerard Feller, Waar christenen van mening verschillen, aangeleverde Feller Books-editie, bestandspagina’s 6–7.</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Deze zes tradities vormen het vergelijkingskader van het boek. Het zijn geen zes gesloten of onderling uitsluitende categorieën. Een baptist kan tegelijk evangelisch en charismatisch zijn. Presenteer de omschrijvingen als accenten, niet als volledige definities.</a:t>
            </a:r>
          </a:p>
          <a:p xmlns:a="http://schemas.openxmlformats.org/drawingml/2006/main">
            <a:r>
              <a:t/>
            </a:r>
          </a:p>
          <a:p xmlns:a="http://schemas.openxmlformats.org/drawingml/2006/main">
            <a:r>
              <a:t>Bron: Gerard Feller, Waar christenen van mening verschillen, aangeleverde Feller Books-editie, bestandspagina’s 6–7, 22.</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 slotbeschouwing laat zien dat meningsverschillen vaak ontstaan vóór de laatste conclusie. Het gaat om de uitgangspunten waarmee een tekst gelezen wordt. Een woordenboekbetekenis is nog geen volledige exegese.</a:t>
            </a:r>
          </a:p>
          <a:p xmlns:a="http://schemas.openxmlformats.org/drawingml/2006/main">
            <a:r>
              <a:t/>
            </a:r>
          </a:p>
          <a:p xmlns:a="http://schemas.openxmlformats.org/drawingml/2006/main">
            <a:r>
              <a:t>Bron: Gerard Feller, Waar christenen van mening verschillen, aangeleverde Feller Books-editie, bestandspagina’s 7, 159–160.</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Selectie uit de historische tijdlijn van het boek. De breuk tussen Oost en West was een langdurig proces, waarvoor 1054 als traditionele marker geldt. Binnen iedere periode bestaan meer ontwikkelingen dan deze overzichtsdia kan tonen.</a:t>
            </a:r>
          </a:p>
          <a:p xmlns:a="http://schemas.openxmlformats.org/drawingml/2006/main">
            <a:r>
              <a:t/>
            </a:r>
          </a:p>
          <a:p xmlns:a="http://schemas.openxmlformats.org/drawingml/2006/main">
            <a:r>
              <a:t>Bron: Gerard Feller, Waar christenen van mening verschillen, aangeleverde Feller Books-editie, bestandspagina’s 156–157.</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Deel I van het boek: bestandspagina 16 en hoofdstukken 1–5. De vragen hangen samen: de opvatting van gezag beïnvloedt de uitleg van redding, verkiezing, zekerheid en doop.</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Het boek behandelt Sola Scriptura niet als afwijzing van alle historische uitleg. Rooms-katholiek en orthodox vallen evenmin samen: het pauselijk leergezag krijgt in beide tradities een andere plaats. Vraag welke instantie een interpretatie uiteindelijk kan corrigeren.</a:t>
            </a:r>
          </a:p>
          <a:p xmlns:a="http://schemas.openxmlformats.org/drawingml/2006/main">
            <a:r>
              <a:t/>
            </a:r>
          </a:p>
          <a:p xmlns:a="http://schemas.openxmlformats.org/drawingml/2006/main">
            <a:r>
              <a:t>Bron: Gerard Feller, Waar christenen van mening verschillen, aangeleverde Feller Books-editie, bestandspagina’s 17–23.</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Vermijd de karikatuur dat protestanten genade en katholieken zelfverlossing leren. Volgens het boek gaat in de grote tradities Gods genade vooraf. Theosis betekent deelname door genade, niet dat de mens God in wezen wordt. Paulus en Jakobus bestrijden verschillende misverstanden rond werken en geloof.</a:t>
            </a:r>
          </a:p>
          <a:p xmlns:a="http://schemas.openxmlformats.org/drawingml/2006/main">
            <a:r>
              <a:t/>
            </a:r>
          </a:p>
          <a:p xmlns:a="http://schemas.openxmlformats.org/drawingml/2006/main">
            <a:r>
              <a:t>Bron: Gerard Feller, Waar christenen van mening verschillen, aangeleverde Feller Books-editie, bestandspagina’s 24–29.</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Arminianisme is geen pelagianisme. Beide modellen verwerpen zelfverlossing. De verschillen betreffen de wijze waarop Gods initiatief en de menselijke reactie samenhangen. Romeinen 9 moet binnen Romeinen 9–11 gelezen worden, inclusief Israël en de volken.</a:t>
            </a:r>
          </a:p>
          <a:p xmlns:a="http://schemas.openxmlformats.org/drawingml/2006/main">
            <a:r>
              <a:t/>
            </a:r>
          </a:p>
          <a:p xmlns:a="http://schemas.openxmlformats.org/drawingml/2006/main">
            <a:r>
              <a:t>Bron: Gerard Feller, Waar christenen van mening verschillen, aangeleverde Feller Books-editie, bestandspagina’s 30–34.</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 klassieke gereformeerde leer is niet eenvoudig: ooit een gebed uitgesproken en daarna is het verdere leven onbelangrijk. Andere tradities verstaan de waarschuwingen als werkelijke mogelijkheid van afval. Het pastorale evenwicht vermijdt voortdurende angst én zorgeloosheid.</a:t>
            </a:r>
          </a:p>
          <a:p xmlns:a="http://schemas.openxmlformats.org/drawingml/2006/main">
            <a:r>
              <a:t/>
            </a:r>
          </a:p>
          <a:p xmlns:a="http://schemas.openxmlformats.org/drawingml/2006/main">
            <a:r>
              <a:t>Bron: Gerard Feller, Waar christenen van mening verschillen, aangeleverde Feller Books-editie, bestandspagina’s 35–38.</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 argumenten voor kinderdoop verschillen tussen gereformeerde, katholieke en orthodoxe tradities. Gereformeerde kinderdoop garandeert niet automatisch persoonlijke redding. Huisdoopteksten noemen niet expliciet aanwezige baby’s. Ook de hoeveelheid water is een apart discussiepunt. Beeld: AI-tekening, conceptueel, geen historische gebeurtenis.</a:t>
            </a:r>
          </a:p>
          <a:p xmlns:a="http://schemas.openxmlformats.org/drawingml/2006/main">
            <a:r>
              <a:t/>
            </a:r>
          </a:p>
          <a:p xmlns:a="http://schemas.openxmlformats.org/drawingml/2006/main">
            <a:r>
              <a:t>Bron: Gerard Feller, Waar christenen van mening verschillen, aangeleverde Feller Books-editie, bestandspagina’s 39–45.</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Deel II, bestandspagina 47 en hoofdstukken 6–10. Het verstaan van kerk en ambt hangt samen met sacramenten, leiding en geestelijke gaven. Beeld: AI-foto-illustratie van een niet geïdentificeerd kerkinterieur.</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Zwingli legt nadruk op gedachtenis en teken. Calvijn spreekt van werkelijke geestelijke gemeenschap met Christus. Luther verdedigt een andere vorm van werkelijke aanwezigheid. Rooms-katholieke transsubstantiatie en orthodox spreken over het mysterie mogen niet simpel worden samengevoegd. Beeld: illustratieve AI-stillevenfoto.</a:t>
            </a:r>
          </a:p>
          <a:p xmlns:a="http://schemas.openxmlformats.org/drawingml/2006/main">
            <a:r>
              <a:t/>
            </a:r>
          </a:p>
          <a:p xmlns:a="http://schemas.openxmlformats.org/drawingml/2006/main">
            <a:r>
              <a:t>Bron: Gerard Feller, Waar christenen van mening verschillen, aangeleverde Feller Books-editie, bestandspagina’s 48–53.</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Katholieke en orthodoxe opvattingen van kerk verschillen onder meer over universele pauselijke jurisdictie. Protestantse structuren variëren. Apostoliciteit kan zowel historische ambtelijke continuïteit als trouw aan apostolische leer aanduiden. De bron bespreekt ook de zichtbare en onzichtbare kerk.</a:t>
            </a:r>
          </a:p>
          <a:p xmlns:a="http://schemas.openxmlformats.org/drawingml/2006/main">
            <a:r>
              <a:t/>
            </a:r>
          </a:p>
          <a:p xmlns:a="http://schemas.openxmlformats.org/drawingml/2006/main">
            <a:r>
              <a:t>Bron: Gerard Feller, Waar christenen van mening verschillen, aangeleverde Feller Books-editie, bestandspagina’s 54–59.</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Beide posities beroepen zich op de Schrift. Bespreek de teksten over Priscilla, Febe en Junia naast 1 Timotheüs 2. Niet iedere actieve bediening maakt direct duidelijk welk formeel ambt iemand bekleedde. Kerkverbanden verschillen ook in de betekenis van priester, oudste, voorganger en apostel. Beeld: conceptuele AI-tekening over luisteren en overleg, geen uitspraak over ambtsbevoegdheid.</a:t>
            </a:r>
          </a:p>
          <a:p xmlns:a="http://schemas.openxmlformats.org/drawingml/2006/main">
            <a:r>
              <a:t/>
            </a:r>
          </a:p>
          <a:p xmlns:a="http://schemas.openxmlformats.org/drawingml/2006/main">
            <a:r>
              <a:t>Bron: Gerard Feller, Waar christenen van mening verschillen, aangeleverde Feller Books-editie, bestandspagina’s 60–66.</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Het boek noemt Schrift, karakter van Christus, vrucht, wijsheid, volwassen gelovigen en feiten als toetsingsvragen. Bij huwelijk, geld, medische beslissingen en gehoorzaamheid kan een stellige profetische uitspraak grote druk veroorzaken. “Ik heb een indruk, wil je die toetsen?” erkent menselijke feilbaarheid.</a:t>
            </a:r>
          </a:p>
          <a:p xmlns:a="http://schemas.openxmlformats.org/drawingml/2006/main">
            <a:r>
              <a:t/>
            </a:r>
          </a:p>
          <a:p xmlns:a="http://schemas.openxmlformats.org/drawingml/2006/main">
            <a:r>
              <a:t>Bron: Gerard Feller, Waar christenen van mening verschillen, aangeleverde Feller Books-editie, bestandspagina’s 67–72.</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Cessationisme betekent niet noodzakelijk dat God vandaag geen wonder kan doen. Continuationisme betekent niet dat iedere wonderclaim waar is. Het boek onderscheidt tongentaal in verschillende nieuwtestamentische situaties en benadrukt verstaanbaarheid, orde en liefde. Beeld: symbolische AI-tekening van duif en open boek.</a:t>
            </a:r>
          </a:p>
          <a:p xmlns:a="http://schemas.openxmlformats.org/drawingml/2006/main">
            <a:r>
              <a:t/>
            </a:r>
          </a:p>
          <a:p xmlns:a="http://schemas.openxmlformats.org/drawingml/2006/main">
            <a:r>
              <a:t>Bron: Gerard Feller, Waar christenen van mening verschillen, aangeleverde Feller Books-editie, bestandspagina’s 73–83.</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Deel III, bestandspagina 84 en hoofdstukken 11–15. De hoop reikt verder dan tijdelijke genezing, politieke verwachtingen of een eindtijdschema. Zij omvat opstanding, oordeel en nieuwe schepping. Beeld: illustratieve AI-landschapsfoto als hoopmotief, geen afbeelding van de hemel.</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Het boek onderscheidt genezing, de gave van genezing en een garantie op onmiddellijk herstel. Een genezingsclaim vraagt zorgvuldige verificatie. Christenen blijven ziek en sterven, terwijl de lichamelijke opstanding de volledige verlossing belooft. De foto illustreert nabijheid en zorg, geen genezingsgebeurtenis.</a:t>
            </a:r>
          </a:p>
          <a:p xmlns:a="http://schemas.openxmlformats.org/drawingml/2006/main">
            <a:r>
              <a:t/>
            </a:r>
          </a:p>
          <a:p xmlns:a="http://schemas.openxmlformats.org/drawingml/2006/main">
            <a:r>
              <a:t>Bron: Gerard Feller, Waar christenen van mening verschillen, aangeleverde Feller Books-editie, bestandspagina’s 85–90.</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Progressief dispensationalisme legt meer nadruk op samenhang en huidige vervulling dan klassieke modellen. Het boek benadrukt één weg van redding in Christus voor Jood en niet-Jood. Bijbels Israël en concrete besluiten van een moderne staat mogen niet zonder argumentatie volledig samenvallen. Beeld: AI-tekening van een olijfboom met ent als visueel motief bij Romeinen 11.</a:t>
            </a:r>
          </a:p>
          <a:p xmlns:a="http://schemas.openxmlformats.org/drawingml/2006/main">
            <a:r>
              <a:t/>
            </a:r>
          </a:p>
          <a:p xmlns:a="http://schemas.openxmlformats.org/drawingml/2006/main">
            <a:r>
              <a:t>Bron: Gerard Feller, Waar christenen van mening verschillen, aangeleverde Feller Books-editie, bestandspagina’s 91–96.</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Het boek bespreekt meerdere ordeningen, zonder de weerhouder of een actuele wereldleider definitief te identificeren. Pre-wrath en midtribulationisme zijn geen identieke modellen. De pastorale bedoeling van 1 Thessalonicenzen 4 is elkaar troosten met de beloofde ontmoeting met Christus.</a:t>
            </a:r>
          </a:p>
          <a:p xmlns:a="http://schemas.openxmlformats.org/drawingml/2006/main">
            <a:r>
              <a:t/>
            </a:r>
          </a:p>
          <a:p xmlns:a="http://schemas.openxmlformats.org/drawingml/2006/main">
            <a:r>
              <a:t>Bron: Gerard Feller, Waar christenen van mening verschillen, aangeleverde Feller Books-editie, bestandspagina’s 97–102.</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Amillennialisme betekent niet dat Christus geen Koninkrijk heeft. Het verschil gaat om aard en tijd van de regering. Recapitulatie leest gedeelten als een hernieuwd perspectief op dezelfde werkelijkheid. Het boek wijst speculatief datumrekenen af.</a:t>
            </a:r>
          </a:p>
          <a:p xmlns:a="http://schemas.openxmlformats.org/drawingml/2006/main">
            <a:r>
              <a:t/>
            </a:r>
          </a:p>
          <a:p xmlns:a="http://schemas.openxmlformats.org/drawingml/2006/main">
            <a:r>
              <a:t>Bron: Gerard Feller, Waar christenen van mening verschillen, aangeleverde Feller Books-editie, bestandspagina’s 103–107.</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Bijbelse termen als nefesh en psyche hebben een contextafhankelijk bereik. De bron waarschuwt voor een al te eenvoudig schema van een onbelangrijk lichaam en een losstaande ziel. Hemel, tussenstaat, opstanding en nieuwe aarde moeten zorgvuldig worden onderscheiden.</a:t>
            </a:r>
          </a:p>
          <a:p xmlns:a="http://schemas.openxmlformats.org/drawingml/2006/main">
            <a:r>
              <a:t/>
            </a:r>
          </a:p>
          <a:p xmlns:a="http://schemas.openxmlformats.org/drawingml/2006/main">
            <a:r>
              <a:t>Bron: Gerard Feller, Waar christenen van mening verschillen, aangeleverde Feller Books-editie, bestandspagina’s 108–118.</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Deel IV, bestandspagina 119 en hoofdstukken 16–20. Dit deel verbindt uiteindelijke hoop en oordeel met Schriftgezag, schepping en concreet discipelschap. Beeld: conceptuele AI-tekening van de schepping, geen wetenschappelijke reconstructie of tijdlijn.</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 eeuwige bewuste straf is de traditionele meerderheidspositie in veel kerken. Het boek bespreekt ook annihilationisme en universalisme. Universalistische “allen”-teksten vragen contextuele uitleg. Symbolische taal in Openbaring betekent niet dat oordeel onwerkelijk is. Spreek hierover met ernst en zonder menselijke superioriteit.</a:t>
            </a:r>
          </a:p>
          <a:p xmlns:a="http://schemas.openxmlformats.org/drawingml/2006/main">
            <a:r>
              <a:t/>
            </a:r>
          </a:p>
          <a:p xmlns:a="http://schemas.openxmlformats.org/drawingml/2006/main">
            <a:r>
              <a:t>Bron: Gerard Feller, Waar christenen van mening verschillen, aangeleverde Feller Books-editie, bestandspagina’s 120–128.</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Volgens de katholieke leer is het vagevuur geen tweede kans voor wie definitief verloren is. Reiniging is in die visie zelf genade, geen vervanging van Christus’ offer. Protestantse uitleggers lezen 1 Korintiërs 3 als toetsing van werk. De canonieke status van 2 Makkabeeën is een voorafgaand meningsverschil.</a:t>
            </a:r>
          </a:p>
          <a:p xmlns:a="http://schemas.openxmlformats.org/drawingml/2006/main">
            <a:r>
              <a:t/>
            </a:r>
          </a:p>
          <a:p xmlns:a="http://schemas.openxmlformats.org/drawingml/2006/main">
            <a:r>
              <a:t>Bron: Gerard Feller, Waar christenen van mening verschillen, aangeleverde Feller Books-editie, bestandspagina’s 129–133.</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Theotokos verdedigt oorspronkelijk de identiteit van Christus als God de Zoon die mens werd. De onbevlekte ontvangenis betreft Maria’s eigen ontvangenis en is niet de maagdelijke geboorte van Jezus. Katholieke en orthodoxe Mariologie verschillen op onderdelen. Een eerlijke vergelijking gebruikt de eigen definities van de tradities.</a:t>
            </a:r>
          </a:p>
          <a:p xmlns:a="http://schemas.openxmlformats.org/drawingml/2006/main">
            <a:r>
              <a:t/>
            </a:r>
          </a:p>
          <a:p xmlns:a="http://schemas.openxmlformats.org/drawingml/2006/main">
            <a:r>
              <a:t>Bron: Gerard Feller, Waar christenen van mening verschillen, aangeleverde Feller Books-editie, bestandspagina’s 134–139.</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 bron onderscheidt natuuronderzoek van filosofisch naturalisme. Acceptatie van een oude aarde impliceert niet automatisch acceptatie van alle biologische evolutie. Een wetenschappelijk procesmodel bewijst op zichzelf niet dat God afwezig is. De discussie over Adam vraagt eigen behandeling.</a:t>
            </a:r>
          </a:p>
          <a:p xmlns:a="http://schemas.openxmlformats.org/drawingml/2006/main">
            <a:r>
              <a:t/>
            </a:r>
          </a:p>
          <a:p xmlns:a="http://schemas.openxmlformats.org/drawingml/2006/main">
            <a:r>
              <a:t>Bron: Gerard Feller, Waar christenen van mening verschillen, aangeleverde Feller Books-editie, bestandspagina’s 140–146.</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Het boek behandelt onder meer seksualiteit, echtscheiding, het begin en einde van leven, oorlog en vrede. Respect heft een overtuiging niet automatisch op, maar vernedering, haat en geweld passen er niet bij. Veiligheid bij misbruik verdient bescherming. Het nalaten van disproportionele behandeling is niet vanzelf gelijk aan doelbewust doden. Bespreek specifieke casussen met passende deskundigheid.</a:t>
            </a:r>
          </a:p>
          <a:p xmlns:a="http://schemas.openxmlformats.org/drawingml/2006/main">
            <a:r>
              <a:t/>
            </a:r>
          </a:p>
          <a:p xmlns:a="http://schemas.openxmlformats.org/drawingml/2006/main">
            <a:r>
              <a:t>Bron: Gerard Feller, Waar christenen van mening verschillen, aangeleverde Feller Books-editie, bestandspagina’s 147–155.</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Dit is de driedeling uit de slotbeschouwing, gepresenteerd als gesprekshulp en niet als een door alle kerken aanvaarde rangorde. Een verschil over doop kan de gemeentepraktijk sterk raken zonder dat het automatisch elk christelijk geloof van de ander ontkent.</a:t>
            </a:r>
          </a:p>
          <a:p xmlns:a="http://schemas.openxmlformats.org/drawingml/2006/main">
            <a:r>
              <a:t/>
            </a:r>
          </a:p>
          <a:p xmlns:a="http://schemas.openxmlformats.org/drawingml/2006/main">
            <a:r>
              <a:t>Bron: Gerard Feller, Waar christenen van mening verschillen, aangeleverde Feller Books-editie, bestandspagina’s 159–160.</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Deze gespreksvragen zijn eigen toepassingen bij de slotbeschouwing en het nawoord. Laat deelnemers eerst het standpunt van de ander in herkenbare woorden samenvatten. Scheid inhoudelijke kritiek van een oordeel over motieven of oprechtheid. Kies zo nodig één thema voor een volgende bijeenkomst.</a:t>
            </a:r>
          </a:p>
          <a:p xmlns:a="http://schemas.openxmlformats.org/drawingml/2006/main">
            <a:r>
              <a:t/>
            </a:r>
          </a:p>
          <a:p xmlns:a="http://schemas.openxmlformats.org/drawingml/2006/main">
            <a:r>
              <a:t>Bron: Gerard Feller, Waar christenen van mening verschillen, aangeleverde Feller Books-editie, bestandspagina’s 159–165.</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Motto van de aangeleverde editie, bestandspagina 5. Afsluiting bij de lijn van het boek: waarheid en liefde samen, met Christus centraal. Beeld: illustratieve AI-landschapsfoto als achtergrond, geen voorstelling van een werkelijk toekomstige locatie.</a:t>
            </a:r>
          </a:p>
          <a:p xmlns:a="http://schemas.openxmlformats.org/drawingml/2006/main">
            <a:r>
              <a:t/>
            </a:r>
          </a:p>
          <a:p xmlns:a="http://schemas.openxmlformats.org/drawingml/2006/main">
            <a:r>
              <a:t>De dia geeft een beknopte inhoudelijke samenvatting. Eventuele afbeeldingen zijn illustratief en geen bewijs voor een leerstelling.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f9157b03cab4a9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976261854044cf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2401350e1fb4a6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d5ffa885e6b479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3a1db7040604bd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b844dd0acc04cb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EB600CF-F3B2-4961-8DE8-CC3314A3F33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BCF63E7-A1DF-4524-AAFA-2543F77C9E9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0588DC5-AC6E-4418-8EBC-3C044F7672E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8917840-60C8-43A5-AF2C-9843399E874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AD77F7FB-8D11-49B0-B82D-211A788C65A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14530C3-B462-4C1D-B2F3-0F7AE8EC24A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3378AE6-F68E-442D-90D0-3AA0328BD9D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DC43559-12D1-443D-ABBD-901ED7C30FF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7918AFF-C64A-4FDC-8901-61E3D7C2033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F8C9D40-C464-48B6-89D7-2093FC4C377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4af565f01ae4517" /><Relationship Type="http://schemas.openxmlformats.org/officeDocument/2006/relationships/slideLayout" Target="/ppt/slideLayouts/slideLayout1.xml" Id="R51a607ffea2d4893" /><Relationship Type="http://schemas.openxmlformats.org/officeDocument/2006/relationships/slideLayout" Target="/ppt/slideLayouts/slideLayout2.xml" Id="Rfa70b2ca637f4c36" /><Relationship Type="http://schemas.openxmlformats.org/officeDocument/2006/relationships/slideLayout" Target="/ppt/slideLayouts/slideLayout3.xml" Id="Rcf55fe34664a4858" /><Relationship Type="http://schemas.openxmlformats.org/officeDocument/2006/relationships/slideLayout" Target="/ppt/slideLayouts/slideLayout4.xml" Id="Ra4ae588dd4ef4e32" /><Relationship Type="http://schemas.openxmlformats.org/officeDocument/2006/relationships/slideLayout" Target="/ppt/slideLayouts/slideLayout5.xml" Id="R2f6ea1db845b4ed4" /><Relationship Type="http://schemas.openxmlformats.org/officeDocument/2006/relationships/slideLayout" Target="/ppt/slideLayouts/slideLayout6.xml" Id="R7927442d858b49a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1a607ffea2d4893"/>
    <p:sldLayoutId xmlns:r="http://schemas.openxmlformats.org/officeDocument/2006/relationships" id="2147483650" r:id="Rfa70b2ca637f4c36"/>
    <p:sldLayoutId xmlns:r="http://schemas.openxmlformats.org/officeDocument/2006/relationships" id="2147483651" r:id="Rcf55fe34664a4858"/>
    <p:sldLayoutId xmlns:r="http://schemas.openxmlformats.org/officeDocument/2006/relationships" id="2147483652" r:id="Ra4ae588dd4ef4e32"/>
    <p:sldLayoutId xmlns:r="http://schemas.openxmlformats.org/officeDocument/2006/relationships" id="2147483653" r:id="R2f6ea1db845b4ed4"/>
    <p:sldLayoutId xmlns:r="http://schemas.openxmlformats.org/officeDocument/2006/relationships" id="2147483654" r:id="R7927442d858b49a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91281b5baee40d2" /><Relationship Type="http://schemas.openxmlformats.org/officeDocument/2006/relationships/image" Target="/ppt/media/image.jpeg" Id="R66c42f63b67d47db" /><Relationship Type="http://schemas.openxmlformats.org/officeDocument/2006/relationships/notesSlide" Target="/ppt/notesSlides/notesSlide1.xml" Id="Rf451c129c26b4c0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fa6e619775049cf" /><Relationship Type="http://schemas.openxmlformats.org/officeDocument/2006/relationships/notesSlide" Target="/ppt/notesSlides/notesSlide2.xml" Id="R53e72cf9a57540e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df32e381d444561" /><Relationship Type="http://schemas.openxmlformats.org/officeDocument/2006/relationships/notesSlide" Target="/ppt/notesSlides/notesSlide3.xml" Id="R1e4e0fe5c4fa480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81422e2fb1040c2" /><Relationship Type="http://schemas.openxmlformats.org/officeDocument/2006/relationships/notesSlide" Target="/ppt/notesSlides/notesSlide4.xml" Id="Rc0630d034ef6456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3e1f3b9071e4c56" /><Relationship Type="http://schemas.openxmlformats.org/officeDocument/2006/relationships/notesSlide" Target="/ppt/notesSlides/notesSlide5.xml" Id="Rf3fd640d26524b8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14b034cb4164e7e" /><Relationship Type="http://schemas.openxmlformats.org/officeDocument/2006/relationships/notesSlide" Target="/ppt/notesSlides/notesSlide6.xml" Id="Rd616a05f812b400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2c6535bb5f241fc" /><Relationship Type="http://schemas.openxmlformats.org/officeDocument/2006/relationships/notesSlide" Target="/ppt/notesSlides/notesSlide7.xml" Id="Rfd1f38c7de01410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f7164fa3f6b4223" /><Relationship Type="http://schemas.openxmlformats.org/officeDocument/2006/relationships/notesSlide" Target="/ppt/notesSlides/notesSlide8.xml" Id="R6cae99a77a4b4ca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16bcf04094e48bb" /><Relationship Type="http://schemas.openxmlformats.org/officeDocument/2006/relationships/notesSlide" Target="/ppt/notesSlides/notesSlide9.xml" Id="Re08883f9f6e64d0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9d49b303ed414f37" /><Relationship Type="http://schemas.openxmlformats.org/officeDocument/2006/relationships/notesSlide" Target="/ppt/notesSlides/notesSlide10.xml" Id="R01a5202d496847c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6aefd3e3fba940b7" /><Relationship Type="http://schemas.openxmlformats.org/officeDocument/2006/relationships/image" Target="/ppt/media/image2.jpeg" Id="R1b8a71385c0845f1" /><Relationship Type="http://schemas.openxmlformats.org/officeDocument/2006/relationships/notesSlide" Target="/ppt/notesSlides/notesSlide11.xml" Id="R3a77751c5ff1486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eb13c031ad474c8b" /><Relationship Type="http://schemas.openxmlformats.org/officeDocument/2006/relationships/image" Target="/ppt/media/image3.jpeg" Id="R9ff9def2b2b44356" /><Relationship Type="http://schemas.openxmlformats.org/officeDocument/2006/relationships/notesSlide" Target="/ppt/notesSlides/notesSlide12.xml" Id="R58f6fa932b5449a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d4a0ff9a3c724da4" /><Relationship Type="http://schemas.openxmlformats.org/officeDocument/2006/relationships/image" Target="/ppt/media/image4.jpeg" Id="R6be9827d7c464ab5" /><Relationship Type="http://schemas.openxmlformats.org/officeDocument/2006/relationships/notesSlide" Target="/ppt/notesSlides/notesSlide13.xml" Id="R8014e848874445a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e5e68e91eb474b35" /><Relationship Type="http://schemas.openxmlformats.org/officeDocument/2006/relationships/notesSlide" Target="/ppt/notesSlides/notesSlide14.xml" Id="R6cf6bf4a5c9242e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9ec5e21625804c3a" /><Relationship Type="http://schemas.openxmlformats.org/officeDocument/2006/relationships/image" Target="/ppt/media/image5.jpeg" Id="R224eb33f8775417d" /><Relationship Type="http://schemas.openxmlformats.org/officeDocument/2006/relationships/notesSlide" Target="/ppt/notesSlides/notesSlide15.xml" Id="Rf20364c1446c408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c67530ac1f92461c" /><Relationship Type="http://schemas.openxmlformats.org/officeDocument/2006/relationships/notesSlide" Target="/ppt/notesSlides/notesSlide16.xml" Id="Rffe5935c6b0345f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efcab207b1fe4125" /><Relationship Type="http://schemas.openxmlformats.org/officeDocument/2006/relationships/image" Target="/ppt/media/image6.jpeg" Id="R05c921b8772e4623" /><Relationship Type="http://schemas.openxmlformats.org/officeDocument/2006/relationships/notesSlide" Target="/ppt/notesSlides/notesSlide17.xml" Id="R34f063f4b94645c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0d1009fc41794a10" /><Relationship Type="http://schemas.openxmlformats.org/officeDocument/2006/relationships/image" Target="/ppt/media/image7.jpeg" Id="R6a5a8e35ea834cea" /><Relationship Type="http://schemas.openxmlformats.org/officeDocument/2006/relationships/notesSlide" Target="/ppt/notesSlides/notesSlide18.xml" Id="R4c4ca4d3df94495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fe7cae1925be411a" /><Relationship Type="http://schemas.openxmlformats.org/officeDocument/2006/relationships/image" Target="/ppt/media/image8.jpeg" Id="R6589083f254043df" /><Relationship Type="http://schemas.openxmlformats.org/officeDocument/2006/relationships/notesSlide" Target="/ppt/notesSlides/notesSlide19.xml" Id="Ra058e3040f9e4a4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ff15697777904cba" /><Relationship Type="http://schemas.openxmlformats.org/officeDocument/2006/relationships/image" Target="/ppt/media/image9.jpeg" Id="R38bd58c4bcbd4300" /><Relationship Type="http://schemas.openxmlformats.org/officeDocument/2006/relationships/notesSlide" Target="/ppt/notesSlides/notesSlide20.xml" Id="Rcf509e4d64094eb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4334a9a075df4c09" /><Relationship Type="http://schemas.openxmlformats.org/officeDocument/2006/relationships/notesSlide" Target="/ppt/notesSlides/notesSlide21.xml" Id="R1626be17c123436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a2f21b6095f94faa" /><Relationship Type="http://schemas.openxmlformats.org/officeDocument/2006/relationships/notesSlide" Target="/ppt/notesSlides/notesSlide22.xml" Id="R8072b89179b54c3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782fa7b63d194770" /><Relationship Type="http://schemas.openxmlformats.org/officeDocument/2006/relationships/notesSlide" Target="/ppt/notesSlides/notesSlide23.xml" Id="Rc3969a1af13c47e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fb5aceedf43d469b" /><Relationship Type="http://schemas.openxmlformats.org/officeDocument/2006/relationships/image" Target="/ppt/media/image10.jpeg" Id="R64918c7b88ac4340" /><Relationship Type="http://schemas.openxmlformats.org/officeDocument/2006/relationships/notesSlide" Target="/ppt/notesSlides/notesSlide24.xml" Id="Re74997d6e5eb4ca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23484e3c99b44123" /><Relationship Type="http://schemas.openxmlformats.org/officeDocument/2006/relationships/notesSlide" Target="/ppt/notesSlides/notesSlide25.xml" Id="R5a9307445b7b4e3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b835aef7cf6c46be" /><Relationship Type="http://schemas.openxmlformats.org/officeDocument/2006/relationships/notesSlide" Target="/ppt/notesSlides/notesSlide26.xml" Id="Rc77ed303aa154f5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5cc55b1630674f91" /><Relationship Type="http://schemas.openxmlformats.org/officeDocument/2006/relationships/notesSlide" Target="/ppt/notesSlides/notesSlide27.xml" Id="R202f248e76484f0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ec99ddd97c114cfb" /><Relationship Type="http://schemas.openxmlformats.org/officeDocument/2006/relationships/notesSlide" Target="/ppt/notesSlides/notesSlide28.xml" Id="R78c0393b31dc49d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8e2803c9be784c90" /><Relationship Type="http://schemas.openxmlformats.org/officeDocument/2006/relationships/notesSlide" Target="/ppt/notesSlides/notesSlide29.xml" Id="R8f4cb3637aec474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75d7e094c0804915" /><Relationship Type="http://schemas.openxmlformats.org/officeDocument/2006/relationships/notesSlide" Target="/ppt/notesSlides/notesSlide30.xml" Id="Rd72ee7f8ed23414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486154a0fd1d43c3" /><Relationship Type="http://schemas.openxmlformats.org/officeDocument/2006/relationships/notesSlide" Target="/ppt/notesSlides/notesSlide31.xml" Id="R3df1de4789ef427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e7a27960a6924264" /><Relationship Type="http://schemas.openxmlformats.org/officeDocument/2006/relationships/image" Target="/ppt/media/image11.jpeg" Id="Rfd85efbd5a2a49fd" /><Relationship Type="http://schemas.openxmlformats.org/officeDocument/2006/relationships/notesSlide" Target="/ppt/notesSlides/notesSlide32.xml" Id="R33c90c7d1e4349fe" /></Relationships>
</file>

<file path=ppt/slides/slide1.xml><?xml version="1.0" encoding="utf-8"?>
<p:sld xmlns:p="http://schemas.openxmlformats.org/presentationml/2006/main">
  <p:cSld>
    <p:bg>
      <p:bgPr>
        <a:solidFill xmlns:a="http://schemas.openxmlformats.org/drawingml/2006/main">
          <a:srgbClr val="173E34"/>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5153E7F0-6C23-49B3-AE08-11E375220EB9}"/>
              </a:ext>
            </a:extLst>
          </p:cNvPr>
          <p:cNvPicPr>
            <a:picLocks xmlns:a="http://schemas.openxmlformats.org/drawingml/2006/main" noChangeAspect="1"/>
          </p:cNvPicPr>
          <p:nvPr/>
        </p:nvPicPr>
        <p:blipFill>
          <a:blip xmlns:r="http://schemas.openxmlformats.org/officeDocument/2006/relationships" xmlns:a="http://schemas.openxmlformats.org/drawingml/2006/main" r:embed="R66c42f63b67d47db"/>
          <a:srcRect xmlns:a="http://schemas.openxmlformats.org/drawingml/2006/main" l="23814" t="0" r="23814" b="0"/>
          <a:stretch xmlns:a="http://schemas.openxmlformats.org/drawingml/2006/main">
            <a:fillRect l="0" t="0" r="0" b="0"/>
          </a:stretch>
        </p:blipFill>
        <p:spPr>
          <a:xfrm xmlns:a="http://schemas.openxmlformats.org/drawingml/2006/main">
            <a:off x="5810250" y="0"/>
            <a:ext cx="6381750" cy="6858000"/>
          </a:xfrm>
          <a:prstGeom xmlns:a="http://schemas.openxmlformats.org/drawingml/2006/main" prst="rect">
            <a:avLst/>
          </a:prstGeom>
        </p:spPr>
      </p:pic>
      <p:sp>
        <p:nvSpPr>
          <p:cNvPr id="2" name="Waar christenen&#10;van mening&#10;verschillen">
            <a:extLst xmlns:a="http://schemas.openxmlformats.org/drawingml/2006/main">
              <a:ext uri="{FF2B5EF4-FFF2-40B4-BE49-F238E27FC236}">
                <a16:creationId xmlns:a16="http://schemas.microsoft.com/office/drawing/2014/main" id="{BECB42D3-CCAE-4B33-BC4D-4ABCAC1CABF6}"/>
              </a:ext>
            </a:extLst>
          </p:cNvPr>
          <p:cNvSpPr>
            <a:spLocks xmlns:a="http://schemas.openxmlformats.org/drawingml/2006/main" noGrp="1"/>
          </p:cNvSpPr>
          <p:nvPr/>
        </p:nvSpPr>
        <p:spPr>
          <a:xfrm xmlns:a="http://schemas.openxmlformats.org/drawingml/2006/main">
            <a:off x="609600" y="1190625"/>
            <a:ext cx="5095875" cy="2619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4125" b="1">
                <a:solidFill>
                  <a:srgbClr val="FFFFFF"/>
                </a:solidFill>
                <a:latin typeface="Arial"/>
                <a:ea typeface="Arial"/>
                <a:cs typeface="Arial"/>
              </a:defRPr>
            </a:defPPr>
          </a:lstStyle>
          <a:p xmlns:a="http://schemas.openxmlformats.org/drawingml/2006/main">
            <a:pPr>
              <a:lnSpc>
                <a:spcPct val="115000"/>
              </a:lnSpc>
              <a:buNone/>
              <a:defRPr sz="4125" b="1">
                <a:solidFill>
                  <a:srgbClr val="FFFFFF"/>
                </a:solidFill>
                <a:latin typeface="Arial"/>
                <a:ea typeface="Arial"/>
                <a:cs typeface="Arial"/>
              </a:defRPr>
            </a:pPr>
            <a:r>
              <a:rPr sz="4125" b="1">
                <a:solidFill>
                  <a:srgbClr val="FFFFFF"/>
                </a:solidFill>
                <a:latin typeface="Arial"/>
                <a:ea typeface="Arial"/>
                <a:cs typeface="Arial"/>
              </a:rPr>
              <a:t>Waar christenen</a:t>
            </a:r>
          </a:p>
          <a:p xmlns:a="http://schemas.openxmlformats.org/drawingml/2006/main">
            <a:pPr>
              <a:lnSpc>
                <a:spcPct val="115000"/>
              </a:lnSpc>
              <a:buNone/>
              <a:defRPr sz="4125" b="1">
                <a:solidFill>
                  <a:srgbClr val="FFFFFF"/>
                </a:solidFill>
                <a:latin typeface="Arial"/>
                <a:ea typeface="Arial"/>
                <a:cs typeface="Arial"/>
              </a:defRPr>
            </a:pPr>
            <a:r>
              <a:rPr sz="4125" b="1">
                <a:solidFill>
                  <a:srgbClr val="FFFFFF"/>
                </a:solidFill>
                <a:latin typeface="Arial"/>
                <a:ea typeface="Arial"/>
                <a:cs typeface="Arial"/>
              </a:rPr>
              <a:t>van mening</a:t>
            </a:r>
          </a:p>
          <a:p xmlns:a="http://schemas.openxmlformats.org/drawingml/2006/main">
            <a:pPr>
              <a:lnSpc>
                <a:spcPct val="115000"/>
              </a:lnSpc>
              <a:buNone/>
              <a:defRPr sz="4125" b="1">
                <a:solidFill>
                  <a:srgbClr val="FFFFFF"/>
                </a:solidFill>
                <a:latin typeface="Arial"/>
                <a:ea typeface="Arial"/>
                <a:cs typeface="Arial"/>
              </a:defRPr>
            </a:pPr>
            <a:r>
              <a:rPr sz="4125" b="1">
                <a:solidFill>
                  <a:srgbClr val="FFFFFF"/>
                </a:solidFill>
                <a:latin typeface="Arial"/>
                <a:ea typeface="Arial"/>
                <a:cs typeface="Arial"/>
              </a:rPr>
              <a:t>verschillen</a:t>
            </a:r>
          </a:p>
        </p:txBody>
      </p:sp>
      <p:sp>
        <p:nvSpPr>
          <p:cNvPr id="3" name="20 grote geloofsvragen onder de loep">
            <a:extLst xmlns:a="http://schemas.openxmlformats.org/drawingml/2006/main">
              <a:ext uri="{FF2B5EF4-FFF2-40B4-BE49-F238E27FC236}">
                <a16:creationId xmlns:a16="http://schemas.microsoft.com/office/drawing/2014/main" id="{FD7A7A1F-FDD2-4EC2-BF4A-F3780BA2E0C2}"/>
              </a:ext>
            </a:extLst>
          </p:cNvPr>
          <p:cNvSpPr>
            <a:spLocks xmlns:a="http://schemas.openxmlformats.org/drawingml/2006/main" noGrp="1"/>
          </p:cNvSpPr>
          <p:nvPr/>
        </p:nvSpPr>
        <p:spPr>
          <a:xfrm xmlns:a="http://schemas.openxmlformats.org/drawingml/2006/main">
            <a:off x="638175" y="4048125"/>
            <a:ext cx="4572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E4D3B8"/>
                </a:solidFill>
                <a:latin typeface="Arial"/>
                <a:ea typeface="Arial"/>
                <a:cs typeface="Arial"/>
              </a:defRPr>
            </a:defPPr>
          </a:lstStyle>
          <a:p xmlns:a="http://schemas.openxmlformats.org/drawingml/2006/main">
            <a:pPr>
              <a:lnSpc>
                <a:spcPct val="115000"/>
              </a:lnSpc>
              <a:buNone/>
              <a:defRPr sz="2100" b="0">
                <a:solidFill>
                  <a:srgbClr val="E4D3B8"/>
                </a:solidFill>
                <a:latin typeface="Arial"/>
                <a:ea typeface="Arial"/>
                <a:cs typeface="Arial"/>
              </a:defRPr>
            </a:pPr>
            <a:r>
              <a:rPr sz="2100" b="0">
                <a:solidFill>
                  <a:srgbClr val="E4D3B8"/>
                </a:solidFill>
                <a:latin typeface="Arial"/>
                <a:ea typeface="Arial"/>
                <a:cs typeface="Arial"/>
              </a:rPr>
              <a:t>20 grote geloofsvragen onder de loep</a:t>
            </a:r>
          </a:p>
        </p:txBody>
      </p:sp>
      <p:sp>
        <p:nvSpPr>
          <p:cNvPr id="4" name="Gerard Feller">
            <a:extLst xmlns:a="http://schemas.openxmlformats.org/drawingml/2006/main">
              <a:ext uri="{FF2B5EF4-FFF2-40B4-BE49-F238E27FC236}">
                <a16:creationId xmlns:a16="http://schemas.microsoft.com/office/drawing/2014/main" id="{E0C51A57-8BA1-4E9A-B8A2-A1D95A0DFBCC}"/>
              </a:ext>
            </a:extLst>
          </p:cNvPr>
          <p:cNvSpPr>
            <a:spLocks xmlns:a="http://schemas.openxmlformats.org/drawingml/2006/main" noGrp="1"/>
          </p:cNvSpPr>
          <p:nvPr/>
        </p:nvSpPr>
        <p:spPr>
          <a:xfrm xmlns:a="http://schemas.openxmlformats.org/drawingml/2006/main">
            <a:off x="638175" y="5467350"/>
            <a:ext cx="4095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FFFFFF"/>
                </a:solidFill>
                <a:latin typeface="Arial"/>
                <a:ea typeface="Arial"/>
                <a:cs typeface="Arial"/>
              </a:defRPr>
            </a:defPPr>
          </a:lstStyle>
          <a:p xmlns:a="http://schemas.openxmlformats.org/drawingml/2006/main">
            <a:pPr>
              <a:lnSpc>
                <a:spcPct val="115000"/>
              </a:lnSpc>
              <a:buNone/>
              <a:defRPr sz="1875" b="0">
                <a:solidFill>
                  <a:srgbClr val="FFFFFF"/>
                </a:solidFill>
                <a:latin typeface="Arial"/>
                <a:ea typeface="Arial"/>
                <a:cs typeface="Arial"/>
              </a:defRPr>
            </a:pPr>
            <a:r>
              <a:rPr sz="1875" b="0">
                <a:solidFill>
                  <a:srgbClr val="FFFFFF"/>
                </a:solidFill>
                <a:latin typeface="Arial"/>
                <a:ea typeface="Arial"/>
                <a:cs typeface="Arial"/>
              </a:rPr>
              <a:t>Gerard Feller</a:t>
            </a:r>
          </a:p>
        </p:txBody>
      </p:sp>
      <p:sp>
        <p:nvSpPr>
          <p:cNvPr id="5" name="fellerbooks.com">
            <a:extLst xmlns:a="http://schemas.openxmlformats.org/drawingml/2006/main">
              <a:ext uri="{FF2B5EF4-FFF2-40B4-BE49-F238E27FC236}">
                <a16:creationId xmlns:a16="http://schemas.microsoft.com/office/drawing/2014/main" id="{2FF992BB-B8C4-4229-A1CB-B7EB142B5086}"/>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D9C9AD"/>
                </a:solidFill>
                <a:latin typeface="Arial"/>
                <a:ea typeface="Arial"/>
                <a:cs typeface="Arial"/>
              </a:defRPr>
            </a:defPPr>
          </a:lstStyle>
          <a:p xmlns:a="http://schemas.openxmlformats.org/drawingml/2006/main">
            <a:pPr>
              <a:lnSpc>
                <a:spcPct val="115000"/>
              </a:lnSpc>
              <a:buNone/>
              <a:defRPr sz="1200" b="0">
                <a:solidFill>
                  <a:srgbClr val="D9C9AD"/>
                </a:solidFill>
                <a:latin typeface="Arial"/>
                <a:ea typeface="Arial"/>
                <a:cs typeface="Arial"/>
              </a:defRPr>
            </a:pPr>
            <a:r>
              <a:rPr sz="1200" b="0">
                <a:solidFill>
                  <a:srgbClr val="D9C9AD"/>
                </a:solidFill>
                <a:latin typeface="Arial"/>
                <a:ea typeface="Arial"/>
                <a:cs typeface="Arial"/>
              </a:rPr>
              <a:t>fellerbooks.com</a:t>
            </a:r>
          </a:p>
        </p:txBody>
      </p:sp>
      <p:sp>
        <p:nvSpPr>
          <p:cNvPr id="6" name="01">
            <a:extLst xmlns:a="http://schemas.openxmlformats.org/drawingml/2006/main">
              <a:ext uri="{FF2B5EF4-FFF2-40B4-BE49-F238E27FC236}">
                <a16:creationId xmlns:a16="http://schemas.microsoft.com/office/drawing/2014/main" id="{91A10AC2-C35F-44AC-8E7D-90886EDB12A4}"/>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5000"/>
              </a:lnSpc>
              <a:buNone/>
              <a:defRPr sz="1350" b="0">
                <a:solidFill>
                  <a:srgbClr val="FFFFFF"/>
                </a:solidFill>
                <a:latin typeface="Arial"/>
                <a:ea typeface="Arial"/>
                <a:cs typeface="Arial"/>
              </a:defRPr>
            </a:pPr>
            <a:r>
              <a:rPr sz="1350" b="0">
                <a:solidFill>
                  <a:srgbClr val="FFFFFF"/>
                </a:solidFill>
                <a:latin typeface="Arial"/>
                <a:ea typeface="Arial"/>
                <a:cs typeface="Arial"/>
              </a:rPr>
              <a:t>01</a:t>
            </a:r>
          </a:p>
        </p:txBody>
      </p:sp>
    </p:spTree>
    <p:extLst>
      <p:ext uri="{BB962C8B-B14F-4D97-AF65-F5344CB8AC3E}">
        <p14:creationId xmlns:p14="http://schemas.microsoft.com/office/powerpoint/2010/main" val="1079794661"/>
      </p:ext>
    </p:extLst>
  </p:cSld>
</p:sld>
</file>

<file path=ppt/slides/slide2.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9" name="Dezelfde Bijbel, verschillende conclusies">
            <a:extLst xmlns:a="http://schemas.openxmlformats.org/drawingml/2006/main">
              <a:ext uri="{FF2B5EF4-FFF2-40B4-BE49-F238E27FC236}">
                <a16:creationId xmlns:a16="http://schemas.microsoft.com/office/drawing/2014/main" id="{7E4A8853-C7CE-4517-80C8-9F33C573A3F6}"/>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Dezelfde Bijbel, verschillende conclusies</a:t>
            </a:r>
          </a:p>
        </p:txBody>
      </p:sp>
      <p:sp>
        <p:nvSpPr>
          <p:cNvPr id="2" name="Oprechte christenen kunnen dezelfde Schrift lezen en to">
            <a:extLst xmlns:a="http://schemas.openxmlformats.org/drawingml/2006/main">
              <a:ext uri="{FF2B5EF4-FFF2-40B4-BE49-F238E27FC236}">
                <a16:creationId xmlns:a16="http://schemas.microsoft.com/office/drawing/2014/main" id="{A3EB8261-3E99-421F-AA4F-4042C22BE3BC}"/>
              </a:ext>
            </a:extLst>
          </p:cNvPr>
          <p:cNvSpPr>
            <a:spLocks xmlns:a="http://schemas.openxmlformats.org/drawingml/2006/main" noGrp="1"/>
          </p:cNvSpPr>
          <p:nvPr/>
        </p:nvSpPr>
        <p:spPr>
          <a:xfrm xmlns:a="http://schemas.openxmlformats.org/drawingml/2006/main">
            <a:off x="628650" y="1771650"/>
            <a:ext cx="108108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73E34"/>
                </a:solidFill>
                <a:latin typeface="Arial"/>
                <a:ea typeface="Arial"/>
                <a:cs typeface="Arial"/>
              </a:defRPr>
            </a:defPPr>
          </a:lstStyle>
          <a:p xmlns:a="http://schemas.openxmlformats.org/drawingml/2006/main">
            <a:pPr>
              <a:lnSpc>
                <a:spcPct val="115000"/>
              </a:lnSpc>
              <a:buNone/>
              <a:defRPr sz="2400" b="0">
                <a:solidFill>
                  <a:srgbClr val="173E34"/>
                </a:solidFill>
                <a:latin typeface="Arial"/>
                <a:ea typeface="Arial"/>
                <a:cs typeface="Arial"/>
              </a:defRPr>
            </a:pPr>
            <a:r>
              <a:rPr sz="2400" b="0">
                <a:solidFill>
                  <a:srgbClr val="173E34"/>
                </a:solidFill>
                <a:latin typeface="Arial"/>
                <a:ea typeface="Arial"/>
                <a:cs typeface="Arial"/>
              </a:rPr>
              <a:t>Oprechte christenen kunnen dezelfde Schrift lezen en toch verschillend denken.</a:t>
            </a:r>
          </a:p>
        </p:txBody>
      </p:sp>
      <p:sp>
        <p:nvSpPr>
          <p:cNvPr id="3" name="Doel">
            <a:extLst xmlns:a="http://schemas.openxmlformats.org/drawingml/2006/main">
              <a:ext uri="{FF2B5EF4-FFF2-40B4-BE49-F238E27FC236}">
                <a16:creationId xmlns:a16="http://schemas.microsoft.com/office/drawing/2014/main" id="{B447B504-ED3B-4257-B1E5-C07F1F7BA15F}"/>
              </a:ext>
            </a:extLst>
          </p:cNvPr>
          <p:cNvSpPr>
            <a:spLocks xmlns:a="http://schemas.openxmlformats.org/drawingml/2006/main" noGrp="1"/>
          </p:cNvSpPr>
          <p:nvPr/>
        </p:nvSpPr>
        <p:spPr>
          <a:xfrm xmlns:a="http://schemas.openxmlformats.org/drawingml/2006/main">
            <a:off x="628650" y="31908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Doel</a:t>
            </a:r>
          </a:p>
        </p:txBody>
      </p:sp>
      <p:sp>
        <p:nvSpPr>
          <p:cNvPr id="4" name="De argumenten van de ander begrijpen en de eigen overtu">
            <a:extLst xmlns:a="http://schemas.openxmlformats.org/drawingml/2006/main">
              <a:ext uri="{FF2B5EF4-FFF2-40B4-BE49-F238E27FC236}">
                <a16:creationId xmlns:a16="http://schemas.microsoft.com/office/drawing/2014/main" id="{FAA624A5-AF51-48A0-A29F-E1763E11A43B}"/>
              </a:ext>
            </a:extLst>
          </p:cNvPr>
          <p:cNvSpPr>
            <a:spLocks xmlns:a="http://schemas.openxmlformats.org/drawingml/2006/main" noGrp="1"/>
          </p:cNvSpPr>
          <p:nvPr/>
        </p:nvSpPr>
        <p:spPr>
          <a:xfrm xmlns:a="http://schemas.openxmlformats.org/drawingml/2006/main">
            <a:off x="628650" y="3829050"/>
            <a:ext cx="5238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E34"/>
                </a:solidFill>
                <a:latin typeface="Arial"/>
                <a:ea typeface="Arial"/>
                <a:cs typeface="Arial"/>
              </a:defRPr>
            </a:defPPr>
          </a:lstStyle>
          <a:p xmlns:a="http://schemas.openxmlformats.org/drawingml/2006/main">
            <a:pPr>
              <a:lnSpc>
                <a:spcPct val="115000"/>
              </a:lnSpc>
              <a:buNone/>
              <a:defRPr sz="2025" b="0">
                <a:solidFill>
                  <a:srgbClr val="173E34"/>
                </a:solidFill>
                <a:latin typeface="Arial"/>
                <a:ea typeface="Arial"/>
                <a:cs typeface="Arial"/>
              </a:defRPr>
            </a:pPr>
            <a:r>
              <a:rPr sz="2025" b="0">
                <a:solidFill>
                  <a:srgbClr val="173E34"/>
                </a:solidFill>
                <a:latin typeface="Arial"/>
                <a:ea typeface="Arial"/>
                <a:cs typeface="Arial"/>
              </a:rPr>
              <a:t>De argumenten van de ander begrijpen en de eigen overtuiging zorgvuldig toetsen.</a:t>
            </a:r>
          </a:p>
        </p:txBody>
      </p:sp>
      <p:sp>
        <p:nvSpPr>
          <p:cNvPr id="5" name="Houding">
            <a:extLst xmlns:a="http://schemas.openxmlformats.org/drawingml/2006/main">
              <a:ext uri="{FF2B5EF4-FFF2-40B4-BE49-F238E27FC236}">
                <a16:creationId xmlns:a16="http://schemas.microsoft.com/office/drawing/2014/main" id="{BBA2EAC3-C305-4D1A-BC12-92DAB1713C4A}"/>
              </a:ext>
            </a:extLst>
          </p:cNvPr>
          <p:cNvSpPr>
            <a:spLocks xmlns:a="http://schemas.openxmlformats.org/drawingml/2006/main" noGrp="1"/>
          </p:cNvSpPr>
          <p:nvPr/>
        </p:nvSpPr>
        <p:spPr>
          <a:xfrm xmlns:a="http://schemas.openxmlformats.org/drawingml/2006/main">
            <a:off x="6343650" y="31908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Houding</a:t>
            </a:r>
          </a:p>
        </p:txBody>
      </p:sp>
      <p:sp>
        <p:nvSpPr>
          <p:cNvPr id="6" name="Waarheid zoeken met respect voor de persoon.">
            <a:extLst xmlns:a="http://schemas.openxmlformats.org/drawingml/2006/main">
              <a:ext uri="{FF2B5EF4-FFF2-40B4-BE49-F238E27FC236}">
                <a16:creationId xmlns:a16="http://schemas.microsoft.com/office/drawing/2014/main" id="{8A629BE1-2D37-47E8-97A1-87787FD1BF59}"/>
              </a:ext>
            </a:extLst>
          </p:cNvPr>
          <p:cNvSpPr>
            <a:spLocks xmlns:a="http://schemas.openxmlformats.org/drawingml/2006/main" noGrp="1"/>
          </p:cNvSpPr>
          <p:nvPr/>
        </p:nvSpPr>
        <p:spPr>
          <a:xfrm xmlns:a="http://schemas.openxmlformats.org/drawingml/2006/main">
            <a:off x="6343650" y="3829050"/>
            <a:ext cx="5238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E34"/>
                </a:solidFill>
                <a:latin typeface="Arial"/>
                <a:ea typeface="Arial"/>
                <a:cs typeface="Arial"/>
              </a:defRPr>
            </a:defPPr>
          </a:lstStyle>
          <a:p xmlns:a="http://schemas.openxmlformats.org/drawingml/2006/main">
            <a:pPr>
              <a:lnSpc>
                <a:spcPct val="115000"/>
              </a:lnSpc>
              <a:buNone/>
              <a:defRPr sz="2025" b="0">
                <a:solidFill>
                  <a:srgbClr val="173E34"/>
                </a:solidFill>
                <a:latin typeface="Arial"/>
                <a:ea typeface="Arial"/>
                <a:cs typeface="Arial"/>
              </a:defRPr>
            </a:pPr>
            <a:r>
              <a:rPr sz="2025" b="0">
                <a:solidFill>
                  <a:srgbClr val="173E34"/>
                </a:solidFill>
                <a:latin typeface="Arial"/>
                <a:ea typeface="Arial"/>
                <a:cs typeface="Arial"/>
              </a:rPr>
              <a:t>Waarheid zoeken met respect voor de persoon.</a:t>
            </a:r>
          </a:p>
        </p:txBody>
      </p:sp>
      <p:sp>
        <p:nvSpPr>
          <p:cNvPr id="7" name="fellerbooks.com">
            <a:extLst xmlns:a="http://schemas.openxmlformats.org/drawingml/2006/main">
              <a:ext uri="{FF2B5EF4-FFF2-40B4-BE49-F238E27FC236}">
                <a16:creationId xmlns:a16="http://schemas.microsoft.com/office/drawing/2014/main" id="{F86EBB4A-3D33-44B0-946E-A2397B1222A6}"/>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8" name="02">
            <a:extLst xmlns:a="http://schemas.openxmlformats.org/drawingml/2006/main">
              <a:ext uri="{FF2B5EF4-FFF2-40B4-BE49-F238E27FC236}">
                <a16:creationId xmlns:a16="http://schemas.microsoft.com/office/drawing/2014/main" id="{D6636C26-B76E-4E76-9110-324B15D11168}"/>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02</a:t>
            </a:r>
          </a:p>
        </p:txBody>
      </p:sp>
    </p:spTree>
    <p:extLst>
      <p:ext uri="{BB962C8B-B14F-4D97-AF65-F5344CB8AC3E}">
        <p14:creationId xmlns:p14="http://schemas.microsoft.com/office/powerpoint/2010/main" val="1039509247"/>
      </p:ext>
    </p:extLst>
  </p:cSld>
</p:sld>
</file>

<file path=ppt/slides/slide3.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6" name="Zes tradities in gesprek">
            <a:extLst xmlns:a="http://schemas.openxmlformats.org/drawingml/2006/main">
              <a:ext uri="{FF2B5EF4-FFF2-40B4-BE49-F238E27FC236}">
                <a16:creationId xmlns:a16="http://schemas.microsoft.com/office/drawing/2014/main" id="{B0D6ADE7-E105-4FA1-A71E-22AF75A98AC7}"/>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Zes tradities in gesprek</a:t>
            </a:r>
          </a:p>
        </p:txBody>
      </p:sp>
      <p:sp>
        <p:nvSpPr>
          <p:cNvPr id="2" name="Evangelisch">
            <a:extLst xmlns:a="http://schemas.openxmlformats.org/drawingml/2006/main">
              <a:ext uri="{FF2B5EF4-FFF2-40B4-BE49-F238E27FC236}">
                <a16:creationId xmlns:a16="http://schemas.microsoft.com/office/drawing/2014/main" id="{AF87A0CE-DC97-4402-B58A-E9A96F55AFC6}"/>
              </a:ext>
            </a:extLst>
          </p:cNvPr>
          <p:cNvSpPr>
            <a:spLocks xmlns:a="http://schemas.openxmlformats.org/drawingml/2006/main" noGrp="1"/>
          </p:cNvSpPr>
          <p:nvPr/>
        </p:nvSpPr>
        <p:spPr>
          <a:xfrm xmlns:a="http://schemas.openxmlformats.org/drawingml/2006/main">
            <a:off x="628650" y="182880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Evangelisch</a:t>
            </a:r>
          </a:p>
        </p:txBody>
      </p:sp>
      <p:sp>
        <p:nvSpPr>
          <p:cNvPr id="3" name="Persoonlijk geloof in Christus en gezag van de Schrift.">
            <a:extLst xmlns:a="http://schemas.openxmlformats.org/drawingml/2006/main">
              <a:ext uri="{FF2B5EF4-FFF2-40B4-BE49-F238E27FC236}">
                <a16:creationId xmlns:a16="http://schemas.microsoft.com/office/drawing/2014/main" id="{3800EA0C-665E-4CB7-A083-544F93601468}"/>
              </a:ext>
            </a:extLst>
          </p:cNvPr>
          <p:cNvSpPr>
            <a:spLocks xmlns:a="http://schemas.openxmlformats.org/drawingml/2006/main" noGrp="1"/>
          </p:cNvSpPr>
          <p:nvPr/>
        </p:nvSpPr>
        <p:spPr>
          <a:xfrm xmlns:a="http://schemas.openxmlformats.org/drawingml/2006/main">
            <a:off x="628650" y="2295525"/>
            <a:ext cx="5238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73E34"/>
                </a:solidFill>
                <a:latin typeface="Arial"/>
                <a:ea typeface="Arial"/>
                <a:cs typeface="Arial"/>
              </a:defRPr>
            </a:defPPr>
          </a:lstStyle>
          <a:p xmlns:a="http://schemas.openxmlformats.org/drawingml/2006/main">
            <a:pPr>
              <a:lnSpc>
                <a:spcPct val="115000"/>
              </a:lnSpc>
              <a:buNone/>
              <a:defRPr sz="1875" b="0">
                <a:solidFill>
                  <a:srgbClr val="173E34"/>
                </a:solidFill>
                <a:latin typeface="Arial"/>
                <a:ea typeface="Arial"/>
                <a:cs typeface="Arial"/>
              </a:defRPr>
            </a:pPr>
            <a:r>
              <a:rPr sz="1875" b="0">
                <a:solidFill>
                  <a:srgbClr val="173E34"/>
                </a:solidFill>
                <a:latin typeface="Arial"/>
                <a:ea typeface="Arial"/>
                <a:cs typeface="Arial"/>
              </a:rPr>
              <a:t>Persoonlijk geloof in Christus en gezag van de Schrift.</a:t>
            </a:r>
          </a:p>
        </p:txBody>
      </p:sp>
      <p:sp>
        <p:nvSpPr>
          <p:cNvPr id="4" name="Reformatorisch">
            <a:extLst xmlns:a="http://schemas.openxmlformats.org/drawingml/2006/main">
              <a:ext uri="{FF2B5EF4-FFF2-40B4-BE49-F238E27FC236}">
                <a16:creationId xmlns:a16="http://schemas.microsoft.com/office/drawing/2014/main" id="{64A1E33F-44BF-4E85-9922-DE7DD7AEACB7}"/>
              </a:ext>
            </a:extLst>
          </p:cNvPr>
          <p:cNvSpPr>
            <a:spLocks xmlns:a="http://schemas.openxmlformats.org/drawingml/2006/main" noGrp="1"/>
          </p:cNvSpPr>
          <p:nvPr/>
        </p:nvSpPr>
        <p:spPr>
          <a:xfrm xmlns:a="http://schemas.openxmlformats.org/drawingml/2006/main">
            <a:off x="6343650" y="182880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Reformatorisch</a:t>
            </a:r>
          </a:p>
        </p:txBody>
      </p:sp>
      <p:sp>
        <p:nvSpPr>
          <p:cNvPr id="5" name="Genade, verbond en belijdenisgeschriften.">
            <a:extLst xmlns:a="http://schemas.openxmlformats.org/drawingml/2006/main">
              <a:ext uri="{FF2B5EF4-FFF2-40B4-BE49-F238E27FC236}">
                <a16:creationId xmlns:a16="http://schemas.microsoft.com/office/drawing/2014/main" id="{BEE2408E-FFCB-43EB-BFB1-733967B00F0F}"/>
              </a:ext>
            </a:extLst>
          </p:cNvPr>
          <p:cNvSpPr>
            <a:spLocks xmlns:a="http://schemas.openxmlformats.org/drawingml/2006/main" noGrp="1"/>
          </p:cNvSpPr>
          <p:nvPr/>
        </p:nvSpPr>
        <p:spPr>
          <a:xfrm xmlns:a="http://schemas.openxmlformats.org/drawingml/2006/main">
            <a:off x="6343650" y="2295525"/>
            <a:ext cx="5238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73E34"/>
                </a:solidFill>
                <a:latin typeface="Arial"/>
                <a:ea typeface="Arial"/>
                <a:cs typeface="Arial"/>
              </a:defRPr>
            </a:defPPr>
          </a:lstStyle>
          <a:p xmlns:a="http://schemas.openxmlformats.org/drawingml/2006/main">
            <a:pPr>
              <a:lnSpc>
                <a:spcPct val="115000"/>
              </a:lnSpc>
              <a:buNone/>
              <a:defRPr sz="1875" b="0">
                <a:solidFill>
                  <a:srgbClr val="173E34"/>
                </a:solidFill>
                <a:latin typeface="Arial"/>
                <a:ea typeface="Arial"/>
                <a:cs typeface="Arial"/>
              </a:defRPr>
            </a:pPr>
            <a:r>
              <a:rPr sz="1875" b="0">
                <a:solidFill>
                  <a:srgbClr val="173E34"/>
                </a:solidFill>
                <a:latin typeface="Arial"/>
                <a:ea typeface="Arial"/>
                <a:cs typeface="Arial"/>
              </a:rPr>
              <a:t>Genade, verbond en belijdenisgeschriften.</a:t>
            </a:r>
          </a:p>
        </p:txBody>
      </p:sp>
      <p:sp>
        <p:nvSpPr>
          <p:cNvPr id="6" name="Rooms-katholiek">
            <a:extLst xmlns:a="http://schemas.openxmlformats.org/drawingml/2006/main">
              <a:ext uri="{FF2B5EF4-FFF2-40B4-BE49-F238E27FC236}">
                <a16:creationId xmlns:a16="http://schemas.microsoft.com/office/drawing/2014/main" id="{95BC128B-DAD2-4408-A182-6CDB79BF22E0}"/>
              </a:ext>
            </a:extLst>
          </p:cNvPr>
          <p:cNvSpPr>
            <a:spLocks xmlns:a="http://schemas.openxmlformats.org/drawingml/2006/main" noGrp="1"/>
          </p:cNvSpPr>
          <p:nvPr/>
        </p:nvSpPr>
        <p:spPr>
          <a:xfrm xmlns:a="http://schemas.openxmlformats.org/drawingml/2006/main">
            <a:off x="628650" y="3267075"/>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Rooms-katholiek</a:t>
            </a:r>
          </a:p>
        </p:txBody>
      </p:sp>
      <p:sp>
        <p:nvSpPr>
          <p:cNvPr id="7" name="Schrift en apostolische Traditie, kerkelijk leergezag.">
            <a:extLst xmlns:a="http://schemas.openxmlformats.org/drawingml/2006/main">
              <a:ext uri="{FF2B5EF4-FFF2-40B4-BE49-F238E27FC236}">
                <a16:creationId xmlns:a16="http://schemas.microsoft.com/office/drawing/2014/main" id="{4093BDE4-BF08-4E41-83F8-708F7D6ADBBA}"/>
              </a:ext>
            </a:extLst>
          </p:cNvPr>
          <p:cNvSpPr>
            <a:spLocks xmlns:a="http://schemas.openxmlformats.org/drawingml/2006/main" noGrp="1"/>
          </p:cNvSpPr>
          <p:nvPr/>
        </p:nvSpPr>
        <p:spPr>
          <a:xfrm xmlns:a="http://schemas.openxmlformats.org/drawingml/2006/main">
            <a:off x="628650" y="3733800"/>
            <a:ext cx="5238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73E34"/>
                </a:solidFill>
                <a:latin typeface="Arial"/>
                <a:ea typeface="Arial"/>
                <a:cs typeface="Arial"/>
              </a:defRPr>
            </a:defPPr>
          </a:lstStyle>
          <a:p xmlns:a="http://schemas.openxmlformats.org/drawingml/2006/main">
            <a:pPr>
              <a:lnSpc>
                <a:spcPct val="115000"/>
              </a:lnSpc>
              <a:buNone/>
              <a:defRPr sz="1875" b="0">
                <a:solidFill>
                  <a:srgbClr val="173E34"/>
                </a:solidFill>
                <a:latin typeface="Arial"/>
                <a:ea typeface="Arial"/>
                <a:cs typeface="Arial"/>
              </a:defRPr>
            </a:pPr>
            <a:r>
              <a:rPr sz="1875" b="0">
                <a:solidFill>
                  <a:srgbClr val="173E34"/>
                </a:solidFill>
                <a:latin typeface="Arial"/>
                <a:ea typeface="Arial"/>
                <a:cs typeface="Arial"/>
              </a:rPr>
              <a:t>Schrift en apostolische Traditie, kerkelijk leergezag.</a:t>
            </a:r>
          </a:p>
        </p:txBody>
      </p:sp>
      <p:sp>
        <p:nvSpPr>
          <p:cNvPr id="8" name="Oosters-orthodox">
            <a:extLst xmlns:a="http://schemas.openxmlformats.org/drawingml/2006/main">
              <a:ext uri="{FF2B5EF4-FFF2-40B4-BE49-F238E27FC236}">
                <a16:creationId xmlns:a16="http://schemas.microsoft.com/office/drawing/2014/main" id="{77DD736E-705B-451B-AB64-3A9DB695B620}"/>
              </a:ext>
            </a:extLst>
          </p:cNvPr>
          <p:cNvSpPr>
            <a:spLocks xmlns:a="http://schemas.openxmlformats.org/drawingml/2006/main" noGrp="1"/>
          </p:cNvSpPr>
          <p:nvPr/>
        </p:nvSpPr>
        <p:spPr>
          <a:xfrm xmlns:a="http://schemas.openxmlformats.org/drawingml/2006/main">
            <a:off x="6343650" y="3267075"/>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Oosters-orthodox</a:t>
            </a:r>
          </a:p>
        </p:txBody>
      </p:sp>
      <p:sp>
        <p:nvSpPr>
          <p:cNvPr id="9" name="Heilige Traditie, liturgie en leven in Christus.">
            <a:extLst xmlns:a="http://schemas.openxmlformats.org/drawingml/2006/main">
              <a:ext uri="{FF2B5EF4-FFF2-40B4-BE49-F238E27FC236}">
                <a16:creationId xmlns:a16="http://schemas.microsoft.com/office/drawing/2014/main" id="{FBE2B74C-42E7-4758-BF2F-81090E5BFE39}"/>
              </a:ext>
            </a:extLst>
          </p:cNvPr>
          <p:cNvSpPr>
            <a:spLocks xmlns:a="http://schemas.openxmlformats.org/drawingml/2006/main" noGrp="1"/>
          </p:cNvSpPr>
          <p:nvPr/>
        </p:nvSpPr>
        <p:spPr>
          <a:xfrm xmlns:a="http://schemas.openxmlformats.org/drawingml/2006/main">
            <a:off x="6343650" y="3733800"/>
            <a:ext cx="5238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73E34"/>
                </a:solidFill>
                <a:latin typeface="Arial"/>
                <a:ea typeface="Arial"/>
                <a:cs typeface="Arial"/>
              </a:defRPr>
            </a:defPPr>
          </a:lstStyle>
          <a:p xmlns:a="http://schemas.openxmlformats.org/drawingml/2006/main">
            <a:pPr>
              <a:lnSpc>
                <a:spcPct val="115000"/>
              </a:lnSpc>
              <a:buNone/>
              <a:defRPr sz="1875" b="0">
                <a:solidFill>
                  <a:srgbClr val="173E34"/>
                </a:solidFill>
                <a:latin typeface="Arial"/>
                <a:ea typeface="Arial"/>
                <a:cs typeface="Arial"/>
              </a:defRPr>
            </a:pPr>
            <a:r>
              <a:rPr sz="1875" b="0">
                <a:solidFill>
                  <a:srgbClr val="173E34"/>
                </a:solidFill>
                <a:latin typeface="Arial"/>
                <a:ea typeface="Arial"/>
                <a:cs typeface="Arial"/>
              </a:rPr>
              <a:t>Heilige Traditie, liturgie en leven in Christus.</a:t>
            </a:r>
          </a:p>
        </p:txBody>
      </p:sp>
      <p:sp>
        <p:nvSpPr>
          <p:cNvPr id="10" name="Baptistisch">
            <a:extLst xmlns:a="http://schemas.openxmlformats.org/drawingml/2006/main">
              <a:ext uri="{FF2B5EF4-FFF2-40B4-BE49-F238E27FC236}">
                <a16:creationId xmlns:a16="http://schemas.microsoft.com/office/drawing/2014/main" id="{951750AB-3952-4904-9117-8973CA434632}"/>
              </a:ext>
            </a:extLst>
          </p:cNvPr>
          <p:cNvSpPr>
            <a:spLocks xmlns:a="http://schemas.openxmlformats.org/drawingml/2006/main" noGrp="1"/>
          </p:cNvSpPr>
          <p:nvPr/>
        </p:nvSpPr>
        <p:spPr>
          <a:xfrm xmlns:a="http://schemas.openxmlformats.org/drawingml/2006/main">
            <a:off x="628650" y="470535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Baptistisch</a:t>
            </a:r>
          </a:p>
        </p:txBody>
      </p:sp>
      <p:sp>
        <p:nvSpPr>
          <p:cNvPr id="11" name="Geloofsdoop en verantwoordelijkheid van de lokale gemee">
            <a:extLst xmlns:a="http://schemas.openxmlformats.org/drawingml/2006/main">
              <a:ext uri="{FF2B5EF4-FFF2-40B4-BE49-F238E27FC236}">
                <a16:creationId xmlns:a16="http://schemas.microsoft.com/office/drawing/2014/main" id="{68F368E9-E5CA-45B8-A754-C27C87F7A0C9}"/>
              </a:ext>
            </a:extLst>
          </p:cNvPr>
          <p:cNvSpPr>
            <a:spLocks xmlns:a="http://schemas.openxmlformats.org/drawingml/2006/main" noGrp="1"/>
          </p:cNvSpPr>
          <p:nvPr/>
        </p:nvSpPr>
        <p:spPr>
          <a:xfrm xmlns:a="http://schemas.openxmlformats.org/drawingml/2006/main">
            <a:off x="628650" y="5172075"/>
            <a:ext cx="5238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73E34"/>
                </a:solidFill>
                <a:latin typeface="Arial"/>
                <a:ea typeface="Arial"/>
                <a:cs typeface="Arial"/>
              </a:defRPr>
            </a:defPPr>
          </a:lstStyle>
          <a:p xmlns:a="http://schemas.openxmlformats.org/drawingml/2006/main">
            <a:pPr>
              <a:lnSpc>
                <a:spcPct val="115000"/>
              </a:lnSpc>
              <a:buNone/>
              <a:defRPr sz="1875" b="0">
                <a:solidFill>
                  <a:srgbClr val="173E34"/>
                </a:solidFill>
                <a:latin typeface="Arial"/>
                <a:ea typeface="Arial"/>
                <a:cs typeface="Arial"/>
              </a:defRPr>
            </a:pPr>
            <a:r>
              <a:rPr sz="1875" b="0">
                <a:solidFill>
                  <a:srgbClr val="173E34"/>
                </a:solidFill>
                <a:latin typeface="Arial"/>
                <a:ea typeface="Arial"/>
                <a:cs typeface="Arial"/>
              </a:rPr>
              <a:t>Geloofsdoop en verantwoordelijkheid van de lokale gemeente.</a:t>
            </a:r>
          </a:p>
        </p:txBody>
      </p:sp>
      <p:sp>
        <p:nvSpPr>
          <p:cNvPr id="12" name="Pinkster en charismatisch">
            <a:extLst xmlns:a="http://schemas.openxmlformats.org/drawingml/2006/main">
              <a:ext uri="{FF2B5EF4-FFF2-40B4-BE49-F238E27FC236}">
                <a16:creationId xmlns:a16="http://schemas.microsoft.com/office/drawing/2014/main" id="{F90C6DD1-BDC9-454E-A389-616FA4810113}"/>
              </a:ext>
            </a:extLst>
          </p:cNvPr>
          <p:cNvSpPr>
            <a:spLocks xmlns:a="http://schemas.openxmlformats.org/drawingml/2006/main" noGrp="1"/>
          </p:cNvSpPr>
          <p:nvPr/>
        </p:nvSpPr>
        <p:spPr>
          <a:xfrm xmlns:a="http://schemas.openxmlformats.org/drawingml/2006/main">
            <a:off x="6343650" y="470535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Pinkster en charismatisch</a:t>
            </a:r>
          </a:p>
        </p:txBody>
      </p:sp>
      <p:sp>
        <p:nvSpPr>
          <p:cNvPr id="13" name="Actuele werking en gaven van de Heilige Geest.">
            <a:extLst xmlns:a="http://schemas.openxmlformats.org/drawingml/2006/main">
              <a:ext uri="{FF2B5EF4-FFF2-40B4-BE49-F238E27FC236}">
                <a16:creationId xmlns:a16="http://schemas.microsoft.com/office/drawing/2014/main" id="{23FE12B9-4B41-40F5-97B3-BC17D96E76AA}"/>
              </a:ext>
            </a:extLst>
          </p:cNvPr>
          <p:cNvSpPr>
            <a:spLocks xmlns:a="http://schemas.openxmlformats.org/drawingml/2006/main" noGrp="1"/>
          </p:cNvSpPr>
          <p:nvPr/>
        </p:nvSpPr>
        <p:spPr>
          <a:xfrm xmlns:a="http://schemas.openxmlformats.org/drawingml/2006/main">
            <a:off x="6343650" y="5172075"/>
            <a:ext cx="523875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0">
                <a:solidFill>
                  <a:srgbClr val="173E34"/>
                </a:solidFill>
                <a:latin typeface="Arial"/>
                <a:ea typeface="Arial"/>
                <a:cs typeface="Arial"/>
              </a:defRPr>
            </a:defPPr>
          </a:lstStyle>
          <a:p xmlns:a="http://schemas.openxmlformats.org/drawingml/2006/main">
            <a:pPr>
              <a:lnSpc>
                <a:spcPct val="115000"/>
              </a:lnSpc>
              <a:buNone/>
              <a:defRPr sz="1875" b="0">
                <a:solidFill>
                  <a:srgbClr val="173E34"/>
                </a:solidFill>
                <a:latin typeface="Arial"/>
                <a:ea typeface="Arial"/>
                <a:cs typeface="Arial"/>
              </a:defRPr>
            </a:pPr>
            <a:r>
              <a:rPr sz="1875" b="0">
                <a:solidFill>
                  <a:srgbClr val="173E34"/>
                </a:solidFill>
                <a:latin typeface="Arial"/>
                <a:ea typeface="Arial"/>
                <a:cs typeface="Arial"/>
              </a:rPr>
              <a:t>Actuele werking en gaven van de Heilige Geest.</a:t>
            </a:r>
          </a:p>
        </p:txBody>
      </p:sp>
      <p:sp>
        <p:nvSpPr>
          <p:cNvPr id="14" name="Deze aanduidingen overlappen. Binnen elke traditie best">
            <a:extLst xmlns:a="http://schemas.openxmlformats.org/drawingml/2006/main">
              <a:ext uri="{FF2B5EF4-FFF2-40B4-BE49-F238E27FC236}">
                <a16:creationId xmlns:a16="http://schemas.microsoft.com/office/drawing/2014/main" id="{B50B9E34-0498-4155-97C7-5C03EF5D2A91}"/>
              </a:ext>
            </a:extLst>
          </p:cNvPr>
          <p:cNvSpPr>
            <a:spLocks xmlns:a="http://schemas.openxmlformats.org/drawingml/2006/main" noGrp="1"/>
          </p:cNvSpPr>
          <p:nvPr/>
        </p:nvSpPr>
        <p:spPr>
          <a:xfrm xmlns:a="http://schemas.openxmlformats.org/drawingml/2006/main">
            <a:off x="628650" y="6191250"/>
            <a:ext cx="10858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0">
                <a:solidFill>
                  <a:srgbClr val="53675F"/>
                </a:solidFill>
                <a:latin typeface="Arial"/>
                <a:ea typeface="Arial"/>
                <a:cs typeface="Arial"/>
              </a:defRPr>
            </a:defPPr>
          </a:lstStyle>
          <a:p xmlns:a="http://schemas.openxmlformats.org/drawingml/2006/main">
            <a:pPr>
              <a:lnSpc>
                <a:spcPct val="115000"/>
              </a:lnSpc>
              <a:buNone/>
              <a:defRPr sz="1425" b="0">
                <a:solidFill>
                  <a:srgbClr val="53675F"/>
                </a:solidFill>
                <a:latin typeface="Arial"/>
                <a:ea typeface="Arial"/>
                <a:cs typeface="Arial"/>
              </a:defRPr>
            </a:pPr>
            <a:r>
              <a:rPr sz="1425" b="0">
                <a:solidFill>
                  <a:srgbClr val="53675F"/>
                </a:solidFill>
                <a:latin typeface="Arial"/>
                <a:ea typeface="Arial"/>
                <a:cs typeface="Arial"/>
              </a:rPr>
              <a:t>Deze aanduidingen overlappen. Binnen elke traditie bestaan verschillen.</a:t>
            </a:r>
          </a:p>
        </p:txBody>
      </p:sp>
      <p:sp>
        <p:nvSpPr>
          <p:cNvPr id="15" name="03">
            <a:extLst xmlns:a="http://schemas.openxmlformats.org/drawingml/2006/main">
              <a:ext uri="{FF2B5EF4-FFF2-40B4-BE49-F238E27FC236}">
                <a16:creationId xmlns:a16="http://schemas.microsoft.com/office/drawing/2014/main" id="{029B6459-F972-4179-B563-89D265A874A9}"/>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03</a:t>
            </a:r>
          </a:p>
        </p:txBody>
      </p:sp>
    </p:spTree>
    <p:extLst>
      <p:ext uri="{BB962C8B-B14F-4D97-AF65-F5344CB8AC3E}">
        <p14:creationId xmlns:p14="http://schemas.microsoft.com/office/powerpoint/2010/main" val="195175404"/>
      </p:ext>
    </p:extLst>
  </p:cSld>
</p:sld>
</file>

<file path=ppt/slides/slide4.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Waar verschillen beginnen">
            <a:extLst xmlns:a="http://schemas.openxmlformats.org/drawingml/2006/main">
              <a:ext uri="{FF2B5EF4-FFF2-40B4-BE49-F238E27FC236}">
                <a16:creationId xmlns:a16="http://schemas.microsoft.com/office/drawing/2014/main" id="{43A1A106-2AF0-46A2-837D-7D0E65222866}"/>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Waar verschillen beginnen</a:t>
            </a:r>
          </a:p>
        </p:txBody>
      </p:sp>
      <p:sp>
        <p:nvSpPr>
          <p:cNvPr id="2" name="Gezag">
            <a:extLst xmlns:a="http://schemas.openxmlformats.org/drawingml/2006/main">
              <a:ext uri="{FF2B5EF4-FFF2-40B4-BE49-F238E27FC236}">
                <a16:creationId xmlns:a16="http://schemas.microsoft.com/office/drawing/2014/main" id="{BACF2164-18CA-4376-9E1E-8AF02EA1FA29}"/>
              </a:ext>
            </a:extLst>
          </p:cNvPr>
          <p:cNvSpPr>
            <a:spLocks xmlns:a="http://schemas.openxmlformats.org/drawingml/2006/main" noGrp="1"/>
          </p:cNvSpPr>
          <p:nvPr/>
        </p:nvSpPr>
        <p:spPr>
          <a:xfrm xmlns:a="http://schemas.openxmlformats.org/drawingml/2006/main">
            <a:off x="628650" y="182880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Gezag</a:t>
            </a:r>
          </a:p>
        </p:txBody>
      </p:sp>
      <p:sp>
        <p:nvSpPr>
          <p:cNvPr id="3" name="Wie bepaalt welke uitleg richtinggevend is?">
            <a:extLst xmlns:a="http://schemas.openxmlformats.org/drawingml/2006/main">
              <a:ext uri="{FF2B5EF4-FFF2-40B4-BE49-F238E27FC236}">
                <a16:creationId xmlns:a16="http://schemas.microsoft.com/office/drawing/2014/main" id="{58F0F757-24C0-4A5E-8D5C-98C6DEAAEC2C}"/>
              </a:ext>
            </a:extLst>
          </p:cNvPr>
          <p:cNvSpPr>
            <a:spLocks xmlns:a="http://schemas.openxmlformats.org/drawingml/2006/main" noGrp="1"/>
          </p:cNvSpPr>
          <p:nvPr/>
        </p:nvSpPr>
        <p:spPr>
          <a:xfrm xmlns:a="http://schemas.openxmlformats.org/drawingml/2006/main">
            <a:off x="628650" y="2295525"/>
            <a:ext cx="5238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Wie bepaalt welke uitleg richtinggevend is?</a:t>
            </a:r>
          </a:p>
        </p:txBody>
      </p:sp>
      <p:sp>
        <p:nvSpPr>
          <p:cNvPr id="4" name="Leeswijze">
            <a:extLst xmlns:a="http://schemas.openxmlformats.org/drawingml/2006/main">
              <a:ext uri="{FF2B5EF4-FFF2-40B4-BE49-F238E27FC236}">
                <a16:creationId xmlns:a16="http://schemas.microsoft.com/office/drawing/2014/main" id="{5038CEBF-F78F-43AD-8082-6EB395389812}"/>
              </a:ext>
            </a:extLst>
          </p:cNvPr>
          <p:cNvSpPr>
            <a:spLocks xmlns:a="http://schemas.openxmlformats.org/drawingml/2006/main" noGrp="1"/>
          </p:cNvSpPr>
          <p:nvPr/>
        </p:nvSpPr>
        <p:spPr>
          <a:xfrm xmlns:a="http://schemas.openxmlformats.org/drawingml/2006/main">
            <a:off x="6343650" y="182880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Leeswijze</a:t>
            </a:r>
          </a:p>
        </p:txBody>
      </p:sp>
      <p:sp>
        <p:nvSpPr>
          <p:cNvPr id="5" name="Hoe wegen context, genre en traditie mee?">
            <a:extLst xmlns:a="http://schemas.openxmlformats.org/drawingml/2006/main">
              <a:ext uri="{FF2B5EF4-FFF2-40B4-BE49-F238E27FC236}">
                <a16:creationId xmlns:a16="http://schemas.microsoft.com/office/drawing/2014/main" id="{E5E595C8-9860-490B-94F6-0ABD67336DED}"/>
              </a:ext>
            </a:extLst>
          </p:cNvPr>
          <p:cNvSpPr>
            <a:spLocks xmlns:a="http://schemas.openxmlformats.org/drawingml/2006/main" noGrp="1"/>
          </p:cNvSpPr>
          <p:nvPr/>
        </p:nvSpPr>
        <p:spPr>
          <a:xfrm xmlns:a="http://schemas.openxmlformats.org/drawingml/2006/main">
            <a:off x="6343650" y="2295525"/>
            <a:ext cx="5238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Hoe wegen context, genre en traditie mee?</a:t>
            </a:r>
          </a:p>
        </p:txBody>
      </p:sp>
      <p:sp>
        <p:nvSpPr>
          <p:cNvPr id="6" name="Samenhang">
            <a:extLst xmlns:a="http://schemas.openxmlformats.org/drawingml/2006/main">
              <a:ext uri="{FF2B5EF4-FFF2-40B4-BE49-F238E27FC236}">
                <a16:creationId xmlns:a16="http://schemas.microsoft.com/office/drawing/2014/main" id="{3F52CE4B-8A3C-45D5-B1FB-DA36FB80424C}"/>
              </a:ext>
            </a:extLst>
          </p:cNvPr>
          <p:cNvSpPr>
            <a:spLocks xmlns:a="http://schemas.openxmlformats.org/drawingml/2006/main" noGrp="1"/>
          </p:cNvSpPr>
          <p:nvPr/>
        </p:nvSpPr>
        <p:spPr>
          <a:xfrm xmlns:a="http://schemas.openxmlformats.org/drawingml/2006/main">
            <a:off x="628650" y="3762375"/>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Samenhang</a:t>
            </a:r>
          </a:p>
        </p:txBody>
      </p:sp>
      <p:sp>
        <p:nvSpPr>
          <p:cNvPr id="7" name="Hoe verbinden we Oude en Nieuwe Testament?">
            <a:extLst xmlns:a="http://schemas.openxmlformats.org/drawingml/2006/main">
              <a:ext uri="{FF2B5EF4-FFF2-40B4-BE49-F238E27FC236}">
                <a16:creationId xmlns:a16="http://schemas.microsoft.com/office/drawing/2014/main" id="{DDBFC633-F986-4E42-97BB-7618FEBB805A}"/>
              </a:ext>
            </a:extLst>
          </p:cNvPr>
          <p:cNvSpPr>
            <a:spLocks xmlns:a="http://schemas.openxmlformats.org/drawingml/2006/main" noGrp="1"/>
          </p:cNvSpPr>
          <p:nvPr/>
        </p:nvSpPr>
        <p:spPr>
          <a:xfrm xmlns:a="http://schemas.openxmlformats.org/drawingml/2006/main">
            <a:off x="628650" y="4229100"/>
            <a:ext cx="5238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Hoe verbinden we Oude en Nieuwe Testament?</a:t>
            </a:r>
          </a:p>
        </p:txBody>
      </p:sp>
      <p:sp>
        <p:nvSpPr>
          <p:cNvPr id="8" name="Toepassing">
            <a:extLst xmlns:a="http://schemas.openxmlformats.org/drawingml/2006/main">
              <a:ext uri="{FF2B5EF4-FFF2-40B4-BE49-F238E27FC236}">
                <a16:creationId xmlns:a16="http://schemas.microsoft.com/office/drawing/2014/main" id="{EE3BAA35-2A37-42F7-9E18-1C2340C8FA35}"/>
              </a:ext>
            </a:extLst>
          </p:cNvPr>
          <p:cNvSpPr>
            <a:spLocks xmlns:a="http://schemas.openxmlformats.org/drawingml/2006/main" noGrp="1"/>
          </p:cNvSpPr>
          <p:nvPr/>
        </p:nvSpPr>
        <p:spPr>
          <a:xfrm xmlns:a="http://schemas.openxmlformats.org/drawingml/2006/main">
            <a:off x="6343650" y="3762375"/>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Toepassing</a:t>
            </a:r>
          </a:p>
        </p:txBody>
      </p:sp>
      <p:sp>
        <p:nvSpPr>
          <p:cNvPr id="9" name="Welke opdracht geldt blijvend en hoe krijgt zij nu vorm">
            <a:extLst xmlns:a="http://schemas.openxmlformats.org/drawingml/2006/main">
              <a:ext uri="{FF2B5EF4-FFF2-40B4-BE49-F238E27FC236}">
                <a16:creationId xmlns:a16="http://schemas.microsoft.com/office/drawing/2014/main" id="{D30F278F-5BB8-458C-8254-5C44F123C9D2}"/>
              </a:ext>
            </a:extLst>
          </p:cNvPr>
          <p:cNvSpPr>
            <a:spLocks xmlns:a="http://schemas.openxmlformats.org/drawingml/2006/main" noGrp="1"/>
          </p:cNvSpPr>
          <p:nvPr/>
        </p:nvSpPr>
        <p:spPr>
          <a:xfrm xmlns:a="http://schemas.openxmlformats.org/drawingml/2006/main">
            <a:off x="6343650" y="4229100"/>
            <a:ext cx="5238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Welke opdracht geldt blijvend en hoe krijgt zij nu vorm?</a:t>
            </a:r>
          </a:p>
        </p:txBody>
      </p:sp>
      <p:sp>
        <p:nvSpPr>
          <p:cNvPr id="10" name="fellerbooks.com">
            <a:extLst xmlns:a="http://schemas.openxmlformats.org/drawingml/2006/main">
              <a:ext uri="{FF2B5EF4-FFF2-40B4-BE49-F238E27FC236}">
                <a16:creationId xmlns:a16="http://schemas.microsoft.com/office/drawing/2014/main" id="{E7E15282-D700-412B-B9F5-94EA2294E011}"/>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04">
            <a:extLst xmlns:a="http://schemas.openxmlformats.org/drawingml/2006/main">
              <a:ext uri="{FF2B5EF4-FFF2-40B4-BE49-F238E27FC236}">
                <a16:creationId xmlns:a16="http://schemas.microsoft.com/office/drawing/2014/main" id="{A6AA4D3A-982A-4B63-87E1-DF22B008F666}"/>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04</a:t>
            </a:r>
          </a:p>
        </p:txBody>
      </p:sp>
    </p:spTree>
    <p:extLst>
      <p:ext uri="{BB962C8B-B14F-4D97-AF65-F5344CB8AC3E}">
        <p14:creationId xmlns:p14="http://schemas.microsoft.com/office/powerpoint/2010/main" val="1231728125"/>
      </p:ext>
    </p:extLst>
  </p:cSld>
</p:sld>
</file>

<file path=ppt/slides/slide5.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9" name="Een geschiedenis van accenten">
            <a:extLst xmlns:a="http://schemas.openxmlformats.org/drawingml/2006/main">
              <a:ext uri="{FF2B5EF4-FFF2-40B4-BE49-F238E27FC236}">
                <a16:creationId xmlns:a16="http://schemas.microsoft.com/office/drawing/2014/main" id="{1476E2B0-3F8E-42A7-BD49-9136D5FDE776}"/>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Een geschiedenis van accenten</a:t>
            </a:r>
          </a:p>
        </p:txBody>
      </p:sp>
      <p:sp>
        <p:nvSpPr>
          <p:cNvPr id="2" name="325–451">
            <a:extLst xmlns:a="http://schemas.openxmlformats.org/drawingml/2006/main">
              <a:ext uri="{FF2B5EF4-FFF2-40B4-BE49-F238E27FC236}">
                <a16:creationId xmlns:a16="http://schemas.microsoft.com/office/drawing/2014/main" id="{555AF07B-4BAF-4700-B8A3-287B4BA36105}"/>
              </a:ext>
            </a:extLst>
          </p:cNvPr>
          <p:cNvSpPr>
            <a:spLocks xmlns:a="http://schemas.openxmlformats.org/drawingml/2006/main" noGrp="1"/>
          </p:cNvSpPr>
          <p:nvPr/>
        </p:nvSpPr>
        <p:spPr>
          <a:xfrm xmlns:a="http://schemas.openxmlformats.org/drawingml/2006/main">
            <a:off x="628650" y="1790700"/>
            <a:ext cx="1952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A97732"/>
                </a:solidFill>
                <a:latin typeface="Arial"/>
                <a:ea typeface="Arial"/>
                <a:cs typeface="Arial"/>
              </a:defRPr>
            </a:defPPr>
          </a:lstStyle>
          <a:p xmlns:a="http://schemas.openxmlformats.org/drawingml/2006/main">
            <a:pPr>
              <a:lnSpc>
                <a:spcPct val="115000"/>
              </a:lnSpc>
              <a:buNone/>
              <a:defRPr sz="2250" b="1">
                <a:solidFill>
                  <a:srgbClr val="A97732"/>
                </a:solidFill>
                <a:latin typeface="Arial"/>
                <a:ea typeface="Arial"/>
                <a:cs typeface="Arial"/>
              </a:defRPr>
            </a:pPr>
            <a:r>
              <a:rPr sz="2250" b="1">
                <a:solidFill>
                  <a:srgbClr val="A97732"/>
                </a:solidFill>
                <a:latin typeface="Arial"/>
                <a:ea typeface="Arial"/>
                <a:cs typeface="Arial"/>
              </a:rPr>
              <a:t>325–451</a:t>
            </a:r>
          </a:p>
        </p:txBody>
      </p:sp>
      <p:sp>
        <p:nvSpPr>
          <p:cNvPr id="3" name="Vroege concilies">
            <a:extLst xmlns:a="http://schemas.openxmlformats.org/drawingml/2006/main">
              <a:ext uri="{FF2B5EF4-FFF2-40B4-BE49-F238E27FC236}">
                <a16:creationId xmlns:a16="http://schemas.microsoft.com/office/drawing/2014/main" id="{32F626EC-0740-434E-956A-98A898738969}"/>
              </a:ext>
            </a:extLst>
          </p:cNvPr>
          <p:cNvSpPr>
            <a:spLocks xmlns:a="http://schemas.openxmlformats.org/drawingml/2006/main" noGrp="1"/>
          </p:cNvSpPr>
          <p:nvPr/>
        </p:nvSpPr>
        <p:spPr>
          <a:xfrm xmlns:a="http://schemas.openxmlformats.org/drawingml/2006/main">
            <a:off x="2800350" y="1790700"/>
            <a:ext cx="3333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Vroege concilies</a:t>
            </a:r>
          </a:p>
        </p:txBody>
      </p:sp>
      <p:sp>
        <p:nvSpPr>
          <p:cNvPr id="4" name="Belijdenis over God en Christus">
            <a:extLst xmlns:a="http://schemas.openxmlformats.org/drawingml/2006/main">
              <a:ext uri="{FF2B5EF4-FFF2-40B4-BE49-F238E27FC236}">
                <a16:creationId xmlns:a16="http://schemas.microsoft.com/office/drawing/2014/main" id="{41A65F25-2EBA-49C2-979F-EACBC867CBE7}"/>
              </a:ext>
            </a:extLst>
          </p:cNvPr>
          <p:cNvSpPr>
            <a:spLocks xmlns:a="http://schemas.openxmlformats.org/drawingml/2006/main" noGrp="1"/>
          </p:cNvSpPr>
          <p:nvPr/>
        </p:nvSpPr>
        <p:spPr>
          <a:xfrm xmlns:a="http://schemas.openxmlformats.org/drawingml/2006/main">
            <a:off x="6477000" y="1790700"/>
            <a:ext cx="5048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Belijdenis over God en Christus</a:t>
            </a:r>
          </a:p>
        </p:txBody>
      </p:sp>
      <p:sp>
        <p:nvSpPr>
          <p:cNvPr id="5" name="1054">
            <a:extLst xmlns:a="http://schemas.openxmlformats.org/drawingml/2006/main">
              <a:ext uri="{FF2B5EF4-FFF2-40B4-BE49-F238E27FC236}">
                <a16:creationId xmlns:a16="http://schemas.microsoft.com/office/drawing/2014/main" id="{FA1F79D0-9DD1-4343-A69B-582EF7B60C0A}"/>
              </a:ext>
            </a:extLst>
          </p:cNvPr>
          <p:cNvSpPr>
            <a:spLocks xmlns:a="http://schemas.openxmlformats.org/drawingml/2006/main" noGrp="1"/>
          </p:cNvSpPr>
          <p:nvPr/>
        </p:nvSpPr>
        <p:spPr>
          <a:xfrm xmlns:a="http://schemas.openxmlformats.org/drawingml/2006/main">
            <a:off x="628650" y="2619375"/>
            <a:ext cx="1952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A97732"/>
                </a:solidFill>
                <a:latin typeface="Arial"/>
                <a:ea typeface="Arial"/>
                <a:cs typeface="Arial"/>
              </a:defRPr>
            </a:defPPr>
          </a:lstStyle>
          <a:p xmlns:a="http://schemas.openxmlformats.org/drawingml/2006/main">
            <a:pPr>
              <a:lnSpc>
                <a:spcPct val="115000"/>
              </a:lnSpc>
              <a:buNone/>
              <a:defRPr sz="2250" b="1">
                <a:solidFill>
                  <a:srgbClr val="A97732"/>
                </a:solidFill>
                <a:latin typeface="Arial"/>
                <a:ea typeface="Arial"/>
                <a:cs typeface="Arial"/>
              </a:defRPr>
            </a:pPr>
            <a:r>
              <a:rPr sz="2250" b="1">
                <a:solidFill>
                  <a:srgbClr val="A97732"/>
                </a:solidFill>
                <a:latin typeface="Arial"/>
                <a:ea typeface="Arial"/>
                <a:cs typeface="Arial"/>
              </a:rPr>
              <a:t>1054</a:t>
            </a:r>
          </a:p>
        </p:txBody>
      </p:sp>
      <p:sp>
        <p:nvSpPr>
          <p:cNvPr id="6" name="Oost en West">
            <a:extLst xmlns:a="http://schemas.openxmlformats.org/drawingml/2006/main">
              <a:ext uri="{FF2B5EF4-FFF2-40B4-BE49-F238E27FC236}">
                <a16:creationId xmlns:a16="http://schemas.microsoft.com/office/drawing/2014/main" id="{D157D426-6E2E-4B06-BDDF-2FD42E5EADA8}"/>
              </a:ext>
            </a:extLst>
          </p:cNvPr>
          <p:cNvSpPr>
            <a:spLocks xmlns:a="http://schemas.openxmlformats.org/drawingml/2006/main" noGrp="1"/>
          </p:cNvSpPr>
          <p:nvPr/>
        </p:nvSpPr>
        <p:spPr>
          <a:xfrm xmlns:a="http://schemas.openxmlformats.org/drawingml/2006/main">
            <a:off x="2800350" y="2619375"/>
            <a:ext cx="3333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Oost en West</a:t>
            </a:r>
          </a:p>
        </p:txBody>
      </p:sp>
      <p:sp>
        <p:nvSpPr>
          <p:cNvPr id="7" name="Traditionele markering van de breuk">
            <a:extLst xmlns:a="http://schemas.openxmlformats.org/drawingml/2006/main">
              <a:ext uri="{FF2B5EF4-FFF2-40B4-BE49-F238E27FC236}">
                <a16:creationId xmlns:a16="http://schemas.microsoft.com/office/drawing/2014/main" id="{44EC9E46-5FAF-41DD-ADA6-0A834172A585}"/>
              </a:ext>
            </a:extLst>
          </p:cNvPr>
          <p:cNvSpPr>
            <a:spLocks xmlns:a="http://schemas.openxmlformats.org/drawingml/2006/main" noGrp="1"/>
          </p:cNvSpPr>
          <p:nvPr/>
        </p:nvSpPr>
        <p:spPr>
          <a:xfrm xmlns:a="http://schemas.openxmlformats.org/drawingml/2006/main">
            <a:off x="6477000" y="2619375"/>
            <a:ext cx="5048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Traditionele markering van de breuk</a:t>
            </a:r>
          </a:p>
        </p:txBody>
      </p:sp>
      <p:sp>
        <p:nvSpPr>
          <p:cNvPr id="8" name="16e eeuw">
            <a:extLst xmlns:a="http://schemas.openxmlformats.org/drawingml/2006/main">
              <a:ext uri="{FF2B5EF4-FFF2-40B4-BE49-F238E27FC236}">
                <a16:creationId xmlns:a16="http://schemas.microsoft.com/office/drawing/2014/main" id="{C9E1060B-7D8D-44C6-A846-336CD9020CF9}"/>
              </a:ext>
            </a:extLst>
          </p:cNvPr>
          <p:cNvSpPr>
            <a:spLocks xmlns:a="http://schemas.openxmlformats.org/drawingml/2006/main" noGrp="1"/>
          </p:cNvSpPr>
          <p:nvPr/>
        </p:nvSpPr>
        <p:spPr>
          <a:xfrm xmlns:a="http://schemas.openxmlformats.org/drawingml/2006/main">
            <a:off x="628650" y="3448050"/>
            <a:ext cx="1952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A97732"/>
                </a:solidFill>
                <a:latin typeface="Arial"/>
                <a:ea typeface="Arial"/>
                <a:cs typeface="Arial"/>
              </a:defRPr>
            </a:defPPr>
          </a:lstStyle>
          <a:p xmlns:a="http://schemas.openxmlformats.org/drawingml/2006/main">
            <a:pPr>
              <a:lnSpc>
                <a:spcPct val="115000"/>
              </a:lnSpc>
              <a:buNone/>
              <a:defRPr sz="2250" b="1">
                <a:solidFill>
                  <a:srgbClr val="A97732"/>
                </a:solidFill>
                <a:latin typeface="Arial"/>
                <a:ea typeface="Arial"/>
                <a:cs typeface="Arial"/>
              </a:defRPr>
            </a:pPr>
            <a:r>
              <a:rPr sz="2250" b="1">
                <a:solidFill>
                  <a:srgbClr val="A97732"/>
                </a:solidFill>
                <a:latin typeface="Arial"/>
                <a:ea typeface="Arial"/>
                <a:cs typeface="Arial"/>
              </a:rPr>
              <a:t>16e eeuw</a:t>
            </a:r>
          </a:p>
        </p:txBody>
      </p:sp>
      <p:sp>
        <p:nvSpPr>
          <p:cNvPr id="9" name="Reformatie en Trente">
            <a:extLst xmlns:a="http://schemas.openxmlformats.org/drawingml/2006/main">
              <a:ext uri="{FF2B5EF4-FFF2-40B4-BE49-F238E27FC236}">
                <a16:creationId xmlns:a16="http://schemas.microsoft.com/office/drawing/2014/main" id="{EA8B0677-054A-4242-B0CB-CD753E26FEE1}"/>
              </a:ext>
            </a:extLst>
          </p:cNvPr>
          <p:cNvSpPr>
            <a:spLocks xmlns:a="http://schemas.openxmlformats.org/drawingml/2006/main" noGrp="1"/>
          </p:cNvSpPr>
          <p:nvPr/>
        </p:nvSpPr>
        <p:spPr>
          <a:xfrm xmlns:a="http://schemas.openxmlformats.org/drawingml/2006/main">
            <a:off x="2800350" y="3448050"/>
            <a:ext cx="3333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Reformatie en Trente</a:t>
            </a:r>
          </a:p>
        </p:txBody>
      </p:sp>
      <p:sp>
        <p:nvSpPr>
          <p:cNvPr id="10" name="Gezag, genade en sacramenten">
            <a:extLst xmlns:a="http://schemas.openxmlformats.org/drawingml/2006/main">
              <a:ext uri="{FF2B5EF4-FFF2-40B4-BE49-F238E27FC236}">
                <a16:creationId xmlns:a16="http://schemas.microsoft.com/office/drawing/2014/main" id="{511B435C-1F91-4994-9B83-A3372107D7F6}"/>
              </a:ext>
            </a:extLst>
          </p:cNvPr>
          <p:cNvSpPr>
            <a:spLocks xmlns:a="http://schemas.openxmlformats.org/drawingml/2006/main" noGrp="1"/>
          </p:cNvSpPr>
          <p:nvPr/>
        </p:nvSpPr>
        <p:spPr>
          <a:xfrm xmlns:a="http://schemas.openxmlformats.org/drawingml/2006/main">
            <a:off x="6477000" y="3448050"/>
            <a:ext cx="5048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Gezag, genade en sacramenten</a:t>
            </a:r>
          </a:p>
        </p:txBody>
      </p:sp>
      <p:sp>
        <p:nvSpPr>
          <p:cNvPr id="11" name="17e–18e eeuw">
            <a:extLst xmlns:a="http://schemas.openxmlformats.org/drawingml/2006/main">
              <a:ext uri="{FF2B5EF4-FFF2-40B4-BE49-F238E27FC236}">
                <a16:creationId xmlns:a16="http://schemas.microsoft.com/office/drawing/2014/main" id="{4D83E3B1-437D-4C64-95FC-3EFE3C6A5A8D}"/>
              </a:ext>
            </a:extLst>
          </p:cNvPr>
          <p:cNvSpPr>
            <a:spLocks xmlns:a="http://schemas.openxmlformats.org/drawingml/2006/main" noGrp="1"/>
          </p:cNvSpPr>
          <p:nvPr/>
        </p:nvSpPr>
        <p:spPr>
          <a:xfrm xmlns:a="http://schemas.openxmlformats.org/drawingml/2006/main">
            <a:off x="628650" y="4276725"/>
            <a:ext cx="1952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A97732"/>
                </a:solidFill>
                <a:latin typeface="Arial"/>
                <a:ea typeface="Arial"/>
                <a:cs typeface="Arial"/>
              </a:defRPr>
            </a:defPPr>
          </a:lstStyle>
          <a:p xmlns:a="http://schemas.openxmlformats.org/drawingml/2006/main">
            <a:pPr>
              <a:lnSpc>
                <a:spcPct val="115000"/>
              </a:lnSpc>
              <a:buNone/>
              <a:defRPr sz="2250" b="1">
                <a:solidFill>
                  <a:srgbClr val="A97732"/>
                </a:solidFill>
                <a:latin typeface="Arial"/>
                <a:ea typeface="Arial"/>
                <a:cs typeface="Arial"/>
              </a:defRPr>
            </a:pPr>
            <a:r>
              <a:rPr sz="2250" b="1">
                <a:solidFill>
                  <a:srgbClr val="A97732"/>
                </a:solidFill>
                <a:latin typeface="Arial"/>
                <a:ea typeface="Arial"/>
                <a:cs typeface="Arial"/>
              </a:rPr>
              <a:t>17e–18e eeuw</a:t>
            </a:r>
          </a:p>
        </p:txBody>
      </p:sp>
      <p:sp>
        <p:nvSpPr>
          <p:cNvPr id="12" name="Dordrecht en opwekkingen">
            <a:extLst xmlns:a="http://schemas.openxmlformats.org/drawingml/2006/main">
              <a:ext uri="{FF2B5EF4-FFF2-40B4-BE49-F238E27FC236}">
                <a16:creationId xmlns:a16="http://schemas.microsoft.com/office/drawing/2014/main" id="{3202F448-6122-4286-8BD7-E29DCC858932}"/>
              </a:ext>
            </a:extLst>
          </p:cNvPr>
          <p:cNvSpPr>
            <a:spLocks xmlns:a="http://schemas.openxmlformats.org/drawingml/2006/main" noGrp="1"/>
          </p:cNvSpPr>
          <p:nvPr/>
        </p:nvSpPr>
        <p:spPr>
          <a:xfrm xmlns:a="http://schemas.openxmlformats.org/drawingml/2006/main">
            <a:off x="2800350" y="4276725"/>
            <a:ext cx="3333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Dordrecht en opwekkingen</a:t>
            </a:r>
          </a:p>
        </p:txBody>
      </p:sp>
      <p:sp>
        <p:nvSpPr>
          <p:cNvPr id="13" name="Verkiezing, bekering en heiliging">
            <a:extLst xmlns:a="http://schemas.openxmlformats.org/drawingml/2006/main">
              <a:ext uri="{FF2B5EF4-FFF2-40B4-BE49-F238E27FC236}">
                <a16:creationId xmlns:a16="http://schemas.microsoft.com/office/drawing/2014/main" id="{BA379E06-0EBF-4BDF-8DF6-56FA36D0DA2F}"/>
              </a:ext>
            </a:extLst>
          </p:cNvPr>
          <p:cNvSpPr>
            <a:spLocks xmlns:a="http://schemas.openxmlformats.org/drawingml/2006/main" noGrp="1"/>
          </p:cNvSpPr>
          <p:nvPr/>
        </p:nvSpPr>
        <p:spPr>
          <a:xfrm xmlns:a="http://schemas.openxmlformats.org/drawingml/2006/main">
            <a:off x="6477000" y="4276725"/>
            <a:ext cx="5048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Verkiezing, bekering en heiliging</a:t>
            </a:r>
          </a:p>
        </p:txBody>
      </p:sp>
      <p:sp>
        <p:nvSpPr>
          <p:cNvPr id="14" name="20e eeuw">
            <a:extLst xmlns:a="http://schemas.openxmlformats.org/drawingml/2006/main">
              <a:ext uri="{FF2B5EF4-FFF2-40B4-BE49-F238E27FC236}">
                <a16:creationId xmlns:a16="http://schemas.microsoft.com/office/drawing/2014/main" id="{31526AC7-C578-4BBC-ACCF-B1EEC5951163}"/>
              </a:ext>
            </a:extLst>
          </p:cNvPr>
          <p:cNvSpPr>
            <a:spLocks xmlns:a="http://schemas.openxmlformats.org/drawingml/2006/main" noGrp="1"/>
          </p:cNvSpPr>
          <p:nvPr/>
        </p:nvSpPr>
        <p:spPr>
          <a:xfrm xmlns:a="http://schemas.openxmlformats.org/drawingml/2006/main">
            <a:off x="628650" y="5105400"/>
            <a:ext cx="1952625"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1">
                <a:solidFill>
                  <a:srgbClr val="A97732"/>
                </a:solidFill>
                <a:latin typeface="Arial"/>
                <a:ea typeface="Arial"/>
                <a:cs typeface="Arial"/>
              </a:defRPr>
            </a:defPPr>
          </a:lstStyle>
          <a:p xmlns:a="http://schemas.openxmlformats.org/drawingml/2006/main">
            <a:pPr>
              <a:lnSpc>
                <a:spcPct val="115000"/>
              </a:lnSpc>
              <a:buNone/>
              <a:defRPr sz="2250" b="1">
                <a:solidFill>
                  <a:srgbClr val="A97732"/>
                </a:solidFill>
                <a:latin typeface="Arial"/>
                <a:ea typeface="Arial"/>
                <a:cs typeface="Arial"/>
              </a:defRPr>
            </a:pPr>
            <a:r>
              <a:rPr sz="2250" b="1">
                <a:solidFill>
                  <a:srgbClr val="A97732"/>
                </a:solidFill>
                <a:latin typeface="Arial"/>
                <a:ea typeface="Arial"/>
                <a:cs typeface="Arial"/>
              </a:rPr>
              <a:t>20e eeuw</a:t>
            </a:r>
          </a:p>
        </p:txBody>
      </p:sp>
      <p:sp>
        <p:nvSpPr>
          <p:cNvPr id="15" name="Pinkster en charismatisch">
            <a:extLst xmlns:a="http://schemas.openxmlformats.org/drawingml/2006/main">
              <a:ext uri="{FF2B5EF4-FFF2-40B4-BE49-F238E27FC236}">
                <a16:creationId xmlns:a16="http://schemas.microsoft.com/office/drawing/2014/main" id="{6A43440D-6401-4EBF-8C94-19FDC84059A6}"/>
              </a:ext>
            </a:extLst>
          </p:cNvPr>
          <p:cNvSpPr>
            <a:spLocks xmlns:a="http://schemas.openxmlformats.org/drawingml/2006/main" noGrp="1"/>
          </p:cNvSpPr>
          <p:nvPr/>
        </p:nvSpPr>
        <p:spPr>
          <a:xfrm xmlns:a="http://schemas.openxmlformats.org/drawingml/2006/main">
            <a:off x="2800350" y="5105400"/>
            <a:ext cx="3333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Pinkster en charismatisch</a:t>
            </a:r>
          </a:p>
        </p:txBody>
      </p:sp>
      <p:sp>
        <p:nvSpPr>
          <p:cNvPr id="16" name="Nieuwe aandacht voor geestelijke gaven">
            <a:extLst xmlns:a="http://schemas.openxmlformats.org/drawingml/2006/main">
              <a:ext uri="{FF2B5EF4-FFF2-40B4-BE49-F238E27FC236}">
                <a16:creationId xmlns:a16="http://schemas.microsoft.com/office/drawing/2014/main" id="{C1945A63-B505-47DF-B7F8-0937E427CD70}"/>
              </a:ext>
            </a:extLst>
          </p:cNvPr>
          <p:cNvSpPr>
            <a:spLocks xmlns:a="http://schemas.openxmlformats.org/drawingml/2006/main" noGrp="1"/>
          </p:cNvSpPr>
          <p:nvPr/>
        </p:nvSpPr>
        <p:spPr>
          <a:xfrm xmlns:a="http://schemas.openxmlformats.org/drawingml/2006/main">
            <a:off x="6477000" y="5105400"/>
            <a:ext cx="5048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Nieuwe aandacht voor geestelijke gaven</a:t>
            </a:r>
          </a:p>
        </p:txBody>
      </p:sp>
      <p:sp>
        <p:nvSpPr>
          <p:cNvPr id="17" name="fellerbooks.com">
            <a:extLst xmlns:a="http://schemas.openxmlformats.org/drawingml/2006/main">
              <a:ext uri="{FF2B5EF4-FFF2-40B4-BE49-F238E27FC236}">
                <a16:creationId xmlns:a16="http://schemas.microsoft.com/office/drawing/2014/main" id="{8C8AB5FF-435F-42CD-BA3D-6D4148693FA7}"/>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8" name="05">
            <a:extLst xmlns:a="http://schemas.openxmlformats.org/drawingml/2006/main">
              <a:ext uri="{FF2B5EF4-FFF2-40B4-BE49-F238E27FC236}">
                <a16:creationId xmlns:a16="http://schemas.microsoft.com/office/drawing/2014/main" id="{73740221-0AD9-416F-943E-61A7DA44DB35}"/>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05</a:t>
            </a:r>
          </a:p>
        </p:txBody>
      </p:sp>
    </p:spTree>
    <p:extLst>
      <p:ext uri="{BB962C8B-B14F-4D97-AF65-F5344CB8AC3E}">
        <p14:creationId xmlns:p14="http://schemas.microsoft.com/office/powerpoint/2010/main" val="1448243240"/>
      </p:ext>
    </p:extLst>
  </p:cSld>
</p:sld>
</file>

<file path=ppt/slides/slide6.xml><?xml version="1.0" encoding="utf-8"?>
<p:sld xmlns:p="http://schemas.openxmlformats.org/presentationml/2006/main">
  <p:cSld>
    <p:bg>
      <p:bgPr>
        <a:solidFill xmlns:a="http://schemas.openxmlformats.org/drawingml/2006/main">
          <a:srgbClr val="173E34"/>
        </a:solidFill>
      </p:bgPr>
    </p:bg>
    <p:spTree>
      <p:nvGrpSpPr>
        <p:cNvPr id="1" name=""/>
        <p:cNvGrpSpPr/>
        <p:nvPr/>
      </p:nvGrpSpPr>
      <p:grpSpPr>
        <a:xfrm xmlns:a="http://schemas.openxmlformats.org/drawingml/2006/main"/>
      </p:grpSpPr>
      <p:sp>
        <p:nvSpPr>
          <p:cNvPr id="6" name="DEEL I">
            <a:extLst xmlns:a="http://schemas.openxmlformats.org/drawingml/2006/main">
              <a:ext uri="{FF2B5EF4-FFF2-40B4-BE49-F238E27FC236}">
                <a16:creationId xmlns:a16="http://schemas.microsoft.com/office/drawing/2014/main" id="{9A818BB7-5950-42EA-9A40-AE92A9E97C24}"/>
              </a:ext>
            </a:extLst>
          </p:cNvPr>
          <p:cNvSpPr>
            <a:spLocks xmlns:a="http://schemas.openxmlformats.org/drawingml/2006/main" noGrp="1"/>
          </p:cNvSpPr>
          <p:nvPr/>
        </p:nvSpPr>
        <p:spPr>
          <a:xfrm xmlns:a="http://schemas.openxmlformats.org/drawingml/2006/main">
            <a:off x="638175" y="1066800"/>
            <a:ext cx="571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D4AD70"/>
                </a:solidFill>
                <a:latin typeface="Arial"/>
                <a:ea typeface="Arial"/>
                <a:cs typeface="Arial"/>
              </a:defRPr>
            </a:defPPr>
          </a:lstStyle>
          <a:p xmlns:a="http://schemas.openxmlformats.org/drawingml/2006/main">
            <a:pPr>
              <a:lnSpc>
                <a:spcPct val="115000"/>
              </a:lnSpc>
              <a:buNone/>
              <a:defRPr sz="1875" b="1">
                <a:solidFill>
                  <a:srgbClr val="D4AD70"/>
                </a:solidFill>
                <a:latin typeface="Arial"/>
                <a:ea typeface="Arial"/>
                <a:cs typeface="Arial"/>
              </a:defRPr>
            </a:pPr>
            <a:r>
              <a:rPr sz="1875" b="1">
                <a:solidFill>
                  <a:srgbClr val="D4AD70"/>
                </a:solidFill>
                <a:latin typeface="Arial"/>
                <a:ea typeface="Arial"/>
                <a:cs typeface="Arial"/>
              </a:rPr>
              <a:t>DEEL I</a:t>
            </a:r>
          </a:p>
        </p:txBody>
      </p:sp>
      <p:sp>
        <p:nvSpPr>
          <p:cNvPr id="2" name="Gezag, redding&#10;en genade">
            <a:extLst xmlns:a="http://schemas.openxmlformats.org/drawingml/2006/main">
              <a:ext uri="{FF2B5EF4-FFF2-40B4-BE49-F238E27FC236}">
                <a16:creationId xmlns:a16="http://schemas.microsoft.com/office/drawing/2014/main" id="{AC723341-9391-42F8-BE35-EFCD5CE37645}"/>
              </a:ext>
            </a:extLst>
          </p:cNvPr>
          <p:cNvSpPr>
            <a:spLocks xmlns:a="http://schemas.openxmlformats.org/drawingml/2006/main" noGrp="1"/>
          </p:cNvSpPr>
          <p:nvPr/>
        </p:nvSpPr>
        <p:spPr>
          <a:xfrm xmlns:a="http://schemas.openxmlformats.org/drawingml/2006/main">
            <a:off x="609600" y="2171700"/>
            <a:ext cx="104775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75" b="1">
                <a:solidFill>
                  <a:srgbClr val="FFFFFF"/>
                </a:solidFill>
                <a:latin typeface="Arial"/>
                <a:ea typeface="Arial"/>
                <a:cs typeface="Arial"/>
              </a:defRPr>
            </a:defPPr>
          </a:lstStyle>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Gezag, redding</a:t>
            </a:r>
          </a:p>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en genade</a:t>
            </a:r>
          </a:p>
        </p:txBody>
      </p:sp>
      <p:sp>
        <p:nvSpPr>
          <p:cNvPr id="3" name="Vragen 1–5">
            <a:extLst xmlns:a="http://schemas.openxmlformats.org/drawingml/2006/main">
              <a:ext uri="{FF2B5EF4-FFF2-40B4-BE49-F238E27FC236}">
                <a16:creationId xmlns:a16="http://schemas.microsoft.com/office/drawing/2014/main" id="{0191C5CD-E4C1-4998-8A03-BE4D5B983B33}"/>
              </a:ext>
            </a:extLst>
          </p:cNvPr>
          <p:cNvSpPr>
            <a:spLocks xmlns:a="http://schemas.openxmlformats.org/drawingml/2006/main" noGrp="1"/>
          </p:cNvSpPr>
          <p:nvPr/>
        </p:nvSpPr>
        <p:spPr>
          <a:xfrm xmlns:a="http://schemas.openxmlformats.org/drawingml/2006/main">
            <a:off x="638175" y="5000625"/>
            <a:ext cx="5524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E4D3B8"/>
                </a:solidFill>
                <a:latin typeface="Arial"/>
                <a:ea typeface="Arial"/>
                <a:cs typeface="Arial"/>
              </a:defRPr>
            </a:defPPr>
          </a:lstStyle>
          <a:p xmlns:a="http://schemas.openxmlformats.org/drawingml/2006/main">
            <a:pPr>
              <a:lnSpc>
                <a:spcPct val="115000"/>
              </a:lnSpc>
              <a:buNone/>
              <a:defRPr sz="2100" b="0">
                <a:solidFill>
                  <a:srgbClr val="E4D3B8"/>
                </a:solidFill>
                <a:latin typeface="Arial"/>
                <a:ea typeface="Arial"/>
                <a:cs typeface="Arial"/>
              </a:defRPr>
            </a:pPr>
            <a:r>
              <a:rPr sz="2100" b="0">
                <a:solidFill>
                  <a:srgbClr val="E4D3B8"/>
                </a:solidFill>
                <a:latin typeface="Arial"/>
                <a:ea typeface="Arial"/>
                <a:cs typeface="Arial"/>
              </a:rPr>
              <a:t>Vragen 1–5</a:t>
            </a:r>
          </a:p>
        </p:txBody>
      </p:sp>
      <p:sp>
        <p:nvSpPr>
          <p:cNvPr id="4" name="fellerbooks.com">
            <a:extLst xmlns:a="http://schemas.openxmlformats.org/drawingml/2006/main">
              <a:ext uri="{FF2B5EF4-FFF2-40B4-BE49-F238E27FC236}">
                <a16:creationId xmlns:a16="http://schemas.microsoft.com/office/drawing/2014/main" id="{7FFC37F1-6325-48D3-ADAA-6363245760EE}"/>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D9C9AD"/>
                </a:solidFill>
                <a:latin typeface="Arial"/>
                <a:ea typeface="Arial"/>
                <a:cs typeface="Arial"/>
              </a:defRPr>
            </a:defPPr>
          </a:lstStyle>
          <a:p xmlns:a="http://schemas.openxmlformats.org/drawingml/2006/main">
            <a:pPr>
              <a:lnSpc>
                <a:spcPct val="115000"/>
              </a:lnSpc>
              <a:buNone/>
              <a:defRPr sz="1200" b="0">
                <a:solidFill>
                  <a:srgbClr val="D9C9AD"/>
                </a:solidFill>
                <a:latin typeface="Arial"/>
                <a:ea typeface="Arial"/>
                <a:cs typeface="Arial"/>
              </a:defRPr>
            </a:pPr>
            <a:r>
              <a:rPr sz="1200" b="0">
                <a:solidFill>
                  <a:srgbClr val="D9C9AD"/>
                </a:solidFill>
                <a:latin typeface="Arial"/>
                <a:ea typeface="Arial"/>
                <a:cs typeface="Arial"/>
              </a:rPr>
              <a:t>fellerbooks.com</a:t>
            </a:r>
          </a:p>
        </p:txBody>
      </p:sp>
      <p:sp>
        <p:nvSpPr>
          <p:cNvPr id="5" name="06">
            <a:extLst xmlns:a="http://schemas.openxmlformats.org/drawingml/2006/main">
              <a:ext uri="{FF2B5EF4-FFF2-40B4-BE49-F238E27FC236}">
                <a16:creationId xmlns:a16="http://schemas.microsoft.com/office/drawing/2014/main" id="{8E7A75AF-6D1A-4D41-BABE-8F939C05977F}"/>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5000"/>
              </a:lnSpc>
              <a:buNone/>
              <a:defRPr sz="1350" b="0">
                <a:solidFill>
                  <a:srgbClr val="FFFFFF"/>
                </a:solidFill>
                <a:latin typeface="Arial"/>
                <a:ea typeface="Arial"/>
                <a:cs typeface="Arial"/>
              </a:defRPr>
            </a:pPr>
            <a:r>
              <a:rPr sz="1350" b="0">
                <a:solidFill>
                  <a:srgbClr val="FFFFFF"/>
                </a:solidFill>
                <a:latin typeface="Arial"/>
                <a:ea typeface="Arial"/>
                <a:cs typeface="Arial"/>
              </a:rPr>
              <a:t>06</a:t>
            </a:r>
          </a:p>
        </p:txBody>
      </p:sp>
    </p:spTree>
    <p:extLst>
      <p:ext uri="{BB962C8B-B14F-4D97-AF65-F5344CB8AC3E}">
        <p14:creationId xmlns:p14="http://schemas.microsoft.com/office/powerpoint/2010/main" val="1603364480"/>
      </p:ext>
    </p:extLst>
  </p:cSld>
</p:sld>
</file>

<file path=ppt/slides/slide7.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1  Wie heeft het laatste woord?">
            <a:extLst xmlns:a="http://schemas.openxmlformats.org/drawingml/2006/main">
              <a:ext uri="{FF2B5EF4-FFF2-40B4-BE49-F238E27FC236}">
                <a16:creationId xmlns:a16="http://schemas.microsoft.com/office/drawing/2014/main" id="{6A9E375F-FED1-4DCD-9591-8A2A9B22BFA3}"/>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  Wie heeft het laatste woord?</a:t>
            </a:r>
          </a:p>
        </p:txBody>
      </p:sp>
      <p:sp>
        <p:nvSpPr>
          <p:cNvPr id="2" name="Protestantse hoofdlijn">
            <a:extLst xmlns:a="http://schemas.openxmlformats.org/drawingml/2006/main">
              <a:ext uri="{FF2B5EF4-FFF2-40B4-BE49-F238E27FC236}">
                <a16:creationId xmlns:a16="http://schemas.microsoft.com/office/drawing/2014/main" id="{BED8FAA3-C382-4E2E-9E26-E59EFD8D9B20}"/>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Protestantse hoofdlijn</a:t>
            </a:r>
          </a:p>
        </p:txBody>
      </p:sp>
      <p:sp>
        <p:nvSpPr>
          <p:cNvPr id="3" name="De Schrift heeft het beslissende gezag. Traditie en bel">
            <a:extLst xmlns:a="http://schemas.openxmlformats.org/drawingml/2006/main">
              <a:ext uri="{FF2B5EF4-FFF2-40B4-BE49-F238E27FC236}">
                <a16:creationId xmlns:a16="http://schemas.microsoft.com/office/drawing/2014/main" id="{21D505C1-4C13-42B3-91A2-07A228786B30}"/>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De Schrift heeft het beslissende gezag. Traditie en belijdenis blijven toetsbaar.</a:t>
            </a:r>
          </a:p>
        </p:txBody>
      </p:sp>
      <p:sp>
        <p:nvSpPr>
          <p:cNvPr id="4" name="Rooms-katholiek">
            <a:extLst xmlns:a="http://schemas.openxmlformats.org/drawingml/2006/main">
              <a:ext uri="{FF2B5EF4-FFF2-40B4-BE49-F238E27FC236}">
                <a16:creationId xmlns:a16="http://schemas.microsoft.com/office/drawing/2014/main" id="{DE0ECD28-F211-4577-8DA7-7C6C7C6D00BF}"/>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Rooms-katholiek</a:t>
            </a:r>
          </a:p>
        </p:txBody>
      </p:sp>
      <p:sp>
        <p:nvSpPr>
          <p:cNvPr id="5" name="Schrift en apostolische Traditie vormen één geloofsgoed">
            <a:extLst xmlns:a="http://schemas.openxmlformats.org/drawingml/2006/main">
              <a:ext uri="{FF2B5EF4-FFF2-40B4-BE49-F238E27FC236}">
                <a16:creationId xmlns:a16="http://schemas.microsoft.com/office/drawing/2014/main" id="{7433AA35-D994-4457-A524-91F4D8C8BD95}"/>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Schrift en apostolische Traditie vormen één geloofsgoed. Het Magisterium geeft gezaghebbende uitleg.</a:t>
            </a:r>
          </a:p>
        </p:txBody>
      </p:sp>
      <p:sp>
        <p:nvSpPr>
          <p:cNvPr id="6" name="Oosters-orthodox">
            <a:extLst xmlns:a="http://schemas.openxmlformats.org/drawingml/2006/main">
              <a:ext uri="{FF2B5EF4-FFF2-40B4-BE49-F238E27FC236}">
                <a16:creationId xmlns:a16="http://schemas.microsoft.com/office/drawing/2014/main" id="{3D705CBE-3E88-49A1-8E69-3BD22D250EC4}"/>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Oosters-orthodox</a:t>
            </a:r>
          </a:p>
        </p:txBody>
      </p:sp>
      <p:sp>
        <p:nvSpPr>
          <p:cNvPr id="7" name="De kerk leest de Schrift binnen de Heilige Traditie, me">
            <a:extLst xmlns:a="http://schemas.openxmlformats.org/drawingml/2006/main">
              <a:ext uri="{FF2B5EF4-FFF2-40B4-BE49-F238E27FC236}">
                <a16:creationId xmlns:a16="http://schemas.microsoft.com/office/drawing/2014/main" id="{6A3312F3-0822-4AB5-9606-0297EF11CC15}"/>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De kerk leest de Schrift binnen de Heilige Traditie, met concilies, kerkvaders en liturgie.</a:t>
            </a:r>
          </a:p>
        </p:txBody>
      </p:sp>
      <p:sp>
        <p:nvSpPr>
          <p:cNvPr id="8" name="2 Timotheüs 3:16–17">
            <a:extLst xmlns:a="http://schemas.openxmlformats.org/drawingml/2006/main">
              <a:ext uri="{FF2B5EF4-FFF2-40B4-BE49-F238E27FC236}">
                <a16:creationId xmlns:a16="http://schemas.microsoft.com/office/drawing/2014/main" id="{15638EEB-CFD4-4AED-9208-D073FFE66BD7}"/>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 Timotheüs 3:16–17</a:t>
            </a:r>
          </a:p>
        </p:txBody>
      </p:sp>
      <p:sp>
        <p:nvSpPr>
          <p:cNvPr id="9" name="fellerbooks.com">
            <a:extLst xmlns:a="http://schemas.openxmlformats.org/drawingml/2006/main">
              <a:ext uri="{FF2B5EF4-FFF2-40B4-BE49-F238E27FC236}">
                <a16:creationId xmlns:a16="http://schemas.microsoft.com/office/drawing/2014/main" id="{C9D6F7C1-0DC2-416E-8482-67CADFCF8E36}"/>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07">
            <a:extLst xmlns:a="http://schemas.openxmlformats.org/drawingml/2006/main">
              <a:ext uri="{FF2B5EF4-FFF2-40B4-BE49-F238E27FC236}">
                <a16:creationId xmlns:a16="http://schemas.microsoft.com/office/drawing/2014/main" id="{E9D25306-2009-4705-BD99-5F593EB51147}"/>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07</a:t>
            </a:r>
          </a:p>
        </p:txBody>
      </p:sp>
    </p:spTree>
    <p:extLst>
      <p:ext uri="{BB962C8B-B14F-4D97-AF65-F5344CB8AC3E}">
        <p14:creationId xmlns:p14="http://schemas.microsoft.com/office/powerpoint/2010/main" val="1191035549"/>
      </p:ext>
    </p:extLst>
  </p:cSld>
</p:sld>
</file>

<file path=ppt/slides/slide8.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2  Hoe wordt een mens gered?">
            <a:extLst xmlns:a="http://schemas.openxmlformats.org/drawingml/2006/main">
              <a:ext uri="{FF2B5EF4-FFF2-40B4-BE49-F238E27FC236}">
                <a16:creationId xmlns:a16="http://schemas.microsoft.com/office/drawing/2014/main" id="{D2C0DFA5-CA7F-470B-9080-E91DB739F0B3}"/>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2  Hoe wordt een mens gered?</a:t>
            </a:r>
          </a:p>
        </p:txBody>
      </p:sp>
      <p:sp>
        <p:nvSpPr>
          <p:cNvPr id="2" name="Protestantse accenten">
            <a:extLst xmlns:a="http://schemas.openxmlformats.org/drawingml/2006/main">
              <a:ext uri="{FF2B5EF4-FFF2-40B4-BE49-F238E27FC236}">
                <a16:creationId xmlns:a16="http://schemas.microsoft.com/office/drawing/2014/main" id="{9CD0ABD2-3C41-484C-806F-DC003ECE3852}"/>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Protestantse accenten</a:t>
            </a:r>
          </a:p>
        </p:txBody>
      </p:sp>
      <p:sp>
        <p:nvSpPr>
          <p:cNvPr id="3" name="Rechtvaardiging door geloof. Goede werken volgen als vr">
            <a:extLst xmlns:a="http://schemas.openxmlformats.org/drawingml/2006/main">
              <a:ext uri="{FF2B5EF4-FFF2-40B4-BE49-F238E27FC236}">
                <a16:creationId xmlns:a16="http://schemas.microsoft.com/office/drawing/2014/main" id="{7EAA329F-FD23-4316-9398-B92AFED41BCD}"/>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Rechtvaardiging door geloof. Goede werken volgen als vrucht van genade.</a:t>
            </a:r>
          </a:p>
        </p:txBody>
      </p:sp>
      <p:sp>
        <p:nvSpPr>
          <p:cNvPr id="4" name="Rooms-katholiek">
            <a:extLst xmlns:a="http://schemas.openxmlformats.org/drawingml/2006/main">
              <a:ext uri="{FF2B5EF4-FFF2-40B4-BE49-F238E27FC236}">
                <a16:creationId xmlns:a16="http://schemas.microsoft.com/office/drawing/2014/main" id="{C953CC4A-A648-4EA5-907A-03E45A89CCA4}"/>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Rooms-katholiek</a:t>
            </a:r>
          </a:p>
        </p:txBody>
      </p:sp>
      <p:sp>
        <p:nvSpPr>
          <p:cNvPr id="5" name="Genade vergeeft en vernieuwt. Geloof en sacramenteel le">
            <a:extLst xmlns:a="http://schemas.openxmlformats.org/drawingml/2006/main">
              <a:ext uri="{FF2B5EF4-FFF2-40B4-BE49-F238E27FC236}">
                <a16:creationId xmlns:a16="http://schemas.microsoft.com/office/drawing/2014/main" id="{F3D6D37A-D313-4371-8554-BCA31939C997}"/>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Genade vergeeft en vernieuwt. Geloof en sacramenteel leven horen samen.</a:t>
            </a:r>
          </a:p>
        </p:txBody>
      </p:sp>
      <p:sp>
        <p:nvSpPr>
          <p:cNvPr id="6" name="Oosters-orthodox">
            <a:extLst xmlns:a="http://schemas.openxmlformats.org/drawingml/2006/main">
              <a:ext uri="{FF2B5EF4-FFF2-40B4-BE49-F238E27FC236}">
                <a16:creationId xmlns:a16="http://schemas.microsoft.com/office/drawing/2014/main" id="{E2503EDB-F3D8-4E05-A765-6026D83816AD}"/>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Oosters-orthodox</a:t>
            </a:r>
          </a:p>
        </p:txBody>
      </p:sp>
      <p:sp>
        <p:nvSpPr>
          <p:cNvPr id="7" name="Redding als genezing en deelname aan Gods leven door ge">
            <a:extLst xmlns:a="http://schemas.openxmlformats.org/drawingml/2006/main">
              <a:ext uri="{FF2B5EF4-FFF2-40B4-BE49-F238E27FC236}">
                <a16:creationId xmlns:a16="http://schemas.microsoft.com/office/drawing/2014/main" id="{982192A9-423E-477D-85A5-4FFD81ED5F79}"/>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Redding als genezing en deelname aan Gods leven door genade.</a:t>
            </a:r>
          </a:p>
        </p:txBody>
      </p:sp>
      <p:sp>
        <p:nvSpPr>
          <p:cNvPr id="8" name="Efeziërs 2:8–10, Romeinen 3, Jakobus 2">
            <a:extLst xmlns:a="http://schemas.openxmlformats.org/drawingml/2006/main">
              <a:ext uri="{FF2B5EF4-FFF2-40B4-BE49-F238E27FC236}">
                <a16:creationId xmlns:a16="http://schemas.microsoft.com/office/drawing/2014/main" id="{FE914BCD-6101-400B-8685-D83922EED65B}"/>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Efeziërs 2:8–10, Romeinen 3, Jakobus 2</a:t>
            </a:r>
          </a:p>
        </p:txBody>
      </p:sp>
      <p:sp>
        <p:nvSpPr>
          <p:cNvPr id="9" name="fellerbooks.com">
            <a:extLst xmlns:a="http://schemas.openxmlformats.org/drawingml/2006/main">
              <a:ext uri="{FF2B5EF4-FFF2-40B4-BE49-F238E27FC236}">
                <a16:creationId xmlns:a16="http://schemas.microsoft.com/office/drawing/2014/main" id="{BD18D713-009B-45A0-859B-586F2488FC70}"/>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08">
            <a:extLst xmlns:a="http://schemas.openxmlformats.org/drawingml/2006/main">
              <a:ext uri="{FF2B5EF4-FFF2-40B4-BE49-F238E27FC236}">
                <a16:creationId xmlns:a16="http://schemas.microsoft.com/office/drawing/2014/main" id="{37245D2C-18C1-45D5-A7D8-041D0B64B908}"/>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08</a:t>
            </a:r>
          </a:p>
        </p:txBody>
      </p:sp>
    </p:spTree>
    <p:extLst>
      <p:ext uri="{BB962C8B-B14F-4D97-AF65-F5344CB8AC3E}">
        <p14:creationId xmlns:p14="http://schemas.microsoft.com/office/powerpoint/2010/main" val="2073991876"/>
      </p:ext>
    </p:extLst>
  </p:cSld>
</p:sld>
</file>

<file path=ppt/slides/slide9.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0" name="3  Kiest God of kiest de mens?">
            <a:extLst xmlns:a="http://schemas.openxmlformats.org/drawingml/2006/main">
              <a:ext uri="{FF2B5EF4-FFF2-40B4-BE49-F238E27FC236}">
                <a16:creationId xmlns:a16="http://schemas.microsoft.com/office/drawing/2014/main" id="{08A84D48-FF71-4FFC-97FB-4069835E8018}"/>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3  Kiest God of kiest de mens?</a:t>
            </a:r>
          </a:p>
        </p:txBody>
      </p:sp>
      <p:sp>
        <p:nvSpPr>
          <p:cNvPr id="2" name="Gereformeerd">
            <a:extLst xmlns:a="http://schemas.openxmlformats.org/drawingml/2006/main">
              <a:ext uri="{FF2B5EF4-FFF2-40B4-BE49-F238E27FC236}">
                <a16:creationId xmlns:a16="http://schemas.microsoft.com/office/drawing/2014/main" id="{B5111563-6294-4F0F-B4C6-1F52B5726E6C}"/>
              </a:ext>
            </a:extLst>
          </p:cNvPr>
          <p:cNvSpPr>
            <a:spLocks xmlns:a="http://schemas.openxmlformats.org/drawingml/2006/main" noGrp="1"/>
          </p:cNvSpPr>
          <p:nvPr/>
        </p:nvSpPr>
        <p:spPr>
          <a:xfrm xmlns:a="http://schemas.openxmlformats.org/drawingml/2006/main">
            <a:off x="609600" y="2057400"/>
            <a:ext cx="5129213"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Gereformeerd</a:t>
            </a:r>
          </a:p>
        </p:txBody>
      </p:sp>
      <p:sp>
        <p:nvSpPr>
          <p:cNvPr id="3" name="Gods onvoorwaardelijke verkiezing en effectieve roeping">
            <a:extLst xmlns:a="http://schemas.openxmlformats.org/drawingml/2006/main">
              <a:ext uri="{FF2B5EF4-FFF2-40B4-BE49-F238E27FC236}">
                <a16:creationId xmlns:a16="http://schemas.microsoft.com/office/drawing/2014/main" id="{20406450-EC35-403F-862F-FB144434001D}"/>
              </a:ext>
            </a:extLst>
          </p:cNvPr>
          <p:cNvSpPr>
            <a:spLocks xmlns:a="http://schemas.openxmlformats.org/drawingml/2006/main" noGrp="1"/>
          </p:cNvSpPr>
          <p:nvPr/>
        </p:nvSpPr>
        <p:spPr>
          <a:xfrm xmlns:a="http://schemas.openxmlformats.org/drawingml/2006/main">
            <a:off x="609600" y="3105150"/>
            <a:ext cx="5129213"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Gods onvoorwaardelijke verkiezing en effectieve roeping dragen de redding.</a:t>
            </a:r>
          </a:p>
        </p:txBody>
      </p:sp>
      <p:sp>
        <p:nvSpPr>
          <p:cNvPr id="4" name="Arminiaans">
            <a:extLst xmlns:a="http://schemas.openxmlformats.org/drawingml/2006/main">
              <a:ext uri="{FF2B5EF4-FFF2-40B4-BE49-F238E27FC236}">
                <a16:creationId xmlns:a16="http://schemas.microsoft.com/office/drawing/2014/main" id="{39D9D604-719C-4DE9-838C-89157C3BB8C0}"/>
              </a:ext>
            </a:extLst>
          </p:cNvPr>
          <p:cNvSpPr>
            <a:spLocks xmlns:a="http://schemas.openxmlformats.org/drawingml/2006/main" noGrp="1"/>
          </p:cNvSpPr>
          <p:nvPr/>
        </p:nvSpPr>
        <p:spPr>
          <a:xfrm xmlns:a="http://schemas.openxmlformats.org/drawingml/2006/main">
            <a:off x="6453188" y="2057400"/>
            <a:ext cx="5129213"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Arminiaans</a:t>
            </a:r>
          </a:p>
        </p:txBody>
      </p:sp>
      <p:sp>
        <p:nvSpPr>
          <p:cNvPr id="5" name="Gods voorafgaande genade maakt een werkelijke menselijk">
            <a:extLst xmlns:a="http://schemas.openxmlformats.org/drawingml/2006/main">
              <a:ext uri="{FF2B5EF4-FFF2-40B4-BE49-F238E27FC236}">
                <a16:creationId xmlns:a16="http://schemas.microsoft.com/office/drawing/2014/main" id="{D2676DE0-C356-4EFE-9D97-D6DD3DC5D7EE}"/>
              </a:ext>
            </a:extLst>
          </p:cNvPr>
          <p:cNvSpPr>
            <a:spLocks xmlns:a="http://schemas.openxmlformats.org/drawingml/2006/main" noGrp="1"/>
          </p:cNvSpPr>
          <p:nvPr/>
        </p:nvSpPr>
        <p:spPr>
          <a:xfrm xmlns:a="http://schemas.openxmlformats.org/drawingml/2006/main">
            <a:off x="6453188" y="3105150"/>
            <a:ext cx="5129213"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Gods voorafgaande genade maakt een werkelijke menselijke reactie mogelijk. Genade kan worden weerstaan.</a:t>
            </a:r>
          </a:p>
        </p:txBody>
      </p:sp>
      <p:sp>
        <p:nvSpPr>
          <p:cNvPr id="6" name="Beide modellen beginnen bij Gods genade en belijden Chr">
            <a:extLst xmlns:a="http://schemas.openxmlformats.org/drawingml/2006/main">
              <a:ext uri="{FF2B5EF4-FFF2-40B4-BE49-F238E27FC236}">
                <a16:creationId xmlns:a16="http://schemas.microsoft.com/office/drawing/2014/main" id="{31D68735-7F7A-4F34-BCD3-6C866AFF2F3B}"/>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Beide modellen beginnen bij Gods genade en belijden Christus als grond van redding.</a:t>
            </a:r>
          </a:p>
        </p:txBody>
      </p:sp>
      <p:sp>
        <p:nvSpPr>
          <p:cNvPr id="7" name="Efeziërs 1, Johannes 6, Romeinen 9–11">
            <a:extLst xmlns:a="http://schemas.openxmlformats.org/drawingml/2006/main">
              <a:ext uri="{FF2B5EF4-FFF2-40B4-BE49-F238E27FC236}">
                <a16:creationId xmlns:a16="http://schemas.microsoft.com/office/drawing/2014/main" id="{25F7E765-CE6A-48A4-B66E-507A8AC8563F}"/>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Efeziërs 1, Johannes 6, Romeinen 9–11</a:t>
            </a:r>
          </a:p>
        </p:txBody>
      </p:sp>
      <p:sp>
        <p:nvSpPr>
          <p:cNvPr id="8" name="fellerbooks.com">
            <a:extLst xmlns:a="http://schemas.openxmlformats.org/drawingml/2006/main">
              <a:ext uri="{FF2B5EF4-FFF2-40B4-BE49-F238E27FC236}">
                <a16:creationId xmlns:a16="http://schemas.microsoft.com/office/drawing/2014/main" id="{BC2B7E06-272C-4D8F-942B-A387BD7771EC}"/>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9" name="09">
            <a:extLst xmlns:a="http://schemas.openxmlformats.org/drawingml/2006/main">
              <a:ext uri="{FF2B5EF4-FFF2-40B4-BE49-F238E27FC236}">
                <a16:creationId xmlns:a16="http://schemas.microsoft.com/office/drawing/2014/main" id="{3AA542B5-63A8-45EB-B09C-D85E3957F0A1}"/>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09</a:t>
            </a:r>
          </a:p>
        </p:txBody>
      </p:sp>
    </p:spTree>
    <p:extLst>
      <p:ext uri="{BB962C8B-B14F-4D97-AF65-F5344CB8AC3E}">
        <p14:creationId xmlns:p14="http://schemas.microsoft.com/office/powerpoint/2010/main" val="777742886"/>
      </p:ext>
    </p:extLst>
  </p:cSld>
</p:sld>
</file>

<file path=ppt/slides/slide10.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0" name="4  Kun je je redding verliezen?">
            <a:extLst xmlns:a="http://schemas.openxmlformats.org/drawingml/2006/main">
              <a:ext uri="{FF2B5EF4-FFF2-40B4-BE49-F238E27FC236}">
                <a16:creationId xmlns:a16="http://schemas.microsoft.com/office/drawing/2014/main" id="{785580FD-DF7A-4548-B028-F5C8B75BC772}"/>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4  Kun je je redding verliezen?</a:t>
            </a:r>
          </a:p>
        </p:txBody>
      </p:sp>
      <p:sp>
        <p:nvSpPr>
          <p:cNvPr id="2" name="Volharding door Gods bewaring">
            <a:extLst xmlns:a="http://schemas.openxmlformats.org/drawingml/2006/main">
              <a:ext uri="{FF2B5EF4-FFF2-40B4-BE49-F238E27FC236}">
                <a16:creationId xmlns:a16="http://schemas.microsoft.com/office/drawing/2014/main" id="{F9EDEE76-083B-45CB-AC67-5F62EC4B2AD2}"/>
              </a:ext>
            </a:extLst>
          </p:cNvPr>
          <p:cNvSpPr>
            <a:spLocks xmlns:a="http://schemas.openxmlformats.org/drawingml/2006/main" noGrp="1"/>
          </p:cNvSpPr>
          <p:nvPr/>
        </p:nvSpPr>
        <p:spPr>
          <a:xfrm xmlns:a="http://schemas.openxmlformats.org/drawingml/2006/main">
            <a:off x="609600" y="2057400"/>
            <a:ext cx="5129213"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Volharding door Gods bewaring</a:t>
            </a:r>
          </a:p>
        </p:txBody>
      </p:sp>
      <p:sp>
        <p:nvSpPr>
          <p:cNvPr id="3" name="De werkelijk wedergeborene blijft uiteindelijk in het g">
            <a:extLst xmlns:a="http://schemas.openxmlformats.org/drawingml/2006/main">
              <a:ext uri="{FF2B5EF4-FFF2-40B4-BE49-F238E27FC236}">
                <a16:creationId xmlns:a16="http://schemas.microsoft.com/office/drawing/2014/main" id="{D5CE4DC3-D20A-47E6-A37F-E692ACAF11B1}"/>
              </a:ext>
            </a:extLst>
          </p:cNvPr>
          <p:cNvSpPr>
            <a:spLocks xmlns:a="http://schemas.openxmlformats.org/drawingml/2006/main" noGrp="1"/>
          </p:cNvSpPr>
          <p:nvPr/>
        </p:nvSpPr>
        <p:spPr>
          <a:xfrm xmlns:a="http://schemas.openxmlformats.org/drawingml/2006/main">
            <a:off x="609600" y="3105150"/>
            <a:ext cx="5129213"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De werkelijk wedergeborene blijft uiteindelijk in het geloof door Gods genade.</a:t>
            </a:r>
          </a:p>
        </p:txBody>
      </p:sp>
      <p:sp>
        <p:nvSpPr>
          <p:cNvPr id="4" name="Reële mogelijkheid van afval">
            <a:extLst xmlns:a="http://schemas.openxmlformats.org/drawingml/2006/main">
              <a:ext uri="{FF2B5EF4-FFF2-40B4-BE49-F238E27FC236}">
                <a16:creationId xmlns:a16="http://schemas.microsoft.com/office/drawing/2014/main" id="{0EFF9100-4A1B-452C-BC1A-612382AD36EC}"/>
              </a:ext>
            </a:extLst>
          </p:cNvPr>
          <p:cNvSpPr>
            <a:spLocks xmlns:a="http://schemas.openxmlformats.org/drawingml/2006/main" noGrp="1"/>
          </p:cNvSpPr>
          <p:nvPr/>
        </p:nvSpPr>
        <p:spPr>
          <a:xfrm xmlns:a="http://schemas.openxmlformats.org/drawingml/2006/main">
            <a:off x="6453188" y="2057400"/>
            <a:ext cx="5129213"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Reële mogelijkheid van afval</a:t>
            </a:r>
          </a:p>
        </p:txBody>
      </p:sp>
      <p:sp>
        <p:nvSpPr>
          <p:cNvPr id="5" name="Waarschuwingen spreken echte gelovigen aan en roepen op">
            <a:extLst xmlns:a="http://schemas.openxmlformats.org/drawingml/2006/main">
              <a:ext uri="{FF2B5EF4-FFF2-40B4-BE49-F238E27FC236}">
                <a16:creationId xmlns:a16="http://schemas.microsoft.com/office/drawing/2014/main" id="{BF11F519-D840-4864-A0C7-2892C07C4CB9}"/>
              </a:ext>
            </a:extLst>
          </p:cNvPr>
          <p:cNvSpPr>
            <a:spLocks xmlns:a="http://schemas.openxmlformats.org/drawingml/2006/main" noGrp="1"/>
          </p:cNvSpPr>
          <p:nvPr/>
        </p:nvSpPr>
        <p:spPr>
          <a:xfrm xmlns:a="http://schemas.openxmlformats.org/drawingml/2006/main">
            <a:off x="6453188" y="3105150"/>
            <a:ext cx="5129213"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Waarschuwingen spreken echte gelovigen aan en roepen op om in Christus te blijven.</a:t>
            </a:r>
          </a:p>
        </p:txBody>
      </p:sp>
      <p:sp>
        <p:nvSpPr>
          <p:cNvPr id="6" name="Het Nieuwe Testament plaatst beloften van zekerheid naa">
            <a:extLst xmlns:a="http://schemas.openxmlformats.org/drawingml/2006/main">
              <a:ext uri="{FF2B5EF4-FFF2-40B4-BE49-F238E27FC236}">
                <a16:creationId xmlns:a16="http://schemas.microsoft.com/office/drawing/2014/main" id="{76737B56-8214-42DF-A3EF-E982F4E2AFF2}"/>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Het Nieuwe Testament plaatst beloften van zekerheid naast ernstige waarschuwingen.</a:t>
            </a:r>
          </a:p>
        </p:txBody>
      </p:sp>
      <p:sp>
        <p:nvSpPr>
          <p:cNvPr id="7" name="Johannes 10, Romeinen 8, Hebreeën 6 en 10">
            <a:extLst xmlns:a="http://schemas.openxmlformats.org/drawingml/2006/main">
              <a:ext uri="{FF2B5EF4-FFF2-40B4-BE49-F238E27FC236}">
                <a16:creationId xmlns:a16="http://schemas.microsoft.com/office/drawing/2014/main" id="{280838D6-5E58-4860-8ABD-41686B976038}"/>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Johannes 10, Romeinen 8, Hebreeën 6 en 10</a:t>
            </a:r>
          </a:p>
        </p:txBody>
      </p:sp>
      <p:sp>
        <p:nvSpPr>
          <p:cNvPr id="8" name="fellerbooks.com">
            <a:extLst xmlns:a="http://schemas.openxmlformats.org/drawingml/2006/main">
              <a:ext uri="{FF2B5EF4-FFF2-40B4-BE49-F238E27FC236}">
                <a16:creationId xmlns:a16="http://schemas.microsoft.com/office/drawing/2014/main" id="{8F9904A2-D60E-48A3-BA67-5BABE5F061C4}"/>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9" name="10">
            <a:extLst xmlns:a="http://schemas.openxmlformats.org/drawingml/2006/main">
              <a:ext uri="{FF2B5EF4-FFF2-40B4-BE49-F238E27FC236}">
                <a16:creationId xmlns:a16="http://schemas.microsoft.com/office/drawing/2014/main" id="{E066FD89-DCB9-4828-B6EC-C67E6D8727F6}"/>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10</a:t>
            </a:r>
          </a:p>
        </p:txBody>
      </p:sp>
    </p:spTree>
    <p:extLst>
      <p:ext uri="{BB962C8B-B14F-4D97-AF65-F5344CB8AC3E}">
        <p14:creationId xmlns:p14="http://schemas.microsoft.com/office/powerpoint/2010/main" val="2028931929"/>
      </p:ext>
    </p:extLst>
  </p:cSld>
</p:sld>
</file>

<file path=ppt/slides/slide11.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5  Wie moet worden gedoopt?">
            <a:extLst xmlns:a="http://schemas.openxmlformats.org/drawingml/2006/main">
              <a:ext uri="{FF2B5EF4-FFF2-40B4-BE49-F238E27FC236}">
                <a16:creationId xmlns:a16="http://schemas.microsoft.com/office/drawing/2014/main" id="{57C97652-2BB3-4DA4-9B34-FDD835D0F0E0}"/>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5  Wie moet worden gedoopt?</a:t>
            </a:r>
          </a:p>
        </p:txBody>
      </p:sp>
      <p:pic>
        <p:nvPicPr>
          <p:cNvPr id="2" name="">
            <a:extLst xmlns:a="http://schemas.openxmlformats.org/drawingml/2006/main">
              <a:ext uri="{FF2B5EF4-FFF2-40B4-BE49-F238E27FC236}">
                <a16:creationId xmlns:a16="http://schemas.microsoft.com/office/drawing/2014/main" id="{83E42B76-9D82-4EF7-BC95-9A2224BC7787}"/>
              </a:ext>
            </a:extLst>
          </p:cNvPr>
          <p:cNvPicPr>
            <a:picLocks xmlns:a="http://schemas.openxmlformats.org/drawingml/2006/main" noChangeAspect="1"/>
          </p:cNvPicPr>
          <p:nvPr/>
        </p:nvPicPr>
        <p:blipFill>
          <a:blip xmlns:r="http://schemas.openxmlformats.org/officeDocument/2006/relationships" xmlns:a="http://schemas.openxmlformats.org/drawingml/2006/main" r:embed="R1b8a71385c0845f1"/>
          <a:stretch xmlns:a="http://schemas.openxmlformats.org/drawingml/2006/main"/>
        </p:blipFill>
        <p:spPr>
          <a:xfrm xmlns:a="http://schemas.openxmlformats.org/drawingml/2006/main">
            <a:off x="6477000" y="1743075"/>
            <a:ext cx="5105400" cy="3829050"/>
          </a:xfrm>
          <a:prstGeom xmlns:a="http://schemas.openxmlformats.org/drawingml/2006/main" prst="rect">
            <a:avLst/>
          </a:prstGeom>
        </p:spPr>
      </p:pic>
      <p:sp>
        <p:nvSpPr>
          <p:cNvPr id="3" name="Kinderdoop">
            <a:extLst xmlns:a="http://schemas.openxmlformats.org/drawingml/2006/main">
              <a:ext uri="{FF2B5EF4-FFF2-40B4-BE49-F238E27FC236}">
                <a16:creationId xmlns:a16="http://schemas.microsoft.com/office/drawing/2014/main" id="{79BC44C6-BEB9-4372-83C6-830E5475BF4F}"/>
              </a:ext>
            </a:extLst>
          </p:cNvPr>
          <p:cNvSpPr>
            <a:spLocks xmlns:a="http://schemas.openxmlformats.org/drawingml/2006/main" noGrp="1"/>
          </p:cNvSpPr>
          <p:nvPr/>
        </p:nvSpPr>
        <p:spPr>
          <a:xfrm xmlns:a="http://schemas.openxmlformats.org/drawingml/2006/main">
            <a:off x="628650" y="19716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Kinderdoop</a:t>
            </a:r>
          </a:p>
        </p:txBody>
      </p:sp>
      <p:sp>
        <p:nvSpPr>
          <p:cNvPr id="4" name="Gods verbond en zijn voorafgaande genade omvatten ook k">
            <a:extLst xmlns:a="http://schemas.openxmlformats.org/drawingml/2006/main">
              <a:ext uri="{FF2B5EF4-FFF2-40B4-BE49-F238E27FC236}">
                <a16:creationId xmlns:a16="http://schemas.microsoft.com/office/drawing/2014/main" id="{34129D74-921C-4CA6-AAD1-26A0518EBC90}"/>
              </a:ext>
            </a:extLst>
          </p:cNvPr>
          <p:cNvSpPr>
            <a:spLocks xmlns:a="http://schemas.openxmlformats.org/drawingml/2006/main" noGrp="1"/>
          </p:cNvSpPr>
          <p:nvPr/>
        </p:nvSpPr>
        <p:spPr>
          <a:xfrm xmlns:a="http://schemas.openxmlformats.org/drawingml/2006/main">
            <a:off x="628650" y="2590800"/>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Gods verbond en zijn voorafgaande genade omvatten ook kinderen.</a:t>
            </a:r>
          </a:p>
        </p:txBody>
      </p:sp>
      <p:sp>
        <p:nvSpPr>
          <p:cNvPr id="5" name="Geloofsdoop">
            <a:extLst xmlns:a="http://schemas.openxmlformats.org/drawingml/2006/main">
              <a:ext uri="{FF2B5EF4-FFF2-40B4-BE49-F238E27FC236}">
                <a16:creationId xmlns:a16="http://schemas.microsoft.com/office/drawing/2014/main" id="{E6E8A591-D17E-4FAF-8EDE-325320797950}"/>
              </a:ext>
            </a:extLst>
          </p:cNvPr>
          <p:cNvSpPr>
            <a:spLocks xmlns:a="http://schemas.openxmlformats.org/drawingml/2006/main" noGrp="1"/>
          </p:cNvSpPr>
          <p:nvPr/>
        </p:nvSpPr>
        <p:spPr>
          <a:xfrm xmlns:a="http://schemas.openxmlformats.org/drawingml/2006/main">
            <a:off x="628650" y="3714750"/>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Geloofsdoop</a:t>
            </a:r>
          </a:p>
        </p:txBody>
      </p:sp>
      <p:sp>
        <p:nvSpPr>
          <p:cNvPr id="6" name="De doop volgt op persoonlijke geloofsbelijdenis en disc">
            <a:extLst xmlns:a="http://schemas.openxmlformats.org/drawingml/2006/main">
              <a:ext uri="{FF2B5EF4-FFF2-40B4-BE49-F238E27FC236}">
                <a16:creationId xmlns:a16="http://schemas.microsoft.com/office/drawing/2014/main" id="{ACD1C6EA-D6C8-46F0-A655-7E4EB4F3184F}"/>
              </a:ext>
            </a:extLst>
          </p:cNvPr>
          <p:cNvSpPr>
            <a:spLocks xmlns:a="http://schemas.openxmlformats.org/drawingml/2006/main" noGrp="1"/>
          </p:cNvSpPr>
          <p:nvPr/>
        </p:nvSpPr>
        <p:spPr>
          <a:xfrm xmlns:a="http://schemas.openxmlformats.org/drawingml/2006/main">
            <a:off x="628650" y="4333875"/>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De doop volgt op persoonlijke geloofsbelijdenis en discipelschap.</a:t>
            </a:r>
          </a:p>
        </p:txBody>
      </p:sp>
      <p:sp>
        <p:nvSpPr>
          <p:cNvPr id="7" name="De diepere vraag gaat over verbond, gemeente en persoon">
            <a:extLst xmlns:a="http://schemas.openxmlformats.org/drawingml/2006/main">
              <a:ext uri="{FF2B5EF4-FFF2-40B4-BE49-F238E27FC236}">
                <a16:creationId xmlns:a16="http://schemas.microsoft.com/office/drawing/2014/main" id="{84C9EAD4-7FC4-4EA2-9BAE-29A82A92A5DC}"/>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De diepere vraag gaat over verbond, gemeente en persoonlijk geloof.</a:t>
            </a:r>
          </a:p>
        </p:txBody>
      </p:sp>
      <p:sp>
        <p:nvSpPr>
          <p:cNvPr id="8" name="Handelingen 2, Romeinen 6, Kolossenzen 2">
            <a:extLst xmlns:a="http://schemas.openxmlformats.org/drawingml/2006/main">
              <a:ext uri="{FF2B5EF4-FFF2-40B4-BE49-F238E27FC236}">
                <a16:creationId xmlns:a16="http://schemas.microsoft.com/office/drawing/2014/main" id="{5731625F-1119-437A-AE30-804DAD3E7ADF}"/>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Handelingen 2, Romeinen 6, Kolossenzen 2</a:t>
            </a:r>
          </a:p>
        </p:txBody>
      </p:sp>
      <p:sp>
        <p:nvSpPr>
          <p:cNvPr id="9" name="fellerbooks.com">
            <a:extLst xmlns:a="http://schemas.openxmlformats.org/drawingml/2006/main">
              <a:ext uri="{FF2B5EF4-FFF2-40B4-BE49-F238E27FC236}">
                <a16:creationId xmlns:a16="http://schemas.microsoft.com/office/drawing/2014/main" id="{B465CA4A-24B6-4BC0-95BB-6C4C0BCBE5D5}"/>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11">
            <a:extLst xmlns:a="http://schemas.openxmlformats.org/drawingml/2006/main">
              <a:ext uri="{FF2B5EF4-FFF2-40B4-BE49-F238E27FC236}">
                <a16:creationId xmlns:a16="http://schemas.microsoft.com/office/drawing/2014/main" id="{F7FD93E9-BBF2-4E6A-AC70-ADE756F02A7E}"/>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11</a:t>
            </a:r>
          </a:p>
        </p:txBody>
      </p:sp>
    </p:spTree>
    <p:extLst>
      <p:ext uri="{BB962C8B-B14F-4D97-AF65-F5344CB8AC3E}">
        <p14:creationId xmlns:p14="http://schemas.microsoft.com/office/powerpoint/2010/main" val="962836703"/>
      </p:ext>
    </p:extLst>
  </p:cSld>
</p:sld>
</file>

<file path=ppt/slides/slide12.xml><?xml version="1.0" encoding="utf-8"?>
<p:sld xmlns:p="http://schemas.openxmlformats.org/presentationml/2006/main">
  <p:cSld>
    <p:bg>
      <p:bgPr>
        <a:solidFill xmlns:a="http://schemas.openxmlformats.org/drawingml/2006/main">
          <a:srgbClr val="173E34"/>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E5F750F3-C27F-4A5E-B2F4-3942D61CC0DC}"/>
              </a:ext>
            </a:extLst>
          </p:cNvPr>
          <p:cNvPicPr>
            <a:picLocks xmlns:a="http://schemas.openxmlformats.org/drawingml/2006/main" noChangeAspect="1"/>
          </p:cNvPicPr>
          <p:nvPr/>
        </p:nvPicPr>
        <p:blipFill>
          <a:blip xmlns:r="http://schemas.openxmlformats.org/officeDocument/2006/relationships" xmlns:a="http://schemas.openxmlformats.org/drawingml/2006/main" r:embed="R9ff9def2b2b44356"/>
          <a:srcRect xmlns:a="http://schemas.openxmlformats.org/drawingml/2006/main" l="20625" t="0" r="20625" b="0"/>
          <a:stretch xmlns:a="http://schemas.openxmlformats.org/drawingml/2006/main">
            <a:fillRect l="0" t="0" r="0" b="0"/>
          </a:stretch>
        </p:blipFill>
        <p:spPr>
          <a:xfrm xmlns:a="http://schemas.openxmlformats.org/drawingml/2006/main">
            <a:off x="6819900" y="0"/>
            <a:ext cx="5372100" cy="6858000"/>
          </a:xfrm>
          <a:prstGeom xmlns:a="http://schemas.openxmlformats.org/drawingml/2006/main" prst="rect">
            <a:avLst/>
          </a:prstGeom>
        </p:spPr>
      </p:pic>
      <p:sp>
        <p:nvSpPr>
          <p:cNvPr id="2" name="DEEL II">
            <a:extLst xmlns:a="http://schemas.openxmlformats.org/drawingml/2006/main">
              <a:ext uri="{FF2B5EF4-FFF2-40B4-BE49-F238E27FC236}">
                <a16:creationId xmlns:a16="http://schemas.microsoft.com/office/drawing/2014/main" id="{71027D48-1BD7-4B17-B653-E40BF3AD1ADF}"/>
              </a:ext>
            </a:extLst>
          </p:cNvPr>
          <p:cNvSpPr>
            <a:spLocks xmlns:a="http://schemas.openxmlformats.org/drawingml/2006/main" noGrp="1"/>
          </p:cNvSpPr>
          <p:nvPr/>
        </p:nvSpPr>
        <p:spPr>
          <a:xfrm xmlns:a="http://schemas.openxmlformats.org/drawingml/2006/main">
            <a:off x="638175" y="1066800"/>
            <a:ext cx="571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D4AD70"/>
                </a:solidFill>
                <a:latin typeface="Arial"/>
                <a:ea typeface="Arial"/>
                <a:cs typeface="Arial"/>
              </a:defRPr>
            </a:defPPr>
          </a:lstStyle>
          <a:p xmlns:a="http://schemas.openxmlformats.org/drawingml/2006/main">
            <a:pPr>
              <a:lnSpc>
                <a:spcPct val="115000"/>
              </a:lnSpc>
              <a:buNone/>
              <a:defRPr sz="1875" b="1">
                <a:solidFill>
                  <a:srgbClr val="D4AD70"/>
                </a:solidFill>
                <a:latin typeface="Arial"/>
                <a:ea typeface="Arial"/>
                <a:cs typeface="Arial"/>
              </a:defRPr>
            </a:pPr>
            <a:r>
              <a:rPr sz="1875" b="1">
                <a:solidFill>
                  <a:srgbClr val="D4AD70"/>
                </a:solidFill>
                <a:latin typeface="Arial"/>
                <a:ea typeface="Arial"/>
                <a:cs typeface="Arial"/>
              </a:rPr>
              <a:t>DEEL II</a:t>
            </a:r>
          </a:p>
        </p:txBody>
      </p:sp>
      <p:sp>
        <p:nvSpPr>
          <p:cNvPr id="3" name="Kerk, sacrament&#10;en Heilige Geest">
            <a:extLst xmlns:a="http://schemas.openxmlformats.org/drawingml/2006/main">
              <a:ext uri="{FF2B5EF4-FFF2-40B4-BE49-F238E27FC236}">
                <a16:creationId xmlns:a16="http://schemas.microsoft.com/office/drawing/2014/main" id="{E2DD02BF-31AB-42F1-8919-0CF9F4700C4D}"/>
              </a:ext>
            </a:extLst>
          </p:cNvPr>
          <p:cNvSpPr>
            <a:spLocks xmlns:a="http://schemas.openxmlformats.org/drawingml/2006/main" noGrp="1"/>
          </p:cNvSpPr>
          <p:nvPr/>
        </p:nvSpPr>
        <p:spPr>
          <a:xfrm xmlns:a="http://schemas.openxmlformats.org/drawingml/2006/main">
            <a:off x="609600" y="2171700"/>
            <a:ext cx="60960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75" b="1">
                <a:solidFill>
                  <a:srgbClr val="FFFFFF"/>
                </a:solidFill>
                <a:latin typeface="Arial"/>
                <a:ea typeface="Arial"/>
                <a:cs typeface="Arial"/>
              </a:defRPr>
            </a:defPPr>
          </a:lstStyle>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Kerk, sacrament</a:t>
            </a:r>
          </a:p>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en Heilige Geest</a:t>
            </a:r>
          </a:p>
        </p:txBody>
      </p:sp>
      <p:sp>
        <p:nvSpPr>
          <p:cNvPr id="4" name="Vragen 6–10">
            <a:extLst xmlns:a="http://schemas.openxmlformats.org/drawingml/2006/main">
              <a:ext uri="{FF2B5EF4-FFF2-40B4-BE49-F238E27FC236}">
                <a16:creationId xmlns:a16="http://schemas.microsoft.com/office/drawing/2014/main" id="{99C9B370-91D4-4B11-8CF9-25FD43B0EFD6}"/>
              </a:ext>
            </a:extLst>
          </p:cNvPr>
          <p:cNvSpPr>
            <a:spLocks xmlns:a="http://schemas.openxmlformats.org/drawingml/2006/main" noGrp="1"/>
          </p:cNvSpPr>
          <p:nvPr/>
        </p:nvSpPr>
        <p:spPr>
          <a:xfrm xmlns:a="http://schemas.openxmlformats.org/drawingml/2006/main">
            <a:off x="638175" y="5000625"/>
            <a:ext cx="5524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E4D3B8"/>
                </a:solidFill>
                <a:latin typeface="Arial"/>
                <a:ea typeface="Arial"/>
                <a:cs typeface="Arial"/>
              </a:defRPr>
            </a:defPPr>
          </a:lstStyle>
          <a:p xmlns:a="http://schemas.openxmlformats.org/drawingml/2006/main">
            <a:pPr>
              <a:lnSpc>
                <a:spcPct val="115000"/>
              </a:lnSpc>
              <a:buNone/>
              <a:defRPr sz="2100" b="0">
                <a:solidFill>
                  <a:srgbClr val="E4D3B8"/>
                </a:solidFill>
                <a:latin typeface="Arial"/>
                <a:ea typeface="Arial"/>
                <a:cs typeface="Arial"/>
              </a:defRPr>
            </a:pPr>
            <a:r>
              <a:rPr sz="2100" b="0">
                <a:solidFill>
                  <a:srgbClr val="E4D3B8"/>
                </a:solidFill>
                <a:latin typeface="Arial"/>
                <a:ea typeface="Arial"/>
                <a:cs typeface="Arial"/>
              </a:rPr>
              <a:t>Vragen 6–10</a:t>
            </a:r>
          </a:p>
        </p:txBody>
      </p:sp>
      <p:sp>
        <p:nvSpPr>
          <p:cNvPr id="5" name="fellerbooks.com">
            <a:extLst xmlns:a="http://schemas.openxmlformats.org/drawingml/2006/main">
              <a:ext uri="{FF2B5EF4-FFF2-40B4-BE49-F238E27FC236}">
                <a16:creationId xmlns:a16="http://schemas.microsoft.com/office/drawing/2014/main" id="{C828CE5D-26AC-4041-A314-C2CCEE51A7F1}"/>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D9C9AD"/>
                </a:solidFill>
                <a:latin typeface="Arial"/>
                <a:ea typeface="Arial"/>
                <a:cs typeface="Arial"/>
              </a:defRPr>
            </a:defPPr>
          </a:lstStyle>
          <a:p xmlns:a="http://schemas.openxmlformats.org/drawingml/2006/main">
            <a:pPr>
              <a:lnSpc>
                <a:spcPct val="115000"/>
              </a:lnSpc>
              <a:buNone/>
              <a:defRPr sz="1200" b="0">
                <a:solidFill>
                  <a:srgbClr val="D9C9AD"/>
                </a:solidFill>
                <a:latin typeface="Arial"/>
                <a:ea typeface="Arial"/>
                <a:cs typeface="Arial"/>
              </a:defRPr>
            </a:pPr>
            <a:r>
              <a:rPr sz="1200" b="0">
                <a:solidFill>
                  <a:srgbClr val="D9C9AD"/>
                </a:solidFill>
                <a:latin typeface="Arial"/>
                <a:ea typeface="Arial"/>
                <a:cs typeface="Arial"/>
              </a:rPr>
              <a:t>fellerbooks.com</a:t>
            </a:r>
          </a:p>
        </p:txBody>
      </p:sp>
      <p:sp>
        <p:nvSpPr>
          <p:cNvPr id="6" name="12">
            <a:extLst xmlns:a="http://schemas.openxmlformats.org/drawingml/2006/main">
              <a:ext uri="{FF2B5EF4-FFF2-40B4-BE49-F238E27FC236}">
                <a16:creationId xmlns:a16="http://schemas.microsoft.com/office/drawing/2014/main" id="{3B76942C-F13D-4927-BC64-8B6F2A57A344}"/>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5000"/>
              </a:lnSpc>
              <a:buNone/>
              <a:defRPr sz="1350" b="0">
                <a:solidFill>
                  <a:srgbClr val="FFFFFF"/>
                </a:solidFill>
                <a:latin typeface="Arial"/>
                <a:ea typeface="Arial"/>
                <a:cs typeface="Arial"/>
              </a:defRPr>
            </a:pPr>
            <a:r>
              <a:rPr sz="1350" b="0">
                <a:solidFill>
                  <a:srgbClr val="FFFFFF"/>
                </a:solidFill>
                <a:latin typeface="Arial"/>
                <a:ea typeface="Arial"/>
                <a:cs typeface="Arial"/>
              </a:rPr>
              <a:t>12</a:t>
            </a:r>
          </a:p>
        </p:txBody>
      </p:sp>
    </p:spTree>
    <p:extLst>
      <p:ext uri="{BB962C8B-B14F-4D97-AF65-F5344CB8AC3E}">
        <p14:creationId xmlns:p14="http://schemas.microsoft.com/office/powerpoint/2010/main" val="209015963"/>
      </p:ext>
    </p:extLst>
  </p:cSld>
</p:sld>
</file>

<file path=ppt/slides/slide13.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6  Wat gebeurt er bij het avondmaal?">
            <a:extLst xmlns:a="http://schemas.openxmlformats.org/drawingml/2006/main">
              <a:ext uri="{FF2B5EF4-FFF2-40B4-BE49-F238E27FC236}">
                <a16:creationId xmlns:a16="http://schemas.microsoft.com/office/drawing/2014/main" id="{B7DAF163-F598-4BCD-897E-2E2027E6AB71}"/>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6  Wat gebeurt er bij het avondmaal?</a:t>
            </a:r>
          </a:p>
        </p:txBody>
      </p:sp>
      <p:pic>
        <p:nvPicPr>
          <p:cNvPr id="2" name="">
            <a:extLst xmlns:a="http://schemas.openxmlformats.org/drawingml/2006/main">
              <a:ext uri="{FF2B5EF4-FFF2-40B4-BE49-F238E27FC236}">
                <a16:creationId xmlns:a16="http://schemas.microsoft.com/office/drawing/2014/main" id="{B3954AC9-7DA5-4085-AE7D-89512E211F88}"/>
              </a:ext>
            </a:extLst>
          </p:cNvPr>
          <p:cNvPicPr>
            <a:picLocks xmlns:a="http://schemas.openxmlformats.org/drawingml/2006/main" noChangeAspect="1"/>
          </p:cNvPicPr>
          <p:nvPr/>
        </p:nvPicPr>
        <p:blipFill>
          <a:blip xmlns:r="http://schemas.openxmlformats.org/officeDocument/2006/relationships" xmlns:a="http://schemas.openxmlformats.org/drawingml/2006/main" r:embed="R6be9827d7c464ab5"/>
          <a:srcRect xmlns:a="http://schemas.openxmlformats.org/drawingml/2006/main" l="0" t="0" r="0" b="0"/>
          <a:stretch xmlns:a="http://schemas.openxmlformats.org/drawingml/2006/main">
            <a:fillRect l="0" t="0" r="0" b="0"/>
          </a:stretch>
        </p:blipFill>
        <p:spPr>
          <a:xfrm xmlns:a="http://schemas.openxmlformats.org/drawingml/2006/main">
            <a:off x="6477000" y="1743075"/>
            <a:ext cx="5105400" cy="3829050"/>
          </a:xfrm>
          <a:prstGeom xmlns:a="http://schemas.openxmlformats.org/drawingml/2006/main" prst="rect">
            <a:avLst/>
          </a:prstGeom>
        </p:spPr>
      </p:pic>
      <p:sp>
        <p:nvSpPr>
          <p:cNvPr id="3" name="Gedachtenis en verkondiging">
            <a:extLst xmlns:a="http://schemas.openxmlformats.org/drawingml/2006/main">
              <a:ext uri="{FF2B5EF4-FFF2-40B4-BE49-F238E27FC236}">
                <a16:creationId xmlns:a16="http://schemas.microsoft.com/office/drawing/2014/main" id="{EC57E02F-CC59-48BE-AFC9-323605F37530}"/>
              </a:ext>
            </a:extLst>
          </p:cNvPr>
          <p:cNvSpPr>
            <a:spLocks xmlns:a="http://schemas.openxmlformats.org/drawingml/2006/main" noGrp="1"/>
          </p:cNvSpPr>
          <p:nvPr/>
        </p:nvSpPr>
        <p:spPr>
          <a:xfrm xmlns:a="http://schemas.openxmlformats.org/drawingml/2006/main">
            <a:off x="628650" y="19716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Gedachtenis en verkondiging</a:t>
            </a:r>
          </a:p>
        </p:txBody>
      </p:sp>
      <p:sp>
        <p:nvSpPr>
          <p:cNvPr id="4" name="Brood en wijn verwijzen naar Christus en verbinden de g">
            <a:extLst xmlns:a="http://schemas.openxmlformats.org/drawingml/2006/main">
              <a:ext uri="{FF2B5EF4-FFF2-40B4-BE49-F238E27FC236}">
                <a16:creationId xmlns:a16="http://schemas.microsoft.com/office/drawing/2014/main" id="{CFAD8EF3-EA02-41A0-B841-0F995A97A9E5}"/>
              </a:ext>
            </a:extLst>
          </p:cNvPr>
          <p:cNvSpPr>
            <a:spLocks xmlns:a="http://schemas.openxmlformats.org/drawingml/2006/main" noGrp="1"/>
          </p:cNvSpPr>
          <p:nvPr/>
        </p:nvSpPr>
        <p:spPr>
          <a:xfrm xmlns:a="http://schemas.openxmlformats.org/drawingml/2006/main">
            <a:off x="628650" y="2590800"/>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Brood en wijn verwijzen naar Christus en verbinden de gemeente.</a:t>
            </a:r>
          </a:p>
        </p:txBody>
      </p:sp>
      <p:sp>
        <p:nvSpPr>
          <p:cNvPr id="5" name="Werkelijke tegenwoordigheid">
            <a:extLst xmlns:a="http://schemas.openxmlformats.org/drawingml/2006/main">
              <a:ext uri="{FF2B5EF4-FFF2-40B4-BE49-F238E27FC236}">
                <a16:creationId xmlns:a16="http://schemas.microsoft.com/office/drawing/2014/main" id="{FADCDEA6-4B65-47C6-B7DF-F3CEAF5C6F2A}"/>
              </a:ext>
            </a:extLst>
          </p:cNvPr>
          <p:cNvSpPr>
            <a:spLocks xmlns:a="http://schemas.openxmlformats.org/drawingml/2006/main" noGrp="1"/>
          </p:cNvSpPr>
          <p:nvPr/>
        </p:nvSpPr>
        <p:spPr>
          <a:xfrm xmlns:a="http://schemas.openxmlformats.org/drawingml/2006/main">
            <a:off x="628650" y="3714750"/>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Werkelijke tegenwoordigheid</a:t>
            </a:r>
          </a:p>
        </p:txBody>
      </p:sp>
      <p:sp>
        <p:nvSpPr>
          <p:cNvPr id="6" name="Reformatorische, katholieke en orthodoxe tradities vers">
            <a:extLst xmlns:a="http://schemas.openxmlformats.org/drawingml/2006/main">
              <a:ext uri="{FF2B5EF4-FFF2-40B4-BE49-F238E27FC236}">
                <a16:creationId xmlns:a16="http://schemas.microsoft.com/office/drawing/2014/main" id="{F9322D06-8F8C-4394-9CE7-1FF285342719}"/>
              </a:ext>
            </a:extLst>
          </p:cNvPr>
          <p:cNvSpPr>
            <a:spLocks xmlns:a="http://schemas.openxmlformats.org/drawingml/2006/main" noGrp="1"/>
          </p:cNvSpPr>
          <p:nvPr/>
        </p:nvSpPr>
        <p:spPr>
          <a:xfrm xmlns:a="http://schemas.openxmlformats.org/drawingml/2006/main">
            <a:off x="628650" y="4333875"/>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Reformatorische, katholieke en orthodoxe tradities verstaan deze aanwezigheid verschillend.</a:t>
            </a:r>
          </a:p>
        </p:txBody>
      </p:sp>
      <p:sp>
        <p:nvSpPr>
          <p:cNvPr id="7" name="Ook binnen de Reformatie ontstonden verschillende avond">
            <a:extLst xmlns:a="http://schemas.openxmlformats.org/drawingml/2006/main">
              <a:ext uri="{FF2B5EF4-FFF2-40B4-BE49-F238E27FC236}">
                <a16:creationId xmlns:a16="http://schemas.microsoft.com/office/drawing/2014/main" id="{7C494E95-31BC-4419-9043-4D23274BD456}"/>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Ook binnen de Reformatie ontstonden verschillende avondmaalsleren.</a:t>
            </a:r>
          </a:p>
        </p:txBody>
      </p:sp>
      <p:sp>
        <p:nvSpPr>
          <p:cNvPr id="8" name="Lucas 22, 1 Korintiërs 10–11">
            <a:extLst xmlns:a="http://schemas.openxmlformats.org/drawingml/2006/main">
              <a:ext uri="{FF2B5EF4-FFF2-40B4-BE49-F238E27FC236}">
                <a16:creationId xmlns:a16="http://schemas.microsoft.com/office/drawing/2014/main" id="{6F54DA9E-8172-4948-A2E9-021B4B9DC918}"/>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Lucas 22, 1 Korintiërs 10–11</a:t>
            </a:r>
          </a:p>
        </p:txBody>
      </p:sp>
      <p:sp>
        <p:nvSpPr>
          <p:cNvPr id="9" name="fellerbooks.com">
            <a:extLst xmlns:a="http://schemas.openxmlformats.org/drawingml/2006/main">
              <a:ext uri="{FF2B5EF4-FFF2-40B4-BE49-F238E27FC236}">
                <a16:creationId xmlns:a16="http://schemas.microsoft.com/office/drawing/2014/main" id="{DE919E1E-75D8-416E-97D0-B37972D1CC66}"/>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13">
            <a:extLst xmlns:a="http://schemas.openxmlformats.org/drawingml/2006/main">
              <a:ext uri="{FF2B5EF4-FFF2-40B4-BE49-F238E27FC236}">
                <a16:creationId xmlns:a16="http://schemas.microsoft.com/office/drawing/2014/main" id="{183A8D89-248A-4159-AAAA-FADB22EC844F}"/>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13</a:t>
            </a:r>
          </a:p>
        </p:txBody>
      </p:sp>
    </p:spTree>
    <p:extLst>
      <p:ext uri="{BB962C8B-B14F-4D97-AF65-F5344CB8AC3E}">
        <p14:creationId xmlns:p14="http://schemas.microsoft.com/office/powerpoint/2010/main" val="87685728"/>
      </p:ext>
    </p:extLst>
  </p:cSld>
</p:sld>
</file>

<file path=ppt/slides/slide14.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7  Wat is de ware kerk?">
            <a:extLst xmlns:a="http://schemas.openxmlformats.org/drawingml/2006/main">
              <a:ext uri="{FF2B5EF4-FFF2-40B4-BE49-F238E27FC236}">
                <a16:creationId xmlns:a16="http://schemas.microsoft.com/office/drawing/2014/main" id="{3C781943-D95A-4929-951A-3D06B3874F78}"/>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7  Wat is de ware kerk?</a:t>
            </a:r>
          </a:p>
        </p:txBody>
      </p:sp>
      <p:sp>
        <p:nvSpPr>
          <p:cNvPr id="2" name="Historische continuïteit">
            <a:extLst xmlns:a="http://schemas.openxmlformats.org/drawingml/2006/main">
              <a:ext uri="{FF2B5EF4-FFF2-40B4-BE49-F238E27FC236}">
                <a16:creationId xmlns:a16="http://schemas.microsoft.com/office/drawing/2014/main" id="{96976F88-BC16-47F0-A358-DBC4CFB02F09}"/>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Historische continuïteit</a:t>
            </a:r>
          </a:p>
        </p:txBody>
      </p:sp>
      <p:sp>
        <p:nvSpPr>
          <p:cNvPr id="3" name="Katholieke en orthodoxe tradities benadrukken bisschops">
            <a:extLst xmlns:a="http://schemas.openxmlformats.org/drawingml/2006/main">
              <a:ext uri="{FF2B5EF4-FFF2-40B4-BE49-F238E27FC236}">
                <a16:creationId xmlns:a16="http://schemas.microsoft.com/office/drawing/2014/main" id="{145A6DFB-8F13-4BD7-A861-3FFC24148670}"/>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Katholieke en orthodoxe tradities benadrukken bisschopsambt, sacramenten en apostolische successie.</a:t>
            </a:r>
          </a:p>
        </p:txBody>
      </p:sp>
      <p:sp>
        <p:nvSpPr>
          <p:cNvPr id="4" name="Apostolische verkondiging">
            <a:extLst xmlns:a="http://schemas.openxmlformats.org/drawingml/2006/main">
              <a:ext uri="{FF2B5EF4-FFF2-40B4-BE49-F238E27FC236}">
                <a16:creationId xmlns:a16="http://schemas.microsoft.com/office/drawing/2014/main" id="{6D85D88A-9F84-4FE3-B5C6-83C529CDB57E}"/>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Apostolische verkondiging</a:t>
            </a:r>
          </a:p>
        </p:txBody>
      </p:sp>
      <p:sp>
        <p:nvSpPr>
          <p:cNvPr id="5" name="Protestantse tradities zoeken herkenning in Woord, sacr">
            <a:extLst xmlns:a="http://schemas.openxmlformats.org/drawingml/2006/main">
              <a:ext uri="{FF2B5EF4-FFF2-40B4-BE49-F238E27FC236}">
                <a16:creationId xmlns:a16="http://schemas.microsoft.com/office/drawing/2014/main" id="{492F778A-1521-424C-8B53-77BD5D48AAD0}"/>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Protestantse tradities zoeken herkenning in Woord, sacrament en trouw aan het evangelie.</a:t>
            </a:r>
          </a:p>
        </p:txBody>
      </p:sp>
      <p:sp>
        <p:nvSpPr>
          <p:cNvPr id="6" name="Plaatselijke gemeente">
            <a:extLst xmlns:a="http://schemas.openxmlformats.org/drawingml/2006/main">
              <a:ext uri="{FF2B5EF4-FFF2-40B4-BE49-F238E27FC236}">
                <a16:creationId xmlns:a16="http://schemas.microsoft.com/office/drawing/2014/main" id="{2735C93E-2546-49B8-B269-0828B1B5630C}"/>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Plaatselijke gemeente</a:t>
            </a:r>
          </a:p>
        </p:txBody>
      </p:sp>
      <p:sp>
        <p:nvSpPr>
          <p:cNvPr id="7" name="Baptistische tradities leggen veel verantwoordelijkheid">
            <a:extLst xmlns:a="http://schemas.openxmlformats.org/drawingml/2006/main">
              <a:ext uri="{FF2B5EF4-FFF2-40B4-BE49-F238E27FC236}">
                <a16:creationId xmlns:a16="http://schemas.microsoft.com/office/drawing/2014/main" id="{1CDF611A-94B0-41E5-8EEC-7E610A3ADBD8}"/>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Baptistische tradities leggen veel verantwoordelijkheid bij de gemeente van belijdende gelovigen.</a:t>
            </a:r>
          </a:p>
        </p:txBody>
      </p:sp>
      <p:sp>
        <p:nvSpPr>
          <p:cNvPr id="8" name="Christus is het Hoofd van de kerk.">
            <a:extLst xmlns:a="http://schemas.openxmlformats.org/drawingml/2006/main">
              <a:ext uri="{FF2B5EF4-FFF2-40B4-BE49-F238E27FC236}">
                <a16:creationId xmlns:a16="http://schemas.microsoft.com/office/drawing/2014/main" id="{EEA97008-F40E-4255-A4CA-6AFEB0A7A567}"/>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Christus is het Hoofd van de kerk.</a:t>
            </a:r>
          </a:p>
        </p:txBody>
      </p:sp>
      <p:sp>
        <p:nvSpPr>
          <p:cNvPr id="9" name="Mattheüs 16, Efeziërs 1 en 4">
            <a:extLst xmlns:a="http://schemas.openxmlformats.org/drawingml/2006/main">
              <a:ext uri="{FF2B5EF4-FFF2-40B4-BE49-F238E27FC236}">
                <a16:creationId xmlns:a16="http://schemas.microsoft.com/office/drawing/2014/main" id="{383150B6-1913-45B6-9FF6-1227519454F3}"/>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Mattheüs 16, Efeziërs 1 en 4</a:t>
            </a:r>
          </a:p>
        </p:txBody>
      </p:sp>
      <p:sp>
        <p:nvSpPr>
          <p:cNvPr id="10" name="fellerbooks.com">
            <a:extLst xmlns:a="http://schemas.openxmlformats.org/drawingml/2006/main">
              <a:ext uri="{FF2B5EF4-FFF2-40B4-BE49-F238E27FC236}">
                <a16:creationId xmlns:a16="http://schemas.microsoft.com/office/drawing/2014/main" id="{5FA4AF7D-0370-41C1-AB13-6597A88760C0}"/>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14">
            <a:extLst xmlns:a="http://schemas.openxmlformats.org/drawingml/2006/main">
              <a:ext uri="{FF2B5EF4-FFF2-40B4-BE49-F238E27FC236}">
                <a16:creationId xmlns:a16="http://schemas.microsoft.com/office/drawing/2014/main" id="{C588592A-94CB-43F0-AB0A-C0D75EEBCA1D}"/>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14</a:t>
            </a:r>
          </a:p>
        </p:txBody>
      </p:sp>
    </p:spTree>
    <p:extLst>
      <p:ext uri="{BB962C8B-B14F-4D97-AF65-F5344CB8AC3E}">
        <p14:creationId xmlns:p14="http://schemas.microsoft.com/office/powerpoint/2010/main" val="720668999"/>
      </p:ext>
    </p:extLst>
  </p:cSld>
</p:sld>
</file>

<file path=ppt/slides/slide15.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8  Wie mag leidinggeven?">
            <a:extLst xmlns:a="http://schemas.openxmlformats.org/drawingml/2006/main">
              <a:ext uri="{FF2B5EF4-FFF2-40B4-BE49-F238E27FC236}">
                <a16:creationId xmlns:a16="http://schemas.microsoft.com/office/drawing/2014/main" id="{976DA975-EB4E-4B15-B76B-33E5975CB066}"/>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8  Wie mag leidinggeven?</a:t>
            </a:r>
          </a:p>
        </p:txBody>
      </p:sp>
      <p:pic>
        <p:nvPicPr>
          <p:cNvPr id="2" name="">
            <a:extLst xmlns:a="http://schemas.openxmlformats.org/drawingml/2006/main">
              <a:ext uri="{FF2B5EF4-FFF2-40B4-BE49-F238E27FC236}">
                <a16:creationId xmlns:a16="http://schemas.microsoft.com/office/drawing/2014/main" id="{89EE15B1-C0F4-4CF0-8895-798093E7E973}"/>
              </a:ext>
            </a:extLst>
          </p:cNvPr>
          <p:cNvPicPr>
            <a:picLocks xmlns:a="http://schemas.openxmlformats.org/drawingml/2006/main" noChangeAspect="1"/>
          </p:cNvPicPr>
          <p:nvPr/>
        </p:nvPicPr>
        <p:blipFill>
          <a:blip xmlns:r="http://schemas.openxmlformats.org/officeDocument/2006/relationships" xmlns:a="http://schemas.openxmlformats.org/drawingml/2006/main" r:embed="R224eb33f8775417d"/>
          <a:stretch xmlns:a="http://schemas.openxmlformats.org/drawingml/2006/main"/>
        </p:blipFill>
        <p:spPr>
          <a:xfrm xmlns:a="http://schemas.openxmlformats.org/drawingml/2006/main">
            <a:off x="6477000" y="1743075"/>
            <a:ext cx="5105400" cy="3829050"/>
          </a:xfrm>
          <a:prstGeom xmlns:a="http://schemas.openxmlformats.org/drawingml/2006/main" prst="rect">
            <a:avLst/>
          </a:prstGeom>
        </p:spPr>
      </p:pic>
      <p:sp>
        <p:nvSpPr>
          <p:cNvPr id="3" name="Complementair">
            <a:extLst xmlns:a="http://schemas.openxmlformats.org/drawingml/2006/main">
              <a:ext uri="{FF2B5EF4-FFF2-40B4-BE49-F238E27FC236}">
                <a16:creationId xmlns:a16="http://schemas.microsoft.com/office/drawing/2014/main" id="{EEFA7822-2990-45FB-8912-8E90D2AEB1DE}"/>
              </a:ext>
            </a:extLst>
          </p:cNvPr>
          <p:cNvSpPr>
            <a:spLocks xmlns:a="http://schemas.openxmlformats.org/drawingml/2006/main" noGrp="1"/>
          </p:cNvSpPr>
          <p:nvPr/>
        </p:nvSpPr>
        <p:spPr>
          <a:xfrm xmlns:a="http://schemas.openxmlformats.org/drawingml/2006/main">
            <a:off x="628650" y="19716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Complementair</a:t>
            </a:r>
          </a:p>
        </p:txBody>
      </p:sp>
      <p:sp>
        <p:nvSpPr>
          <p:cNvPr id="4" name="Gelijke waardigheid, met onderscheid in bepaalde kerkel">
            <a:extLst xmlns:a="http://schemas.openxmlformats.org/drawingml/2006/main">
              <a:ext uri="{FF2B5EF4-FFF2-40B4-BE49-F238E27FC236}">
                <a16:creationId xmlns:a16="http://schemas.microsoft.com/office/drawing/2014/main" id="{04A68F07-7075-4B5A-9E40-0A1FD64EB8CC}"/>
              </a:ext>
            </a:extLst>
          </p:cNvPr>
          <p:cNvSpPr>
            <a:spLocks xmlns:a="http://schemas.openxmlformats.org/drawingml/2006/main" noGrp="1"/>
          </p:cNvSpPr>
          <p:nvPr/>
        </p:nvSpPr>
        <p:spPr>
          <a:xfrm xmlns:a="http://schemas.openxmlformats.org/drawingml/2006/main">
            <a:off x="628650" y="2590800"/>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Gelijke waardigheid, met onderscheid in bepaalde kerkelijke ambten.</a:t>
            </a:r>
          </a:p>
        </p:txBody>
      </p:sp>
      <p:sp>
        <p:nvSpPr>
          <p:cNvPr id="5" name="Egalitair">
            <a:extLst xmlns:a="http://schemas.openxmlformats.org/drawingml/2006/main">
              <a:ext uri="{FF2B5EF4-FFF2-40B4-BE49-F238E27FC236}">
                <a16:creationId xmlns:a16="http://schemas.microsoft.com/office/drawing/2014/main" id="{57E8C3D5-47E2-4696-840E-F3AD1BF374C4}"/>
              </a:ext>
            </a:extLst>
          </p:cNvPr>
          <p:cNvSpPr>
            <a:spLocks xmlns:a="http://schemas.openxmlformats.org/drawingml/2006/main" noGrp="1"/>
          </p:cNvSpPr>
          <p:nvPr/>
        </p:nvSpPr>
        <p:spPr>
          <a:xfrm xmlns:a="http://schemas.openxmlformats.org/drawingml/2006/main">
            <a:off x="628650" y="3714750"/>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Egalitair</a:t>
            </a:r>
          </a:p>
        </p:txBody>
      </p:sp>
      <p:sp>
        <p:nvSpPr>
          <p:cNvPr id="6" name="Mannen en vrouwen kunnen op grond van roeping en gaven ">
            <a:extLst xmlns:a="http://schemas.openxmlformats.org/drawingml/2006/main">
              <a:ext uri="{FF2B5EF4-FFF2-40B4-BE49-F238E27FC236}">
                <a16:creationId xmlns:a16="http://schemas.microsoft.com/office/drawing/2014/main" id="{03942C9F-A74B-46DE-8B4F-7D726536C978}"/>
              </a:ext>
            </a:extLst>
          </p:cNvPr>
          <p:cNvSpPr>
            <a:spLocks xmlns:a="http://schemas.openxmlformats.org/drawingml/2006/main" noGrp="1"/>
          </p:cNvSpPr>
          <p:nvPr/>
        </p:nvSpPr>
        <p:spPr>
          <a:xfrm xmlns:a="http://schemas.openxmlformats.org/drawingml/2006/main">
            <a:off x="628650" y="4333875"/>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Mannen en vrouwen kunnen op grond van roeping en gaven dezelfde ambten vervullen.</a:t>
            </a:r>
          </a:p>
        </p:txBody>
      </p:sp>
      <p:sp>
        <p:nvSpPr>
          <p:cNvPr id="7" name="Het gesprek vraagt uitleg van ambt, context en de samen">
            <a:extLst xmlns:a="http://schemas.openxmlformats.org/drawingml/2006/main">
              <a:ext uri="{FF2B5EF4-FFF2-40B4-BE49-F238E27FC236}">
                <a16:creationId xmlns:a16="http://schemas.microsoft.com/office/drawing/2014/main" id="{0DDDD3F3-71F7-4E9B-B508-68B2BDA53664}"/>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Het gesprek vraagt uitleg van ambt, context en de samenhang van Bijbelteksten.</a:t>
            </a:r>
          </a:p>
        </p:txBody>
      </p:sp>
      <p:sp>
        <p:nvSpPr>
          <p:cNvPr id="8" name="1 Timotheüs 2, Romeinen 16, Handelingen 18">
            <a:extLst xmlns:a="http://schemas.openxmlformats.org/drawingml/2006/main">
              <a:ext uri="{FF2B5EF4-FFF2-40B4-BE49-F238E27FC236}">
                <a16:creationId xmlns:a16="http://schemas.microsoft.com/office/drawing/2014/main" id="{219FB772-232E-4E5D-BD01-C159FD1BAFC5}"/>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 Timotheüs 2, Romeinen 16, Handelingen 18</a:t>
            </a:r>
          </a:p>
        </p:txBody>
      </p:sp>
      <p:sp>
        <p:nvSpPr>
          <p:cNvPr id="9" name="fellerbooks.com">
            <a:extLst xmlns:a="http://schemas.openxmlformats.org/drawingml/2006/main">
              <a:ext uri="{FF2B5EF4-FFF2-40B4-BE49-F238E27FC236}">
                <a16:creationId xmlns:a16="http://schemas.microsoft.com/office/drawing/2014/main" id="{6540BA0B-F19F-4C5F-888B-0591A6202B0A}"/>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15">
            <a:extLst xmlns:a="http://schemas.openxmlformats.org/drawingml/2006/main">
              <a:ext uri="{FF2B5EF4-FFF2-40B4-BE49-F238E27FC236}">
                <a16:creationId xmlns:a16="http://schemas.microsoft.com/office/drawing/2014/main" id="{7824D7A1-88E8-4798-9D95-EB2413CC645F}"/>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15</a:t>
            </a:r>
          </a:p>
        </p:txBody>
      </p:sp>
    </p:spTree>
    <p:extLst>
      <p:ext uri="{BB962C8B-B14F-4D97-AF65-F5344CB8AC3E}">
        <p14:creationId xmlns:p14="http://schemas.microsoft.com/office/powerpoint/2010/main" val="1641580699"/>
      </p:ext>
    </p:extLst>
  </p:cSld>
</p:sld>
</file>

<file path=ppt/slides/slide16.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9  Spreekt God vandaag rechtstreeks?">
            <a:extLst xmlns:a="http://schemas.openxmlformats.org/drawingml/2006/main">
              <a:ext uri="{FF2B5EF4-FFF2-40B4-BE49-F238E27FC236}">
                <a16:creationId xmlns:a16="http://schemas.microsoft.com/office/drawing/2014/main" id="{E897940C-B3A6-410B-8EE5-B06375BBA993}"/>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9  Spreekt God vandaag rechtstreeks?</a:t>
            </a:r>
          </a:p>
        </p:txBody>
      </p:sp>
      <p:sp>
        <p:nvSpPr>
          <p:cNvPr id="2" name="Christenen verschillen over hedendaagse profetie en bij">
            <a:extLst xmlns:a="http://schemas.openxmlformats.org/drawingml/2006/main">
              <a:ext uri="{FF2B5EF4-FFF2-40B4-BE49-F238E27FC236}">
                <a16:creationId xmlns:a16="http://schemas.microsoft.com/office/drawing/2014/main" id="{A34D23FB-F986-47D2-90C3-4FF8C61413EF}"/>
              </a:ext>
            </a:extLst>
          </p:cNvPr>
          <p:cNvSpPr>
            <a:spLocks xmlns:a="http://schemas.openxmlformats.org/drawingml/2006/main" noGrp="1"/>
          </p:cNvSpPr>
          <p:nvPr/>
        </p:nvSpPr>
        <p:spPr>
          <a:xfrm xmlns:a="http://schemas.openxmlformats.org/drawingml/2006/main">
            <a:off x="628650" y="1771650"/>
            <a:ext cx="108108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73E34"/>
                </a:solidFill>
                <a:latin typeface="Arial"/>
                <a:ea typeface="Arial"/>
                <a:cs typeface="Arial"/>
              </a:defRPr>
            </a:defPPr>
          </a:lstStyle>
          <a:p xmlns:a="http://schemas.openxmlformats.org/drawingml/2006/main">
            <a:pPr>
              <a:lnSpc>
                <a:spcPct val="115000"/>
              </a:lnSpc>
              <a:buNone/>
              <a:defRPr sz="2400" b="0">
                <a:solidFill>
                  <a:srgbClr val="173E34"/>
                </a:solidFill>
                <a:latin typeface="Arial"/>
                <a:ea typeface="Arial"/>
                <a:cs typeface="Arial"/>
              </a:defRPr>
            </a:pPr>
            <a:r>
              <a:rPr sz="2400" b="0">
                <a:solidFill>
                  <a:srgbClr val="173E34"/>
                </a:solidFill>
                <a:latin typeface="Arial"/>
                <a:ea typeface="Arial"/>
                <a:cs typeface="Arial"/>
              </a:rPr>
              <a:t>Christenen verschillen over hedendaagse profetie en bijzondere leiding.</a:t>
            </a:r>
          </a:p>
        </p:txBody>
      </p:sp>
      <p:sp>
        <p:nvSpPr>
          <p:cNvPr id="3" name="Terughoudende benadering">
            <a:extLst xmlns:a="http://schemas.openxmlformats.org/drawingml/2006/main">
              <a:ext uri="{FF2B5EF4-FFF2-40B4-BE49-F238E27FC236}">
                <a16:creationId xmlns:a16="http://schemas.microsoft.com/office/drawing/2014/main" id="{25A53B3A-D607-4F09-8F7B-039FC478DA62}"/>
              </a:ext>
            </a:extLst>
          </p:cNvPr>
          <p:cNvSpPr>
            <a:spLocks xmlns:a="http://schemas.openxmlformats.org/drawingml/2006/main" noGrp="1"/>
          </p:cNvSpPr>
          <p:nvPr/>
        </p:nvSpPr>
        <p:spPr>
          <a:xfrm xmlns:a="http://schemas.openxmlformats.org/drawingml/2006/main">
            <a:off x="628650" y="31908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Terughoudende benadering</a:t>
            </a:r>
          </a:p>
        </p:txBody>
      </p:sp>
      <p:sp>
        <p:nvSpPr>
          <p:cNvPr id="4" name="De nadruk ligt op Gods spreken door de Schrift en de un">
            <a:extLst xmlns:a="http://schemas.openxmlformats.org/drawingml/2006/main">
              <a:ext uri="{FF2B5EF4-FFF2-40B4-BE49-F238E27FC236}">
                <a16:creationId xmlns:a16="http://schemas.microsoft.com/office/drawing/2014/main" id="{0BBEEA8E-EFA2-4FB4-8997-1C6E83F4903E}"/>
              </a:ext>
            </a:extLst>
          </p:cNvPr>
          <p:cNvSpPr>
            <a:spLocks xmlns:a="http://schemas.openxmlformats.org/drawingml/2006/main" noGrp="1"/>
          </p:cNvSpPr>
          <p:nvPr/>
        </p:nvSpPr>
        <p:spPr>
          <a:xfrm xmlns:a="http://schemas.openxmlformats.org/drawingml/2006/main">
            <a:off x="628650" y="3829050"/>
            <a:ext cx="5238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E34"/>
                </a:solidFill>
                <a:latin typeface="Arial"/>
                <a:ea typeface="Arial"/>
                <a:cs typeface="Arial"/>
              </a:defRPr>
            </a:defPPr>
          </a:lstStyle>
          <a:p xmlns:a="http://schemas.openxmlformats.org/drawingml/2006/main">
            <a:pPr>
              <a:lnSpc>
                <a:spcPct val="115000"/>
              </a:lnSpc>
              <a:buNone/>
              <a:defRPr sz="2025" b="0">
                <a:solidFill>
                  <a:srgbClr val="173E34"/>
                </a:solidFill>
                <a:latin typeface="Arial"/>
                <a:ea typeface="Arial"/>
                <a:cs typeface="Arial"/>
              </a:defRPr>
            </a:pPr>
            <a:r>
              <a:rPr sz="2025" b="0">
                <a:solidFill>
                  <a:srgbClr val="173E34"/>
                </a:solidFill>
                <a:latin typeface="Arial"/>
                <a:ea typeface="Arial"/>
                <a:cs typeface="Arial"/>
              </a:rPr>
              <a:t>De nadruk ligt op Gods spreken door de Schrift en de unieke apostolische openbaring.</a:t>
            </a:r>
          </a:p>
        </p:txBody>
      </p:sp>
      <p:sp>
        <p:nvSpPr>
          <p:cNvPr id="5" name="Continuationistische benadering">
            <a:extLst xmlns:a="http://schemas.openxmlformats.org/drawingml/2006/main">
              <a:ext uri="{FF2B5EF4-FFF2-40B4-BE49-F238E27FC236}">
                <a16:creationId xmlns:a16="http://schemas.microsoft.com/office/drawing/2014/main" id="{47793286-8EE8-43AC-858A-592372471D80}"/>
              </a:ext>
            </a:extLst>
          </p:cNvPr>
          <p:cNvSpPr>
            <a:spLocks xmlns:a="http://schemas.openxmlformats.org/drawingml/2006/main" noGrp="1"/>
          </p:cNvSpPr>
          <p:nvPr/>
        </p:nvSpPr>
        <p:spPr>
          <a:xfrm xmlns:a="http://schemas.openxmlformats.org/drawingml/2006/main">
            <a:off x="6343650" y="31908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Continuationistische benadering</a:t>
            </a:r>
          </a:p>
        </p:txBody>
      </p:sp>
      <p:sp>
        <p:nvSpPr>
          <p:cNvPr id="6" name="De Geest kan bijzondere leiding geven. Elke indruk vraa">
            <a:extLst xmlns:a="http://schemas.openxmlformats.org/drawingml/2006/main">
              <a:ext uri="{FF2B5EF4-FFF2-40B4-BE49-F238E27FC236}">
                <a16:creationId xmlns:a16="http://schemas.microsoft.com/office/drawing/2014/main" id="{21EE4D5F-EEE6-4589-AAC2-F5E272D73CB3}"/>
              </a:ext>
            </a:extLst>
          </p:cNvPr>
          <p:cNvSpPr>
            <a:spLocks xmlns:a="http://schemas.openxmlformats.org/drawingml/2006/main" noGrp="1"/>
          </p:cNvSpPr>
          <p:nvPr/>
        </p:nvSpPr>
        <p:spPr>
          <a:xfrm xmlns:a="http://schemas.openxmlformats.org/drawingml/2006/main">
            <a:off x="6343650" y="3829050"/>
            <a:ext cx="5238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E34"/>
                </a:solidFill>
                <a:latin typeface="Arial"/>
                <a:ea typeface="Arial"/>
                <a:cs typeface="Arial"/>
              </a:defRPr>
            </a:defPPr>
          </a:lstStyle>
          <a:p xmlns:a="http://schemas.openxmlformats.org/drawingml/2006/main">
            <a:pPr>
              <a:lnSpc>
                <a:spcPct val="115000"/>
              </a:lnSpc>
              <a:buNone/>
              <a:defRPr sz="2025" b="0">
                <a:solidFill>
                  <a:srgbClr val="173E34"/>
                </a:solidFill>
                <a:latin typeface="Arial"/>
                <a:ea typeface="Arial"/>
                <a:cs typeface="Arial"/>
              </a:defRPr>
            </a:pPr>
            <a:r>
              <a:rPr sz="2025" b="0">
                <a:solidFill>
                  <a:srgbClr val="173E34"/>
                </a:solidFill>
                <a:latin typeface="Arial"/>
                <a:ea typeface="Arial"/>
                <a:cs typeface="Arial"/>
              </a:rPr>
              <a:t>De Geest kan bijzondere leiding geven. Elke indruk vraagt toetsing.</a:t>
            </a:r>
          </a:p>
        </p:txBody>
      </p:sp>
      <p:sp>
        <p:nvSpPr>
          <p:cNvPr id="7" name="Een beroep op “God zei…” mag geen mens oncontroleerbaar">
            <a:extLst xmlns:a="http://schemas.openxmlformats.org/drawingml/2006/main">
              <a:ext uri="{FF2B5EF4-FFF2-40B4-BE49-F238E27FC236}">
                <a16:creationId xmlns:a16="http://schemas.microsoft.com/office/drawing/2014/main" id="{F8A72D9F-9D7F-425A-BDA2-6EB0FCAB4DFD}"/>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Een beroep op “God zei…” mag geen mens oncontroleerbaar maken.</a:t>
            </a:r>
          </a:p>
        </p:txBody>
      </p:sp>
      <p:sp>
        <p:nvSpPr>
          <p:cNvPr id="8" name="1 Thessalonicenzen 5:19–22, 1 Korintiërs 14">
            <a:extLst xmlns:a="http://schemas.openxmlformats.org/drawingml/2006/main">
              <a:ext uri="{FF2B5EF4-FFF2-40B4-BE49-F238E27FC236}">
                <a16:creationId xmlns:a16="http://schemas.microsoft.com/office/drawing/2014/main" id="{D5AE9FD1-F538-438E-A26A-2038EC20CBD6}"/>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 Thessalonicenzen 5:19–22, 1 Korintiërs 14</a:t>
            </a:r>
          </a:p>
        </p:txBody>
      </p:sp>
      <p:sp>
        <p:nvSpPr>
          <p:cNvPr id="9" name="fellerbooks.com">
            <a:extLst xmlns:a="http://schemas.openxmlformats.org/drawingml/2006/main">
              <a:ext uri="{FF2B5EF4-FFF2-40B4-BE49-F238E27FC236}">
                <a16:creationId xmlns:a16="http://schemas.microsoft.com/office/drawing/2014/main" id="{2F4EB95E-3863-46C6-B88C-FCE755190702}"/>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16">
            <a:extLst xmlns:a="http://schemas.openxmlformats.org/drawingml/2006/main">
              <a:ext uri="{FF2B5EF4-FFF2-40B4-BE49-F238E27FC236}">
                <a16:creationId xmlns:a16="http://schemas.microsoft.com/office/drawing/2014/main" id="{54BD5410-A6CF-4B9C-883A-33159539B063}"/>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16</a:t>
            </a:r>
          </a:p>
        </p:txBody>
      </p:sp>
    </p:spTree>
    <p:extLst>
      <p:ext uri="{BB962C8B-B14F-4D97-AF65-F5344CB8AC3E}">
        <p14:creationId xmlns:p14="http://schemas.microsoft.com/office/powerpoint/2010/main" val="1948368778"/>
      </p:ext>
    </p:extLst>
  </p:cSld>
</p:sld>
</file>

<file path=ppt/slides/slide17.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10  Zijn wondergaven voor vandaag?">
            <a:extLst xmlns:a="http://schemas.openxmlformats.org/drawingml/2006/main">
              <a:ext uri="{FF2B5EF4-FFF2-40B4-BE49-F238E27FC236}">
                <a16:creationId xmlns:a16="http://schemas.microsoft.com/office/drawing/2014/main" id="{6E1C1B20-F69B-41AF-8918-9747E5775F0A}"/>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10  Zijn wondergaven voor vandaag?</a:t>
            </a:r>
          </a:p>
        </p:txBody>
      </p:sp>
      <p:pic>
        <p:nvPicPr>
          <p:cNvPr id="2" name="">
            <a:extLst xmlns:a="http://schemas.openxmlformats.org/drawingml/2006/main">
              <a:ext uri="{FF2B5EF4-FFF2-40B4-BE49-F238E27FC236}">
                <a16:creationId xmlns:a16="http://schemas.microsoft.com/office/drawing/2014/main" id="{58F95946-BC87-43FB-8A1D-49C97B7F413E}"/>
              </a:ext>
            </a:extLst>
          </p:cNvPr>
          <p:cNvPicPr>
            <a:picLocks xmlns:a="http://schemas.openxmlformats.org/drawingml/2006/main" noChangeAspect="1"/>
          </p:cNvPicPr>
          <p:nvPr/>
        </p:nvPicPr>
        <p:blipFill>
          <a:blip xmlns:r="http://schemas.openxmlformats.org/officeDocument/2006/relationships" xmlns:a="http://schemas.openxmlformats.org/drawingml/2006/main" r:embed="R05c921b8772e4623"/>
          <a:stretch xmlns:a="http://schemas.openxmlformats.org/drawingml/2006/main"/>
        </p:blipFill>
        <p:spPr>
          <a:xfrm xmlns:a="http://schemas.openxmlformats.org/drawingml/2006/main">
            <a:off x="6477000" y="1743075"/>
            <a:ext cx="5105400" cy="3829050"/>
          </a:xfrm>
          <a:prstGeom xmlns:a="http://schemas.openxmlformats.org/drawingml/2006/main" prst="rect">
            <a:avLst/>
          </a:prstGeom>
        </p:spPr>
      </p:pic>
      <p:sp>
        <p:nvSpPr>
          <p:cNvPr id="3" name="Cessationisme">
            <a:extLst xmlns:a="http://schemas.openxmlformats.org/drawingml/2006/main">
              <a:ext uri="{FF2B5EF4-FFF2-40B4-BE49-F238E27FC236}">
                <a16:creationId xmlns:a16="http://schemas.microsoft.com/office/drawing/2014/main" id="{5A6BA499-E214-40D4-8298-E93AF924D841}"/>
              </a:ext>
            </a:extLst>
          </p:cNvPr>
          <p:cNvSpPr>
            <a:spLocks xmlns:a="http://schemas.openxmlformats.org/drawingml/2006/main" noGrp="1"/>
          </p:cNvSpPr>
          <p:nvPr/>
        </p:nvSpPr>
        <p:spPr>
          <a:xfrm xmlns:a="http://schemas.openxmlformats.org/drawingml/2006/main">
            <a:off x="628650" y="19716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Cessationisme</a:t>
            </a:r>
          </a:p>
        </p:txBody>
      </p:sp>
      <p:sp>
        <p:nvSpPr>
          <p:cNvPr id="4" name="Bepaalde tekengaven hadden vooral een funderende aposto">
            <a:extLst xmlns:a="http://schemas.openxmlformats.org/drawingml/2006/main">
              <a:ext uri="{FF2B5EF4-FFF2-40B4-BE49-F238E27FC236}">
                <a16:creationId xmlns:a16="http://schemas.microsoft.com/office/drawing/2014/main" id="{169A5A41-D9F3-442B-8DF4-DDE5930B0BF2}"/>
              </a:ext>
            </a:extLst>
          </p:cNvPr>
          <p:cNvSpPr>
            <a:spLocks xmlns:a="http://schemas.openxmlformats.org/drawingml/2006/main" noGrp="1"/>
          </p:cNvSpPr>
          <p:nvPr/>
        </p:nvSpPr>
        <p:spPr>
          <a:xfrm xmlns:a="http://schemas.openxmlformats.org/drawingml/2006/main">
            <a:off x="628650" y="2590800"/>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Bepaalde tekengaven hadden vooral een funderende apostolische functie.</a:t>
            </a:r>
          </a:p>
        </p:txBody>
      </p:sp>
      <p:sp>
        <p:nvSpPr>
          <p:cNvPr id="5" name="Continuationisme">
            <a:extLst xmlns:a="http://schemas.openxmlformats.org/drawingml/2006/main">
              <a:ext uri="{FF2B5EF4-FFF2-40B4-BE49-F238E27FC236}">
                <a16:creationId xmlns:a16="http://schemas.microsoft.com/office/drawing/2014/main" id="{C9C30FED-6921-4D62-8263-FCEDB2387669}"/>
              </a:ext>
            </a:extLst>
          </p:cNvPr>
          <p:cNvSpPr>
            <a:spLocks xmlns:a="http://schemas.openxmlformats.org/drawingml/2006/main" noGrp="1"/>
          </p:cNvSpPr>
          <p:nvPr/>
        </p:nvSpPr>
        <p:spPr>
          <a:xfrm xmlns:a="http://schemas.openxmlformats.org/drawingml/2006/main">
            <a:off x="628650" y="3714750"/>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Continuationisme</a:t>
            </a:r>
          </a:p>
        </p:txBody>
      </p:sp>
      <p:sp>
        <p:nvSpPr>
          <p:cNvPr id="6" name="De Geest kan deze gaven blijven geven tot Christus teru">
            <a:extLst xmlns:a="http://schemas.openxmlformats.org/drawingml/2006/main">
              <a:ext uri="{FF2B5EF4-FFF2-40B4-BE49-F238E27FC236}">
                <a16:creationId xmlns:a16="http://schemas.microsoft.com/office/drawing/2014/main" id="{0FF929C8-E6A3-4FC6-A91B-76840C33B3B1}"/>
              </a:ext>
            </a:extLst>
          </p:cNvPr>
          <p:cNvSpPr>
            <a:spLocks xmlns:a="http://schemas.openxmlformats.org/drawingml/2006/main" noGrp="1"/>
          </p:cNvSpPr>
          <p:nvPr/>
        </p:nvSpPr>
        <p:spPr>
          <a:xfrm xmlns:a="http://schemas.openxmlformats.org/drawingml/2006/main">
            <a:off x="628650" y="4333875"/>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De Geest kan deze gaven blijven geven tot Christus terugkomt.</a:t>
            </a:r>
          </a:p>
        </p:txBody>
      </p:sp>
      <p:sp>
        <p:nvSpPr>
          <p:cNvPr id="7" name="Gaven dienen de opbouw van de gemeente. Liefde en toets">
            <a:extLst xmlns:a="http://schemas.openxmlformats.org/drawingml/2006/main">
              <a:ext uri="{FF2B5EF4-FFF2-40B4-BE49-F238E27FC236}">
                <a16:creationId xmlns:a16="http://schemas.microsoft.com/office/drawing/2014/main" id="{22A840D3-35C9-478E-9D95-0BC4546B3AA0}"/>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Gaven dienen de opbouw van de gemeente. Liefde en toetsing blijven nodig.</a:t>
            </a:r>
          </a:p>
        </p:txBody>
      </p:sp>
      <p:sp>
        <p:nvSpPr>
          <p:cNvPr id="8" name="1 Korintiërs 12–14">
            <a:extLst xmlns:a="http://schemas.openxmlformats.org/drawingml/2006/main">
              <a:ext uri="{FF2B5EF4-FFF2-40B4-BE49-F238E27FC236}">
                <a16:creationId xmlns:a16="http://schemas.microsoft.com/office/drawing/2014/main" id="{17ACDFD6-AAB4-4F1B-B5FF-D5D70B459A4B}"/>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 Korintiërs 12–14</a:t>
            </a:r>
          </a:p>
        </p:txBody>
      </p:sp>
      <p:sp>
        <p:nvSpPr>
          <p:cNvPr id="9" name="fellerbooks.com">
            <a:extLst xmlns:a="http://schemas.openxmlformats.org/drawingml/2006/main">
              <a:ext uri="{FF2B5EF4-FFF2-40B4-BE49-F238E27FC236}">
                <a16:creationId xmlns:a16="http://schemas.microsoft.com/office/drawing/2014/main" id="{1AE6D771-BC32-446D-9AFA-D06EC5841AC8}"/>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17">
            <a:extLst xmlns:a="http://schemas.openxmlformats.org/drawingml/2006/main">
              <a:ext uri="{FF2B5EF4-FFF2-40B4-BE49-F238E27FC236}">
                <a16:creationId xmlns:a16="http://schemas.microsoft.com/office/drawing/2014/main" id="{7503ADAC-B2E3-4CF9-BAFB-3F9946E61121}"/>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17</a:t>
            </a:r>
          </a:p>
        </p:txBody>
      </p:sp>
    </p:spTree>
    <p:extLst>
      <p:ext uri="{BB962C8B-B14F-4D97-AF65-F5344CB8AC3E}">
        <p14:creationId xmlns:p14="http://schemas.microsoft.com/office/powerpoint/2010/main" val="117801045"/>
      </p:ext>
    </p:extLst>
  </p:cSld>
</p:sld>
</file>

<file path=ppt/slides/slide18.xml><?xml version="1.0" encoding="utf-8"?>
<p:sld xmlns:p="http://schemas.openxmlformats.org/presentationml/2006/main">
  <p:cSld>
    <p:bg>
      <p:bgPr>
        <a:solidFill xmlns:a="http://schemas.openxmlformats.org/drawingml/2006/main">
          <a:srgbClr val="173E34"/>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B493B70D-6B17-41B1-8E70-FEF0D3608AF4}"/>
              </a:ext>
            </a:extLst>
          </p:cNvPr>
          <p:cNvPicPr>
            <a:picLocks xmlns:a="http://schemas.openxmlformats.org/drawingml/2006/main" noChangeAspect="1"/>
          </p:cNvPicPr>
          <p:nvPr/>
        </p:nvPicPr>
        <p:blipFill>
          <a:blip xmlns:r="http://schemas.openxmlformats.org/officeDocument/2006/relationships" xmlns:a="http://schemas.openxmlformats.org/drawingml/2006/main" r:embed="R6a5a8e35ea834cea"/>
          <a:srcRect xmlns:a="http://schemas.openxmlformats.org/drawingml/2006/main" l="27957" t="0" r="27957" b="0"/>
          <a:stretch xmlns:a="http://schemas.openxmlformats.org/drawingml/2006/main">
            <a:fillRect l="0" t="0" r="0" b="0"/>
          </a:stretch>
        </p:blipFill>
        <p:spPr>
          <a:xfrm xmlns:a="http://schemas.openxmlformats.org/drawingml/2006/main">
            <a:off x="6819900" y="0"/>
            <a:ext cx="5372100" cy="6858000"/>
          </a:xfrm>
          <a:prstGeom xmlns:a="http://schemas.openxmlformats.org/drawingml/2006/main" prst="rect">
            <a:avLst/>
          </a:prstGeom>
        </p:spPr>
      </p:pic>
      <p:sp>
        <p:nvSpPr>
          <p:cNvPr id="2" name="DEEL III">
            <a:extLst xmlns:a="http://schemas.openxmlformats.org/drawingml/2006/main">
              <a:ext uri="{FF2B5EF4-FFF2-40B4-BE49-F238E27FC236}">
                <a16:creationId xmlns:a16="http://schemas.microsoft.com/office/drawing/2014/main" id="{CC1A5082-9666-46C6-AD02-02324D47E44A}"/>
              </a:ext>
            </a:extLst>
          </p:cNvPr>
          <p:cNvSpPr>
            <a:spLocks xmlns:a="http://schemas.openxmlformats.org/drawingml/2006/main" noGrp="1"/>
          </p:cNvSpPr>
          <p:nvPr/>
        </p:nvSpPr>
        <p:spPr>
          <a:xfrm xmlns:a="http://schemas.openxmlformats.org/drawingml/2006/main">
            <a:off x="638175" y="1066800"/>
            <a:ext cx="571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D4AD70"/>
                </a:solidFill>
                <a:latin typeface="Arial"/>
                <a:ea typeface="Arial"/>
                <a:cs typeface="Arial"/>
              </a:defRPr>
            </a:defPPr>
          </a:lstStyle>
          <a:p xmlns:a="http://schemas.openxmlformats.org/drawingml/2006/main">
            <a:pPr>
              <a:lnSpc>
                <a:spcPct val="115000"/>
              </a:lnSpc>
              <a:buNone/>
              <a:defRPr sz="1875" b="1">
                <a:solidFill>
                  <a:srgbClr val="D4AD70"/>
                </a:solidFill>
                <a:latin typeface="Arial"/>
                <a:ea typeface="Arial"/>
                <a:cs typeface="Arial"/>
              </a:defRPr>
            </a:pPr>
            <a:r>
              <a:rPr sz="1875" b="1">
                <a:solidFill>
                  <a:srgbClr val="D4AD70"/>
                </a:solidFill>
                <a:latin typeface="Arial"/>
                <a:ea typeface="Arial"/>
                <a:cs typeface="Arial"/>
              </a:rPr>
              <a:t>DEEL III</a:t>
            </a:r>
          </a:p>
        </p:txBody>
      </p:sp>
      <p:sp>
        <p:nvSpPr>
          <p:cNvPr id="3" name="Genezing, Israël&#10;en christelijke hoop">
            <a:extLst xmlns:a="http://schemas.openxmlformats.org/drawingml/2006/main">
              <a:ext uri="{FF2B5EF4-FFF2-40B4-BE49-F238E27FC236}">
                <a16:creationId xmlns:a16="http://schemas.microsoft.com/office/drawing/2014/main" id="{0C9CF37E-31EA-46A6-9E53-9EEFB1ED40A2}"/>
              </a:ext>
            </a:extLst>
          </p:cNvPr>
          <p:cNvSpPr>
            <a:spLocks xmlns:a="http://schemas.openxmlformats.org/drawingml/2006/main" noGrp="1"/>
          </p:cNvSpPr>
          <p:nvPr/>
        </p:nvSpPr>
        <p:spPr>
          <a:xfrm xmlns:a="http://schemas.openxmlformats.org/drawingml/2006/main">
            <a:off x="609600" y="2171700"/>
            <a:ext cx="60960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75" b="1">
                <a:solidFill>
                  <a:srgbClr val="FFFFFF"/>
                </a:solidFill>
                <a:latin typeface="Arial"/>
                <a:ea typeface="Arial"/>
                <a:cs typeface="Arial"/>
              </a:defRPr>
            </a:defPPr>
          </a:lstStyle>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Genezing, Israël</a:t>
            </a:r>
          </a:p>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en christelijke hoop</a:t>
            </a:r>
          </a:p>
        </p:txBody>
      </p:sp>
      <p:sp>
        <p:nvSpPr>
          <p:cNvPr id="4" name="Vragen 11–15">
            <a:extLst xmlns:a="http://schemas.openxmlformats.org/drawingml/2006/main">
              <a:ext uri="{FF2B5EF4-FFF2-40B4-BE49-F238E27FC236}">
                <a16:creationId xmlns:a16="http://schemas.microsoft.com/office/drawing/2014/main" id="{315C3605-521E-4429-992F-3F535F818660}"/>
              </a:ext>
            </a:extLst>
          </p:cNvPr>
          <p:cNvSpPr>
            <a:spLocks xmlns:a="http://schemas.openxmlformats.org/drawingml/2006/main" noGrp="1"/>
          </p:cNvSpPr>
          <p:nvPr/>
        </p:nvSpPr>
        <p:spPr>
          <a:xfrm xmlns:a="http://schemas.openxmlformats.org/drawingml/2006/main">
            <a:off x="638175" y="5000625"/>
            <a:ext cx="5524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E4D3B8"/>
                </a:solidFill>
                <a:latin typeface="Arial"/>
                <a:ea typeface="Arial"/>
                <a:cs typeface="Arial"/>
              </a:defRPr>
            </a:defPPr>
          </a:lstStyle>
          <a:p xmlns:a="http://schemas.openxmlformats.org/drawingml/2006/main">
            <a:pPr>
              <a:lnSpc>
                <a:spcPct val="115000"/>
              </a:lnSpc>
              <a:buNone/>
              <a:defRPr sz="2100" b="0">
                <a:solidFill>
                  <a:srgbClr val="E4D3B8"/>
                </a:solidFill>
                <a:latin typeface="Arial"/>
                <a:ea typeface="Arial"/>
                <a:cs typeface="Arial"/>
              </a:defRPr>
            </a:pPr>
            <a:r>
              <a:rPr sz="2100" b="0">
                <a:solidFill>
                  <a:srgbClr val="E4D3B8"/>
                </a:solidFill>
                <a:latin typeface="Arial"/>
                <a:ea typeface="Arial"/>
                <a:cs typeface="Arial"/>
              </a:rPr>
              <a:t>Vragen 11–15</a:t>
            </a:r>
          </a:p>
        </p:txBody>
      </p:sp>
      <p:sp>
        <p:nvSpPr>
          <p:cNvPr id="5" name="fellerbooks.com">
            <a:extLst xmlns:a="http://schemas.openxmlformats.org/drawingml/2006/main">
              <a:ext uri="{FF2B5EF4-FFF2-40B4-BE49-F238E27FC236}">
                <a16:creationId xmlns:a16="http://schemas.microsoft.com/office/drawing/2014/main" id="{0E3F7CAF-8897-4409-85EA-D47416DFD09D}"/>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D9C9AD"/>
                </a:solidFill>
                <a:latin typeface="Arial"/>
                <a:ea typeface="Arial"/>
                <a:cs typeface="Arial"/>
              </a:defRPr>
            </a:defPPr>
          </a:lstStyle>
          <a:p xmlns:a="http://schemas.openxmlformats.org/drawingml/2006/main">
            <a:pPr>
              <a:lnSpc>
                <a:spcPct val="115000"/>
              </a:lnSpc>
              <a:buNone/>
              <a:defRPr sz="1200" b="0">
                <a:solidFill>
                  <a:srgbClr val="D9C9AD"/>
                </a:solidFill>
                <a:latin typeface="Arial"/>
                <a:ea typeface="Arial"/>
                <a:cs typeface="Arial"/>
              </a:defRPr>
            </a:pPr>
            <a:r>
              <a:rPr sz="1200" b="0">
                <a:solidFill>
                  <a:srgbClr val="D9C9AD"/>
                </a:solidFill>
                <a:latin typeface="Arial"/>
                <a:ea typeface="Arial"/>
                <a:cs typeface="Arial"/>
              </a:rPr>
              <a:t>fellerbooks.com</a:t>
            </a:r>
          </a:p>
        </p:txBody>
      </p:sp>
      <p:sp>
        <p:nvSpPr>
          <p:cNvPr id="6" name="18">
            <a:extLst xmlns:a="http://schemas.openxmlformats.org/drawingml/2006/main">
              <a:ext uri="{FF2B5EF4-FFF2-40B4-BE49-F238E27FC236}">
                <a16:creationId xmlns:a16="http://schemas.microsoft.com/office/drawing/2014/main" id="{78AD0DD1-FA76-4CA0-B9C4-3680D8071356}"/>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5000"/>
              </a:lnSpc>
              <a:buNone/>
              <a:defRPr sz="1350" b="0">
                <a:solidFill>
                  <a:srgbClr val="FFFFFF"/>
                </a:solidFill>
                <a:latin typeface="Arial"/>
                <a:ea typeface="Arial"/>
                <a:cs typeface="Arial"/>
              </a:defRPr>
            </a:pPr>
            <a:r>
              <a:rPr sz="1350" b="0">
                <a:solidFill>
                  <a:srgbClr val="FFFFFF"/>
                </a:solidFill>
                <a:latin typeface="Arial"/>
                <a:ea typeface="Arial"/>
                <a:cs typeface="Arial"/>
              </a:rPr>
              <a:t>18</a:t>
            </a:r>
          </a:p>
        </p:txBody>
      </p:sp>
    </p:spTree>
    <p:extLst>
      <p:ext uri="{BB962C8B-B14F-4D97-AF65-F5344CB8AC3E}">
        <p14:creationId xmlns:p14="http://schemas.microsoft.com/office/powerpoint/2010/main" val="1452844106"/>
      </p:ext>
    </p:extLst>
  </p:cSld>
</p:sld>
</file>

<file path=ppt/slides/slide19.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11  Geneest God vandaag nog?">
            <a:extLst xmlns:a="http://schemas.openxmlformats.org/drawingml/2006/main">
              <a:ext uri="{FF2B5EF4-FFF2-40B4-BE49-F238E27FC236}">
                <a16:creationId xmlns:a16="http://schemas.microsoft.com/office/drawing/2014/main" id="{CE8A20BD-8449-499B-898F-1DA3EE2FBE4B}"/>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11  Geneest God vandaag nog?</a:t>
            </a:r>
          </a:p>
        </p:txBody>
      </p:sp>
      <p:pic>
        <p:nvPicPr>
          <p:cNvPr id="2" name="">
            <a:extLst xmlns:a="http://schemas.openxmlformats.org/drawingml/2006/main">
              <a:ext uri="{FF2B5EF4-FFF2-40B4-BE49-F238E27FC236}">
                <a16:creationId xmlns:a16="http://schemas.microsoft.com/office/drawing/2014/main" id="{5C7D943B-6686-4416-A107-7E868D24AC8B}"/>
              </a:ext>
            </a:extLst>
          </p:cNvPr>
          <p:cNvPicPr>
            <a:picLocks xmlns:a="http://schemas.openxmlformats.org/drawingml/2006/main" noChangeAspect="1"/>
          </p:cNvPicPr>
          <p:nvPr/>
        </p:nvPicPr>
        <p:blipFill>
          <a:blip xmlns:r="http://schemas.openxmlformats.org/officeDocument/2006/relationships" xmlns:a="http://schemas.openxmlformats.org/drawingml/2006/main" r:embed="R6589083f254043df"/>
          <a:srcRect xmlns:a="http://schemas.openxmlformats.org/drawingml/2006/main" l="0" t="0" r="0" b="0"/>
          <a:stretch xmlns:a="http://schemas.openxmlformats.org/drawingml/2006/main">
            <a:fillRect l="0" t="0" r="0" b="0"/>
          </a:stretch>
        </p:blipFill>
        <p:spPr>
          <a:xfrm xmlns:a="http://schemas.openxmlformats.org/drawingml/2006/main">
            <a:off x="6477000" y="1743075"/>
            <a:ext cx="5105400" cy="3829050"/>
          </a:xfrm>
          <a:prstGeom xmlns:a="http://schemas.openxmlformats.org/drawingml/2006/main" prst="rect">
            <a:avLst/>
          </a:prstGeom>
        </p:spPr>
      </p:pic>
      <p:sp>
        <p:nvSpPr>
          <p:cNvPr id="3" name="Brede overtuiging">
            <a:extLst xmlns:a="http://schemas.openxmlformats.org/drawingml/2006/main">
              <a:ext uri="{FF2B5EF4-FFF2-40B4-BE49-F238E27FC236}">
                <a16:creationId xmlns:a16="http://schemas.microsoft.com/office/drawing/2014/main" id="{7B99C761-34D6-46E0-9697-C7C0BCA65B7F}"/>
              </a:ext>
            </a:extLst>
          </p:cNvPr>
          <p:cNvSpPr>
            <a:spLocks xmlns:a="http://schemas.openxmlformats.org/drawingml/2006/main" noGrp="1"/>
          </p:cNvSpPr>
          <p:nvPr/>
        </p:nvSpPr>
        <p:spPr>
          <a:xfrm xmlns:a="http://schemas.openxmlformats.org/drawingml/2006/main">
            <a:off x="628650" y="19716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Brede overtuiging</a:t>
            </a:r>
          </a:p>
        </p:txBody>
      </p:sp>
      <p:sp>
        <p:nvSpPr>
          <p:cNvPr id="4" name="God kan genezen. Christenen verschillen over wat Hij vo">
            <a:extLst xmlns:a="http://schemas.openxmlformats.org/drawingml/2006/main">
              <a:ext uri="{FF2B5EF4-FFF2-40B4-BE49-F238E27FC236}">
                <a16:creationId xmlns:a16="http://schemas.microsoft.com/office/drawing/2014/main" id="{1B4CA8DF-C096-46A7-A43C-ECEB2FA20360}"/>
              </a:ext>
            </a:extLst>
          </p:cNvPr>
          <p:cNvSpPr>
            <a:spLocks xmlns:a="http://schemas.openxmlformats.org/drawingml/2006/main" noGrp="1"/>
          </p:cNvSpPr>
          <p:nvPr/>
        </p:nvSpPr>
        <p:spPr>
          <a:xfrm xmlns:a="http://schemas.openxmlformats.org/drawingml/2006/main">
            <a:off x="628650" y="2590800"/>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God kan genezen. Christenen verschillen over wat Hij voor dit leven heeft toegezegd.</a:t>
            </a:r>
          </a:p>
        </p:txBody>
      </p:sp>
      <p:sp>
        <p:nvSpPr>
          <p:cNvPr id="5" name="Pastorale verantwoordelijkheid">
            <a:extLst xmlns:a="http://schemas.openxmlformats.org/drawingml/2006/main">
              <a:ext uri="{FF2B5EF4-FFF2-40B4-BE49-F238E27FC236}">
                <a16:creationId xmlns:a16="http://schemas.microsoft.com/office/drawing/2014/main" id="{AF5803AC-95B9-4DD5-BB9A-65F2AD91BEE1}"/>
              </a:ext>
            </a:extLst>
          </p:cNvPr>
          <p:cNvSpPr>
            <a:spLocks xmlns:a="http://schemas.openxmlformats.org/drawingml/2006/main" noGrp="1"/>
          </p:cNvSpPr>
          <p:nvPr/>
        </p:nvSpPr>
        <p:spPr>
          <a:xfrm xmlns:a="http://schemas.openxmlformats.org/drawingml/2006/main">
            <a:off x="628650" y="3714750"/>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Pastorale verantwoordelijkheid</a:t>
            </a:r>
          </a:p>
        </p:txBody>
      </p:sp>
      <p:sp>
        <p:nvSpPr>
          <p:cNvPr id="6" name="Gebed en medische zorg kunnen samengaan. Uitblijvende g">
            <a:extLst xmlns:a="http://schemas.openxmlformats.org/drawingml/2006/main">
              <a:ext uri="{FF2B5EF4-FFF2-40B4-BE49-F238E27FC236}">
                <a16:creationId xmlns:a16="http://schemas.microsoft.com/office/drawing/2014/main" id="{EEC52E11-27A6-4E6A-8562-46294C97BBFB}"/>
              </a:ext>
            </a:extLst>
          </p:cNvPr>
          <p:cNvSpPr>
            <a:spLocks xmlns:a="http://schemas.openxmlformats.org/drawingml/2006/main" noGrp="1"/>
          </p:cNvSpPr>
          <p:nvPr/>
        </p:nvSpPr>
        <p:spPr>
          <a:xfrm xmlns:a="http://schemas.openxmlformats.org/drawingml/2006/main">
            <a:off x="628650" y="4333875"/>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Gebed en medische zorg kunnen samengaan. Uitblijvende genezing bewijst geen tekort aan geloof.</a:t>
            </a:r>
          </a:p>
        </p:txBody>
      </p:sp>
      <p:sp>
        <p:nvSpPr>
          <p:cNvPr id="7" name="Het Koninkrijk is reeds gekomen en nog niet voltooid.">
            <a:extLst xmlns:a="http://schemas.openxmlformats.org/drawingml/2006/main">
              <a:ext uri="{FF2B5EF4-FFF2-40B4-BE49-F238E27FC236}">
                <a16:creationId xmlns:a16="http://schemas.microsoft.com/office/drawing/2014/main" id="{341F6D2B-4882-4864-8756-FB511BB4991D}"/>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Het Koninkrijk is reeds gekomen en nog niet voltooid.</a:t>
            </a:r>
          </a:p>
        </p:txBody>
      </p:sp>
      <p:sp>
        <p:nvSpPr>
          <p:cNvPr id="8" name="Jakobus 5, Romeinen 8, 2 Korintiërs 12">
            <a:extLst xmlns:a="http://schemas.openxmlformats.org/drawingml/2006/main">
              <a:ext uri="{FF2B5EF4-FFF2-40B4-BE49-F238E27FC236}">
                <a16:creationId xmlns:a16="http://schemas.microsoft.com/office/drawing/2014/main" id="{CEB2526C-FF6D-4A05-974F-D5309137CA83}"/>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Jakobus 5, Romeinen 8, 2 Korintiërs 12</a:t>
            </a:r>
          </a:p>
        </p:txBody>
      </p:sp>
      <p:sp>
        <p:nvSpPr>
          <p:cNvPr id="9" name="fellerbooks.com">
            <a:extLst xmlns:a="http://schemas.openxmlformats.org/drawingml/2006/main">
              <a:ext uri="{FF2B5EF4-FFF2-40B4-BE49-F238E27FC236}">
                <a16:creationId xmlns:a16="http://schemas.microsoft.com/office/drawing/2014/main" id="{1A68DC71-FE71-456D-AB8E-D48CEDFD6CF2}"/>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19">
            <a:extLst xmlns:a="http://schemas.openxmlformats.org/drawingml/2006/main">
              <a:ext uri="{FF2B5EF4-FFF2-40B4-BE49-F238E27FC236}">
                <a16:creationId xmlns:a16="http://schemas.microsoft.com/office/drawing/2014/main" id="{C199F6EA-F819-4247-8691-FA78D336B721}"/>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19</a:t>
            </a:r>
          </a:p>
        </p:txBody>
      </p:sp>
    </p:spTree>
    <p:extLst>
      <p:ext uri="{BB962C8B-B14F-4D97-AF65-F5344CB8AC3E}">
        <p14:creationId xmlns:p14="http://schemas.microsoft.com/office/powerpoint/2010/main" val="747888121"/>
      </p:ext>
    </p:extLst>
  </p:cSld>
</p:sld>
</file>

<file path=ppt/slides/slide20.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12  Welke plaats heeft Israël?">
            <a:extLst xmlns:a="http://schemas.openxmlformats.org/drawingml/2006/main">
              <a:ext uri="{FF2B5EF4-FFF2-40B4-BE49-F238E27FC236}">
                <a16:creationId xmlns:a16="http://schemas.microsoft.com/office/drawing/2014/main" id="{E743E4B6-87D8-4C2E-954C-6CD4375F0B25}"/>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12  Welke plaats heeft Israël?</a:t>
            </a:r>
          </a:p>
        </p:txBody>
      </p:sp>
      <p:pic>
        <p:nvPicPr>
          <p:cNvPr id="2" name="">
            <a:extLst xmlns:a="http://schemas.openxmlformats.org/drawingml/2006/main">
              <a:ext uri="{FF2B5EF4-FFF2-40B4-BE49-F238E27FC236}">
                <a16:creationId xmlns:a16="http://schemas.microsoft.com/office/drawing/2014/main" id="{4D998B52-BA5A-4830-AE78-6C755D75000E}"/>
              </a:ext>
            </a:extLst>
          </p:cNvPr>
          <p:cNvPicPr>
            <a:picLocks xmlns:a="http://schemas.openxmlformats.org/drawingml/2006/main" noChangeAspect="1"/>
          </p:cNvPicPr>
          <p:nvPr/>
        </p:nvPicPr>
        <p:blipFill>
          <a:blip xmlns:r="http://schemas.openxmlformats.org/officeDocument/2006/relationships" xmlns:a="http://schemas.openxmlformats.org/drawingml/2006/main" r:embed="R38bd58c4bcbd4300"/>
          <a:stretch xmlns:a="http://schemas.openxmlformats.org/drawingml/2006/main"/>
        </p:blipFill>
        <p:spPr>
          <a:xfrm xmlns:a="http://schemas.openxmlformats.org/drawingml/2006/main">
            <a:off x="6477000" y="1743075"/>
            <a:ext cx="5105400" cy="3829050"/>
          </a:xfrm>
          <a:prstGeom xmlns:a="http://schemas.openxmlformats.org/drawingml/2006/main" prst="rect">
            <a:avLst/>
          </a:prstGeom>
        </p:spPr>
      </p:pic>
      <p:sp>
        <p:nvSpPr>
          <p:cNvPr id="3" name="Verbondstheologie">
            <a:extLst xmlns:a="http://schemas.openxmlformats.org/drawingml/2006/main">
              <a:ext uri="{FF2B5EF4-FFF2-40B4-BE49-F238E27FC236}">
                <a16:creationId xmlns:a16="http://schemas.microsoft.com/office/drawing/2014/main" id="{43F5DE6D-D780-40D6-AD35-50F7AEF664B3}"/>
              </a:ext>
            </a:extLst>
          </p:cNvPr>
          <p:cNvSpPr>
            <a:spLocks xmlns:a="http://schemas.openxmlformats.org/drawingml/2006/main" noGrp="1"/>
          </p:cNvSpPr>
          <p:nvPr/>
        </p:nvSpPr>
        <p:spPr>
          <a:xfrm xmlns:a="http://schemas.openxmlformats.org/drawingml/2006/main">
            <a:off x="628650" y="19716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Verbondstheologie</a:t>
            </a:r>
          </a:p>
        </p:txBody>
      </p:sp>
      <p:sp>
        <p:nvSpPr>
          <p:cNvPr id="4" name="Sterke nadruk op de eenheid van Gods volk in Christus.">
            <a:extLst xmlns:a="http://schemas.openxmlformats.org/drawingml/2006/main">
              <a:ext uri="{FF2B5EF4-FFF2-40B4-BE49-F238E27FC236}">
                <a16:creationId xmlns:a16="http://schemas.microsoft.com/office/drawing/2014/main" id="{38C3A738-347C-4F64-BE1B-EF365D493EB4}"/>
              </a:ext>
            </a:extLst>
          </p:cNvPr>
          <p:cNvSpPr>
            <a:spLocks xmlns:a="http://schemas.openxmlformats.org/drawingml/2006/main" noGrp="1"/>
          </p:cNvSpPr>
          <p:nvPr/>
        </p:nvSpPr>
        <p:spPr>
          <a:xfrm xmlns:a="http://schemas.openxmlformats.org/drawingml/2006/main">
            <a:off x="628650" y="2590800"/>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Sterke nadruk op de eenheid van Gods volk in Christus.</a:t>
            </a:r>
          </a:p>
        </p:txBody>
      </p:sp>
      <p:sp>
        <p:nvSpPr>
          <p:cNvPr id="5" name="Dispensationalistische modellen">
            <a:extLst xmlns:a="http://schemas.openxmlformats.org/drawingml/2006/main">
              <a:ext uri="{FF2B5EF4-FFF2-40B4-BE49-F238E27FC236}">
                <a16:creationId xmlns:a16="http://schemas.microsoft.com/office/drawing/2014/main" id="{E263DEE4-37B5-411F-A33E-15BEE79D36F7}"/>
              </a:ext>
            </a:extLst>
          </p:cNvPr>
          <p:cNvSpPr>
            <a:spLocks xmlns:a="http://schemas.openxmlformats.org/drawingml/2006/main" noGrp="1"/>
          </p:cNvSpPr>
          <p:nvPr/>
        </p:nvSpPr>
        <p:spPr>
          <a:xfrm xmlns:a="http://schemas.openxmlformats.org/drawingml/2006/main">
            <a:off x="628650" y="3714750"/>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Dispensationalistische modellen</a:t>
            </a:r>
          </a:p>
        </p:txBody>
      </p:sp>
      <p:sp>
        <p:nvSpPr>
          <p:cNvPr id="6" name="Blijvend onderscheid tussen Israël en kerk, met verschi">
            <a:extLst xmlns:a="http://schemas.openxmlformats.org/drawingml/2006/main">
              <a:ext uri="{FF2B5EF4-FFF2-40B4-BE49-F238E27FC236}">
                <a16:creationId xmlns:a16="http://schemas.microsoft.com/office/drawing/2014/main" id="{FE7A1A38-11F2-43A2-A1CE-50894C1BC86B}"/>
              </a:ext>
            </a:extLst>
          </p:cNvPr>
          <p:cNvSpPr>
            <a:spLocks xmlns:a="http://schemas.openxmlformats.org/drawingml/2006/main" noGrp="1"/>
          </p:cNvSpPr>
          <p:nvPr/>
        </p:nvSpPr>
        <p:spPr>
          <a:xfrm xmlns:a="http://schemas.openxmlformats.org/drawingml/2006/main">
            <a:off x="628650" y="4333875"/>
            <a:ext cx="52387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173E34"/>
                </a:solidFill>
                <a:latin typeface="Arial"/>
                <a:ea typeface="Arial"/>
                <a:cs typeface="Arial"/>
              </a:defRPr>
            </a:defPPr>
          </a:lstStyle>
          <a:p xmlns:a="http://schemas.openxmlformats.org/drawingml/2006/main">
            <a:pPr>
              <a:lnSpc>
                <a:spcPct val="115000"/>
              </a:lnSpc>
              <a:buNone/>
              <a:defRPr sz="1950" b="0">
                <a:solidFill>
                  <a:srgbClr val="173E34"/>
                </a:solidFill>
                <a:latin typeface="Arial"/>
                <a:ea typeface="Arial"/>
                <a:cs typeface="Arial"/>
              </a:defRPr>
            </a:pPr>
            <a:r>
              <a:rPr sz="1950" b="0">
                <a:solidFill>
                  <a:srgbClr val="173E34"/>
                </a:solidFill>
                <a:latin typeface="Arial"/>
                <a:ea typeface="Arial"/>
                <a:cs typeface="Arial"/>
              </a:rPr>
              <a:t>Blijvend onderscheid tussen Israël en kerk, met verschillende accenten op vervulling.</a:t>
            </a:r>
          </a:p>
        </p:txBody>
      </p:sp>
      <p:sp>
        <p:nvSpPr>
          <p:cNvPr id="7" name="De theologische vraag bepaalt niet automatisch elk actu">
            <a:extLst xmlns:a="http://schemas.openxmlformats.org/drawingml/2006/main">
              <a:ext uri="{FF2B5EF4-FFF2-40B4-BE49-F238E27FC236}">
                <a16:creationId xmlns:a16="http://schemas.microsoft.com/office/drawing/2014/main" id="{62C00510-9335-4662-A866-65A5855594F0}"/>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De theologische vraag bepaalt niet automatisch elk actueel politiek oordeel.</a:t>
            </a:r>
          </a:p>
        </p:txBody>
      </p:sp>
      <p:sp>
        <p:nvSpPr>
          <p:cNvPr id="8" name="Romeinen 9–11, Efeziërs 2, Galaten 3">
            <a:extLst xmlns:a="http://schemas.openxmlformats.org/drawingml/2006/main">
              <a:ext uri="{FF2B5EF4-FFF2-40B4-BE49-F238E27FC236}">
                <a16:creationId xmlns:a16="http://schemas.microsoft.com/office/drawing/2014/main" id="{E11312BD-9D9B-4FD0-916F-48E2C99BF041}"/>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Romeinen 9–11, Efeziërs 2, Galaten 3</a:t>
            </a:r>
          </a:p>
        </p:txBody>
      </p:sp>
      <p:sp>
        <p:nvSpPr>
          <p:cNvPr id="9" name="fellerbooks.com">
            <a:extLst xmlns:a="http://schemas.openxmlformats.org/drawingml/2006/main">
              <a:ext uri="{FF2B5EF4-FFF2-40B4-BE49-F238E27FC236}">
                <a16:creationId xmlns:a16="http://schemas.microsoft.com/office/drawing/2014/main" id="{4DA95F61-3090-4174-853D-9E71389087AB}"/>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20">
            <a:extLst xmlns:a="http://schemas.openxmlformats.org/drawingml/2006/main">
              <a:ext uri="{FF2B5EF4-FFF2-40B4-BE49-F238E27FC236}">
                <a16:creationId xmlns:a16="http://schemas.microsoft.com/office/drawing/2014/main" id="{31DAF54C-E2FC-4FA4-8562-BEAE36F0AC1B}"/>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20</a:t>
            </a:r>
          </a:p>
        </p:txBody>
      </p:sp>
    </p:spTree>
    <p:extLst>
      <p:ext uri="{BB962C8B-B14F-4D97-AF65-F5344CB8AC3E}">
        <p14:creationId xmlns:p14="http://schemas.microsoft.com/office/powerpoint/2010/main" val="446956481"/>
      </p:ext>
    </p:extLst>
  </p:cSld>
</p:sld>
</file>

<file path=ppt/slides/slide21.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13  Wat gebeurt er vóór de wederkomst?">
            <a:extLst xmlns:a="http://schemas.openxmlformats.org/drawingml/2006/main">
              <a:ext uri="{FF2B5EF4-FFF2-40B4-BE49-F238E27FC236}">
                <a16:creationId xmlns:a16="http://schemas.microsoft.com/office/drawing/2014/main" id="{8E46791F-AD49-409E-AC41-5250E5C101F2}"/>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13  Wat gebeurt er vóór de wederkomst?</a:t>
            </a:r>
          </a:p>
        </p:txBody>
      </p:sp>
      <p:sp>
        <p:nvSpPr>
          <p:cNvPr id="2" name="Opname vóór de verdrukking">
            <a:extLst xmlns:a="http://schemas.openxmlformats.org/drawingml/2006/main">
              <a:ext uri="{FF2B5EF4-FFF2-40B4-BE49-F238E27FC236}">
                <a16:creationId xmlns:a16="http://schemas.microsoft.com/office/drawing/2014/main" id="{F2C8F151-2C2C-42C3-A9F0-5FCE718E3C26}"/>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Opname vóór de verdrukking</a:t>
            </a:r>
          </a:p>
        </p:txBody>
      </p:sp>
      <p:sp>
        <p:nvSpPr>
          <p:cNvPr id="3" name="De gemeente wordt vóór een toekomstige verdrukking opge">
            <a:extLst xmlns:a="http://schemas.openxmlformats.org/drawingml/2006/main">
              <a:ext uri="{FF2B5EF4-FFF2-40B4-BE49-F238E27FC236}">
                <a16:creationId xmlns:a16="http://schemas.microsoft.com/office/drawing/2014/main" id="{1F91AA4A-3604-4FFF-9853-CDFA055C1106}"/>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De gemeente wordt vóór een toekomstige verdrukking opgenomen.</a:t>
            </a:r>
          </a:p>
        </p:txBody>
      </p:sp>
      <p:sp>
        <p:nvSpPr>
          <p:cNvPr id="4" name="Andere tijdstippen">
            <a:extLst xmlns:a="http://schemas.openxmlformats.org/drawingml/2006/main">
              <a:ext uri="{FF2B5EF4-FFF2-40B4-BE49-F238E27FC236}">
                <a16:creationId xmlns:a16="http://schemas.microsoft.com/office/drawing/2014/main" id="{0960216C-EE7C-4C68-83DB-B4AAEB58F531}"/>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Andere tijdstippen</a:t>
            </a:r>
          </a:p>
        </p:txBody>
      </p:sp>
      <p:sp>
        <p:nvSpPr>
          <p:cNvPr id="5" name="Midtribulationisme en pre-wrath plaatsen de opname late">
            <a:extLst xmlns:a="http://schemas.openxmlformats.org/drawingml/2006/main">
              <a:ext uri="{FF2B5EF4-FFF2-40B4-BE49-F238E27FC236}">
                <a16:creationId xmlns:a16="http://schemas.microsoft.com/office/drawing/2014/main" id="{857ED0AA-C954-4E43-865B-58FF39CF41B5}"/>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Midtribulationisme en pre-wrath plaatsen de opname later in het verloop.</a:t>
            </a:r>
          </a:p>
        </p:txBody>
      </p:sp>
      <p:sp>
        <p:nvSpPr>
          <p:cNvPr id="6" name="Opname bij Christus’ komst">
            <a:extLst xmlns:a="http://schemas.openxmlformats.org/drawingml/2006/main">
              <a:ext uri="{FF2B5EF4-FFF2-40B4-BE49-F238E27FC236}">
                <a16:creationId xmlns:a16="http://schemas.microsoft.com/office/drawing/2014/main" id="{593A09AD-247C-41D7-8816-BF97D037AA2C}"/>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Opname bij Christus’ komst</a:t>
            </a:r>
          </a:p>
        </p:txBody>
      </p:sp>
      <p:sp>
        <p:nvSpPr>
          <p:cNvPr id="7" name="Posttribulationistische en veel amillennialistische lez">
            <a:extLst xmlns:a="http://schemas.openxmlformats.org/drawingml/2006/main">
              <a:ext uri="{FF2B5EF4-FFF2-40B4-BE49-F238E27FC236}">
                <a16:creationId xmlns:a16="http://schemas.microsoft.com/office/drawing/2014/main" id="{9CADFBE9-15B4-4E3A-AE16-313E2FB516B3}"/>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Posttribulationistische en veel amillennialistische lezingen verbinden ontmoeting en wederkomst.</a:t>
            </a:r>
          </a:p>
        </p:txBody>
      </p:sp>
      <p:sp>
        <p:nvSpPr>
          <p:cNvPr id="8" name="De gemeenschappelijke hoop is Christus’ terugkeer en de">
            <a:extLst xmlns:a="http://schemas.openxmlformats.org/drawingml/2006/main">
              <a:ext uri="{FF2B5EF4-FFF2-40B4-BE49-F238E27FC236}">
                <a16:creationId xmlns:a16="http://schemas.microsoft.com/office/drawing/2014/main" id="{066198C8-3AD3-42E9-A6D8-CD4830901FC9}"/>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De gemeenschappelijke hoop is Christus’ terugkeer en de opstanding.</a:t>
            </a:r>
          </a:p>
        </p:txBody>
      </p:sp>
      <p:sp>
        <p:nvSpPr>
          <p:cNvPr id="9" name="1 Thessalonicenzen 4, Mattheüs 24">
            <a:extLst xmlns:a="http://schemas.openxmlformats.org/drawingml/2006/main">
              <a:ext uri="{FF2B5EF4-FFF2-40B4-BE49-F238E27FC236}">
                <a16:creationId xmlns:a16="http://schemas.microsoft.com/office/drawing/2014/main" id="{474C6045-C687-411F-9854-DDDE5838CBFD}"/>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 Thessalonicenzen 4, Mattheüs 24</a:t>
            </a:r>
          </a:p>
        </p:txBody>
      </p:sp>
      <p:sp>
        <p:nvSpPr>
          <p:cNvPr id="10" name="fellerbooks.com">
            <a:extLst xmlns:a="http://schemas.openxmlformats.org/drawingml/2006/main">
              <a:ext uri="{FF2B5EF4-FFF2-40B4-BE49-F238E27FC236}">
                <a16:creationId xmlns:a16="http://schemas.microsoft.com/office/drawing/2014/main" id="{9846F504-39BF-4939-A235-849F34A6268B}"/>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21">
            <a:extLst xmlns:a="http://schemas.openxmlformats.org/drawingml/2006/main">
              <a:ext uri="{FF2B5EF4-FFF2-40B4-BE49-F238E27FC236}">
                <a16:creationId xmlns:a16="http://schemas.microsoft.com/office/drawing/2014/main" id="{B49BD61A-B27E-4F67-90C6-774E1CA9DC47}"/>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21</a:t>
            </a:r>
          </a:p>
        </p:txBody>
      </p:sp>
    </p:spTree>
    <p:extLst>
      <p:ext uri="{BB962C8B-B14F-4D97-AF65-F5344CB8AC3E}">
        <p14:creationId xmlns:p14="http://schemas.microsoft.com/office/powerpoint/2010/main" val="2024848028"/>
      </p:ext>
    </p:extLst>
  </p:cSld>
</p:sld>
</file>

<file path=ppt/slides/slide22.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14  Wat is het duizendjarig rijk?">
            <a:extLst xmlns:a="http://schemas.openxmlformats.org/drawingml/2006/main">
              <a:ext uri="{FF2B5EF4-FFF2-40B4-BE49-F238E27FC236}">
                <a16:creationId xmlns:a16="http://schemas.microsoft.com/office/drawing/2014/main" id="{9EF42C94-BC3C-4547-80CE-28FE54BA78A2}"/>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14  Wat is het duizendjarig rijk?</a:t>
            </a:r>
          </a:p>
        </p:txBody>
      </p:sp>
      <p:sp>
        <p:nvSpPr>
          <p:cNvPr id="2" name="Premillennialisme">
            <a:extLst xmlns:a="http://schemas.openxmlformats.org/drawingml/2006/main">
              <a:ext uri="{FF2B5EF4-FFF2-40B4-BE49-F238E27FC236}">
                <a16:creationId xmlns:a16="http://schemas.microsoft.com/office/drawing/2014/main" id="{3D4C8B15-8F5D-47E3-97CE-EF54B1F82F75}"/>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Premillennialisme</a:t>
            </a:r>
          </a:p>
        </p:txBody>
      </p:sp>
      <p:sp>
        <p:nvSpPr>
          <p:cNvPr id="3" name="Christus keert terug vóór een toekomstige regeringsperi">
            <a:extLst xmlns:a="http://schemas.openxmlformats.org/drawingml/2006/main">
              <a:ext uri="{FF2B5EF4-FFF2-40B4-BE49-F238E27FC236}">
                <a16:creationId xmlns:a16="http://schemas.microsoft.com/office/drawing/2014/main" id="{5C84DA09-EF90-44F9-BDFC-1669E35D2FD7}"/>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Christus keert terug vóór een toekomstige regeringsperiode.</a:t>
            </a:r>
          </a:p>
        </p:txBody>
      </p:sp>
      <p:sp>
        <p:nvSpPr>
          <p:cNvPr id="4" name="Amillennialisme">
            <a:extLst xmlns:a="http://schemas.openxmlformats.org/drawingml/2006/main">
              <a:ext uri="{FF2B5EF4-FFF2-40B4-BE49-F238E27FC236}">
                <a16:creationId xmlns:a16="http://schemas.microsoft.com/office/drawing/2014/main" id="{CA5B63AD-ABF9-4096-9D92-A8731730F5C0}"/>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Amillennialisme</a:t>
            </a:r>
          </a:p>
        </p:txBody>
      </p:sp>
      <p:sp>
        <p:nvSpPr>
          <p:cNvPr id="5" name="Het millennium beschrijft symbolisch Christus’ huidige ">
            <a:extLst xmlns:a="http://schemas.openxmlformats.org/drawingml/2006/main">
              <a:ext uri="{FF2B5EF4-FFF2-40B4-BE49-F238E27FC236}">
                <a16:creationId xmlns:a16="http://schemas.microsoft.com/office/drawing/2014/main" id="{3A9382E9-529D-4B5A-A2F3-FAE77212489B}"/>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Het millennium beschrijft symbolisch Christus’ huidige of hemelse regering.</a:t>
            </a:r>
          </a:p>
        </p:txBody>
      </p:sp>
      <p:sp>
        <p:nvSpPr>
          <p:cNvPr id="6" name="Postmillennialisme">
            <a:extLst xmlns:a="http://schemas.openxmlformats.org/drawingml/2006/main">
              <a:ext uri="{FF2B5EF4-FFF2-40B4-BE49-F238E27FC236}">
                <a16:creationId xmlns:a16="http://schemas.microsoft.com/office/drawing/2014/main" id="{D240EA25-3422-430B-B709-D745DE181382}"/>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Postmillennialisme</a:t>
            </a:r>
          </a:p>
        </p:txBody>
      </p:sp>
      <p:sp>
        <p:nvSpPr>
          <p:cNvPr id="7" name="Een lange doorwerking van het evangelie gaat aan de wed">
            <a:extLst xmlns:a="http://schemas.openxmlformats.org/drawingml/2006/main">
              <a:ext uri="{FF2B5EF4-FFF2-40B4-BE49-F238E27FC236}">
                <a16:creationId xmlns:a16="http://schemas.microsoft.com/office/drawing/2014/main" id="{B3F3FE8F-368F-495D-9565-60934287ED77}"/>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Een lange doorwerking van het evangelie gaat aan de wederkomst vooraf.</a:t>
            </a:r>
          </a:p>
        </p:txBody>
      </p:sp>
      <p:sp>
        <p:nvSpPr>
          <p:cNvPr id="8" name="De uitleg hangt mede af van chronologie en herhaling in">
            <a:extLst xmlns:a="http://schemas.openxmlformats.org/drawingml/2006/main">
              <a:ext uri="{FF2B5EF4-FFF2-40B4-BE49-F238E27FC236}">
                <a16:creationId xmlns:a16="http://schemas.microsoft.com/office/drawing/2014/main" id="{F9A8DA5C-6E36-4032-BDA6-38077D28B84A}"/>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De uitleg hangt mede af van chronologie en herhaling in Openbaring.</a:t>
            </a:r>
          </a:p>
        </p:txBody>
      </p:sp>
      <p:sp>
        <p:nvSpPr>
          <p:cNvPr id="9" name="Openbaring 19–20">
            <a:extLst xmlns:a="http://schemas.openxmlformats.org/drawingml/2006/main">
              <a:ext uri="{FF2B5EF4-FFF2-40B4-BE49-F238E27FC236}">
                <a16:creationId xmlns:a16="http://schemas.microsoft.com/office/drawing/2014/main" id="{08E7D359-179E-4726-8029-7C13309EEA7F}"/>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Openbaring 19–20</a:t>
            </a:r>
          </a:p>
        </p:txBody>
      </p:sp>
      <p:sp>
        <p:nvSpPr>
          <p:cNvPr id="10" name="fellerbooks.com">
            <a:extLst xmlns:a="http://schemas.openxmlformats.org/drawingml/2006/main">
              <a:ext uri="{FF2B5EF4-FFF2-40B4-BE49-F238E27FC236}">
                <a16:creationId xmlns:a16="http://schemas.microsoft.com/office/drawing/2014/main" id="{3E27EAF0-A641-4934-AF1E-4D419B6F49BF}"/>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22">
            <a:extLst xmlns:a="http://schemas.openxmlformats.org/drawingml/2006/main">
              <a:ext uri="{FF2B5EF4-FFF2-40B4-BE49-F238E27FC236}">
                <a16:creationId xmlns:a16="http://schemas.microsoft.com/office/drawing/2014/main" id="{912471C2-C026-4AD7-A3E0-4B1BA20E2DE0}"/>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22</a:t>
            </a:r>
          </a:p>
        </p:txBody>
      </p:sp>
    </p:spTree>
    <p:extLst>
      <p:ext uri="{BB962C8B-B14F-4D97-AF65-F5344CB8AC3E}">
        <p14:creationId xmlns:p14="http://schemas.microsoft.com/office/powerpoint/2010/main" val="168457680"/>
      </p:ext>
    </p:extLst>
  </p:cSld>
</p:sld>
</file>

<file path=ppt/slides/slide23.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0" name="15  Wat gebeurt er direct na de dood?">
            <a:extLst xmlns:a="http://schemas.openxmlformats.org/drawingml/2006/main">
              <a:ext uri="{FF2B5EF4-FFF2-40B4-BE49-F238E27FC236}">
                <a16:creationId xmlns:a16="http://schemas.microsoft.com/office/drawing/2014/main" id="{CD47888A-90D7-4FC4-99AD-34819665CFF9}"/>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15  Wat gebeurt er direct na de dood?</a:t>
            </a:r>
          </a:p>
        </p:txBody>
      </p:sp>
      <p:sp>
        <p:nvSpPr>
          <p:cNvPr id="2" name="Bewust bij Christus">
            <a:extLst xmlns:a="http://schemas.openxmlformats.org/drawingml/2006/main">
              <a:ext uri="{FF2B5EF4-FFF2-40B4-BE49-F238E27FC236}">
                <a16:creationId xmlns:a16="http://schemas.microsoft.com/office/drawing/2014/main" id="{86512F9D-3A0A-4061-9B3F-FAF56D850B6B}"/>
              </a:ext>
            </a:extLst>
          </p:cNvPr>
          <p:cNvSpPr>
            <a:spLocks xmlns:a="http://schemas.openxmlformats.org/drawingml/2006/main" noGrp="1"/>
          </p:cNvSpPr>
          <p:nvPr/>
        </p:nvSpPr>
        <p:spPr>
          <a:xfrm xmlns:a="http://schemas.openxmlformats.org/drawingml/2006/main">
            <a:off x="609600" y="2057400"/>
            <a:ext cx="5129213"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Bewust bij Christus</a:t>
            </a:r>
          </a:p>
        </p:txBody>
      </p:sp>
      <p:sp>
        <p:nvSpPr>
          <p:cNvPr id="3" name="Veel tradities verstaan de teksten als een bewuste tuss">
            <a:extLst xmlns:a="http://schemas.openxmlformats.org/drawingml/2006/main">
              <a:ext uri="{FF2B5EF4-FFF2-40B4-BE49-F238E27FC236}">
                <a16:creationId xmlns:a16="http://schemas.microsoft.com/office/drawing/2014/main" id="{2E75519A-E884-4DF6-BB9F-03BC71E71711}"/>
              </a:ext>
            </a:extLst>
          </p:cNvPr>
          <p:cNvSpPr>
            <a:spLocks xmlns:a="http://schemas.openxmlformats.org/drawingml/2006/main" noGrp="1"/>
          </p:cNvSpPr>
          <p:nvPr/>
        </p:nvSpPr>
        <p:spPr>
          <a:xfrm xmlns:a="http://schemas.openxmlformats.org/drawingml/2006/main">
            <a:off x="609600" y="3105150"/>
            <a:ext cx="5129213"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Veel tradities verstaan de teksten als een bewuste tussenstaat vóór de opstanding.</a:t>
            </a:r>
          </a:p>
        </p:txBody>
      </p:sp>
      <p:sp>
        <p:nvSpPr>
          <p:cNvPr id="4" name="Zielenslaap">
            <a:extLst xmlns:a="http://schemas.openxmlformats.org/drawingml/2006/main">
              <a:ext uri="{FF2B5EF4-FFF2-40B4-BE49-F238E27FC236}">
                <a16:creationId xmlns:a16="http://schemas.microsoft.com/office/drawing/2014/main" id="{B805ABE0-1086-40B8-9A16-9D9CD17FAAEF}"/>
              </a:ext>
            </a:extLst>
          </p:cNvPr>
          <p:cNvSpPr>
            <a:spLocks xmlns:a="http://schemas.openxmlformats.org/drawingml/2006/main" noGrp="1"/>
          </p:cNvSpPr>
          <p:nvPr/>
        </p:nvSpPr>
        <p:spPr>
          <a:xfrm xmlns:a="http://schemas.openxmlformats.org/drawingml/2006/main">
            <a:off x="6453188" y="2057400"/>
            <a:ext cx="5129213"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Zielenslaap</a:t>
            </a:r>
          </a:p>
        </p:txBody>
      </p:sp>
      <p:sp>
        <p:nvSpPr>
          <p:cNvPr id="5" name="Andere christenen benadrukken de eenheid van de mens en">
            <a:extLst xmlns:a="http://schemas.openxmlformats.org/drawingml/2006/main">
              <a:ext uri="{FF2B5EF4-FFF2-40B4-BE49-F238E27FC236}">
                <a16:creationId xmlns:a16="http://schemas.microsoft.com/office/drawing/2014/main" id="{B8FB8AF1-25AA-42F0-94D8-E8A066FBA47D}"/>
              </a:ext>
            </a:extLst>
          </p:cNvPr>
          <p:cNvSpPr>
            <a:spLocks xmlns:a="http://schemas.openxmlformats.org/drawingml/2006/main" noGrp="1"/>
          </p:cNvSpPr>
          <p:nvPr/>
        </p:nvSpPr>
        <p:spPr>
          <a:xfrm xmlns:a="http://schemas.openxmlformats.org/drawingml/2006/main">
            <a:off x="6453188" y="3105150"/>
            <a:ext cx="5129213"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Andere christenen benadrukken de eenheid van de mens en wachten op het ontwaken bij de opstanding.</a:t>
            </a:r>
          </a:p>
        </p:txBody>
      </p:sp>
      <p:sp>
        <p:nvSpPr>
          <p:cNvPr id="6" name="De uiteindelijke christelijke verwachting omvat lichame">
            <a:extLst xmlns:a="http://schemas.openxmlformats.org/drawingml/2006/main">
              <a:ext uri="{FF2B5EF4-FFF2-40B4-BE49-F238E27FC236}">
                <a16:creationId xmlns:a16="http://schemas.microsoft.com/office/drawing/2014/main" id="{BAC8BB27-1F49-409D-B6BC-25C8AEE33F0C}"/>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De uiteindelijke christelijke verwachting omvat lichamelijke opstanding en nieuwe schepping.</a:t>
            </a:r>
          </a:p>
        </p:txBody>
      </p:sp>
      <p:sp>
        <p:nvSpPr>
          <p:cNvPr id="7" name="Filippenzen 1, 2 Korintiërs 5, 1 Korintiërs 15">
            <a:extLst xmlns:a="http://schemas.openxmlformats.org/drawingml/2006/main">
              <a:ext uri="{FF2B5EF4-FFF2-40B4-BE49-F238E27FC236}">
                <a16:creationId xmlns:a16="http://schemas.microsoft.com/office/drawing/2014/main" id="{BACFFBE2-31BB-452E-AFCB-7EC2FC4C0AD3}"/>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Filippenzen 1, 2 Korintiërs 5, 1 Korintiërs 15</a:t>
            </a:r>
          </a:p>
        </p:txBody>
      </p:sp>
      <p:sp>
        <p:nvSpPr>
          <p:cNvPr id="8" name="fellerbooks.com">
            <a:extLst xmlns:a="http://schemas.openxmlformats.org/drawingml/2006/main">
              <a:ext uri="{FF2B5EF4-FFF2-40B4-BE49-F238E27FC236}">
                <a16:creationId xmlns:a16="http://schemas.microsoft.com/office/drawing/2014/main" id="{4FD47294-EE43-4E0D-ABFF-A2765868CD83}"/>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9" name="23">
            <a:extLst xmlns:a="http://schemas.openxmlformats.org/drawingml/2006/main">
              <a:ext uri="{FF2B5EF4-FFF2-40B4-BE49-F238E27FC236}">
                <a16:creationId xmlns:a16="http://schemas.microsoft.com/office/drawing/2014/main" id="{308C2217-F941-4196-97F7-2E80222D172F}"/>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23</a:t>
            </a:r>
          </a:p>
        </p:txBody>
      </p:sp>
    </p:spTree>
    <p:extLst>
      <p:ext uri="{BB962C8B-B14F-4D97-AF65-F5344CB8AC3E}">
        <p14:creationId xmlns:p14="http://schemas.microsoft.com/office/powerpoint/2010/main" val="1846517304"/>
      </p:ext>
    </p:extLst>
  </p:cSld>
</p:sld>
</file>

<file path=ppt/slides/slide24.xml><?xml version="1.0" encoding="utf-8"?>
<p:sld xmlns:p="http://schemas.openxmlformats.org/presentationml/2006/main">
  <p:cSld>
    <p:bg>
      <p:bgPr>
        <a:solidFill xmlns:a="http://schemas.openxmlformats.org/drawingml/2006/main">
          <a:srgbClr val="173E34"/>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3DD3B0E2-043C-4B22-A29C-AC00BD60920D}"/>
              </a:ext>
            </a:extLst>
          </p:cNvPr>
          <p:cNvPicPr>
            <a:picLocks xmlns:a="http://schemas.openxmlformats.org/drawingml/2006/main" noChangeAspect="1"/>
          </p:cNvPicPr>
          <p:nvPr/>
        </p:nvPicPr>
        <p:blipFill>
          <a:blip xmlns:r="http://schemas.openxmlformats.org/officeDocument/2006/relationships" xmlns:a="http://schemas.openxmlformats.org/drawingml/2006/main" r:embed="R64918c7b88ac4340"/>
          <a:srcRect xmlns:a="http://schemas.openxmlformats.org/drawingml/2006/main" l="20625" t="0" r="20625" b="0"/>
          <a:stretch xmlns:a="http://schemas.openxmlformats.org/drawingml/2006/main">
            <a:fillRect l="0" t="0" r="0" b="0"/>
          </a:stretch>
        </p:blipFill>
        <p:spPr>
          <a:xfrm xmlns:a="http://schemas.openxmlformats.org/drawingml/2006/main">
            <a:off x="6819900" y="0"/>
            <a:ext cx="5372100" cy="6858000"/>
          </a:xfrm>
          <a:prstGeom xmlns:a="http://schemas.openxmlformats.org/drawingml/2006/main" prst="rect">
            <a:avLst/>
          </a:prstGeom>
        </p:spPr>
      </p:pic>
      <p:sp>
        <p:nvSpPr>
          <p:cNvPr id="2" name="DEEL IV">
            <a:extLst xmlns:a="http://schemas.openxmlformats.org/drawingml/2006/main">
              <a:ext uri="{FF2B5EF4-FFF2-40B4-BE49-F238E27FC236}">
                <a16:creationId xmlns:a16="http://schemas.microsoft.com/office/drawing/2014/main" id="{E471CD87-C691-4C5E-99A8-9A6B4D0FE6A9}"/>
              </a:ext>
            </a:extLst>
          </p:cNvPr>
          <p:cNvSpPr>
            <a:spLocks xmlns:a="http://schemas.openxmlformats.org/drawingml/2006/main" noGrp="1"/>
          </p:cNvSpPr>
          <p:nvPr/>
        </p:nvSpPr>
        <p:spPr>
          <a:xfrm xmlns:a="http://schemas.openxmlformats.org/drawingml/2006/main">
            <a:off x="638175" y="1066800"/>
            <a:ext cx="5715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75" b="1">
                <a:solidFill>
                  <a:srgbClr val="D4AD70"/>
                </a:solidFill>
                <a:latin typeface="Arial"/>
                <a:ea typeface="Arial"/>
                <a:cs typeface="Arial"/>
              </a:defRPr>
            </a:defPPr>
          </a:lstStyle>
          <a:p xmlns:a="http://schemas.openxmlformats.org/drawingml/2006/main">
            <a:pPr>
              <a:lnSpc>
                <a:spcPct val="115000"/>
              </a:lnSpc>
              <a:buNone/>
              <a:defRPr sz="1875" b="1">
                <a:solidFill>
                  <a:srgbClr val="D4AD70"/>
                </a:solidFill>
                <a:latin typeface="Arial"/>
                <a:ea typeface="Arial"/>
                <a:cs typeface="Arial"/>
              </a:defRPr>
            </a:pPr>
            <a:r>
              <a:rPr sz="1875" b="1">
                <a:solidFill>
                  <a:srgbClr val="D4AD70"/>
                </a:solidFill>
                <a:latin typeface="Arial"/>
                <a:ea typeface="Arial"/>
                <a:cs typeface="Arial"/>
              </a:rPr>
              <a:t>DEEL IV</a:t>
            </a:r>
          </a:p>
        </p:txBody>
      </p:sp>
      <p:sp>
        <p:nvSpPr>
          <p:cNvPr id="3" name="Oordeel, Maria,&#10;schepping en leven">
            <a:extLst xmlns:a="http://schemas.openxmlformats.org/drawingml/2006/main">
              <a:ext uri="{FF2B5EF4-FFF2-40B4-BE49-F238E27FC236}">
                <a16:creationId xmlns:a16="http://schemas.microsoft.com/office/drawing/2014/main" id="{E25993E0-1A28-423F-892B-51FFF8429162}"/>
              </a:ext>
            </a:extLst>
          </p:cNvPr>
          <p:cNvSpPr>
            <a:spLocks xmlns:a="http://schemas.openxmlformats.org/drawingml/2006/main" noGrp="1"/>
          </p:cNvSpPr>
          <p:nvPr/>
        </p:nvSpPr>
        <p:spPr>
          <a:xfrm xmlns:a="http://schemas.openxmlformats.org/drawingml/2006/main">
            <a:off x="609600" y="2171700"/>
            <a:ext cx="60960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75" b="1">
                <a:solidFill>
                  <a:srgbClr val="FFFFFF"/>
                </a:solidFill>
                <a:latin typeface="Arial"/>
                <a:ea typeface="Arial"/>
                <a:cs typeface="Arial"/>
              </a:defRPr>
            </a:defPPr>
          </a:lstStyle>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Oordeel, Maria,</a:t>
            </a:r>
          </a:p>
          <a:p xmlns:a="http://schemas.openxmlformats.org/drawingml/2006/main">
            <a:pPr>
              <a:lnSpc>
                <a:spcPct val="115000"/>
              </a:lnSpc>
              <a:buNone/>
              <a:defRPr sz="3975" b="1">
                <a:solidFill>
                  <a:srgbClr val="FFFFFF"/>
                </a:solidFill>
                <a:latin typeface="Arial"/>
                <a:ea typeface="Arial"/>
                <a:cs typeface="Arial"/>
              </a:defRPr>
            </a:pPr>
            <a:r>
              <a:rPr sz="3975" b="1">
                <a:solidFill>
                  <a:srgbClr val="FFFFFF"/>
                </a:solidFill>
                <a:latin typeface="Arial"/>
                <a:ea typeface="Arial"/>
                <a:cs typeface="Arial"/>
              </a:rPr>
              <a:t>schepping en leven</a:t>
            </a:r>
          </a:p>
        </p:txBody>
      </p:sp>
      <p:sp>
        <p:nvSpPr>
          <p:cNvPr id="4" name="Vragen 16–20">
            <a:extLst xmlns:a="http://schemas.openxmlformats.org/drawingml/2006/main">
              <a:ext uri="{FF2B5EF4-FFF2-40B4-BE49-F238E27FC236}">
                <a16:creationId xmlns:a16="http://schemas.microsoft.com/office/drawing/2014/main" id="{0EADFD29-B8FA-45A0-B7C4-2F21E2D84653}"/>
              </a:ext>
            </a:extLst>
          </p:cNvPr>
          <p:cNvSpPr>
            <a:spLocks xmlns:a="http://schemas.openxmlformats.org/drawingml/2006/main" noGrp="1"/>
          </p:cNvSpPr>
          <p:nvPr/>
        </p:nvSpPr>
        <p:spPr>
          <a:xfrm xmlns:a="http://schemas.openxmlformats.org/drawingml/2006/main">
            <a:off x="638175" y="5000625"/>
            <a:ext cx="5524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E4D3B8"/>
                </a:solidFill>
                <a:latin typeface="Arial"/>
                <a:ea typeface="Arial"/>
                <a:cs typeface="Arial"/>
              </a:defRPr>
            </a:defPPr>
          </a:lstStyle>
          <a:p xmlns:a="http://schemas.openxmlformats.org/drawingml/2006/main">
            <a:pPr>
              <a:lnSpc>
                <a:spcPct val="115000"/>
              </a:lnSpc>
              <a:buNone/>
              <a:defRPr sz="2100" b="0">
                <a:solidFill>
                  <a:srgbClr val="E4D3B8"/>
                </a:solidFill>
                <a:latin typeface="Arial"/>
                <a:ea typeface="Arial"/>
                <a:cs typeface="Arial"/>
              </a:defRPr>
            </a:pPr>
            <a:r>
              <a:rPr sz="2100" b="0">
                <a:solidFill>
                  <a:srgbClr val="E4D3B8"/>
                </a:solidFill>
                <a:latin typeface="Arial"/>
                <a:ea typeface="Arial"/>
                <a:cs typeface="Arial"/>
              </a:rPr>
              <a:t>Vragen 16–20</a:t>
            </a:r>
          </a:p>
        </p:txBody>
      </p:sp>
      <p:sp>
        <p:nvSpPr>
          <p:cNvPr id="5" name="fellerbooks.com">
            <a:extLst xmlns:a="http://schemas.openxmlformats.org/drawingml/2006/main">
              <a:ext uri="{FF2B5EF4-FFF2-40B4-BE49-F238E27FC236}">
                <a16:creationId xmlns:a16="http://schemas.microsoft.com/office/drawing/2014/main" id="{F3963D14-85B9-4102-AD8C-50FEF8EAAF02}"/>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D9C9AD"/>
                </a:solidFill>
                <a:latin typeface="Arial"/>
                <a:ea typeface="Arial"/>
                <a:cs typeface="Arial"/>
              </a:defRPr>
            </a:defPPr>
          </a:lstStyle>
          <a:p xmlns:a="http://schemas.openxmlformats.org/drawingml/2006/main">
            <a:pPr>
              <a:lnSpc>
                <a:spcPct val="115000"/>
              </a:lnSpc>
              <a:buNone/>
              <a:defRPr sz="1200" b="0">
                <a:solidFill>
                  <a:srgbClr val="D9C9AD"/>
                </a:solidFill>
                <a:latin typeface="Arial"/>
                <a:ea typeface="Arial"/>
                <a:cs typeface="Arial"/>
              </a:defRPr>
            </a:pPr>
            <a:r>
              <a:rPr sz="1200" b="0">
                <a:solidFill>
                  <a:srgbClr val="D9C9AD"/>
                </a:solidFill>
                <a:latin typeface="Arial"/>
                <a:ea typeface="Arial"/>
                <a:cs typeface="Arial"/>
              </a:rPr>
              <a:t>fellerbooks.com</a:t>
            </a:r>
          </a:p>
        </p:txBody>
      </p:sp>
      <p:sp>
        <p:nvSpPr>
          <p:cNvPr id="6" name="24">
            <a:extLst xmlns:a="http://schemas.openxmlformats.org/drawingml/2006/main">
              <a:ext uri="{FF2B5EF4-FFF2-40B4-BE49-F238E27FC236}">
                <a16:creationId xmlns:a16="http://schemas.microsoft.com/office/drawing/2014/main" id="{382B5C16-CCC5-4CDB-9C0E-9069A44946E1}"/>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5000"/>
              </a:lnSpc>
              <a:buNone/>
              <a:defRPr sz="1350" b="0">
                <a:solidFill>
                  <a:srgbClr val="FFFFFF"/>
                </a:solidFill>
                <a:latin typeface="Arial"/>
                <a:ea typeface="Arial"/>
                <a:cs typeface="Arial"/>
              </a:defRPr>
            </a:pPr>
            <a:r>
              <a:rPr sz="1350" b="0">
                <a:solidFill>
                  <a:srgbClr val="FFFFFF"/>
                </a:solidFill>
                <a:latin typeface="Arial"/>
                <a:ea typeface="Arial"/>
                <a:cs typeface="Arial"/>
              </a:rPr>
              <a:t>24</a:t>
            </a:r>
          </a:p>
        </p:txBody>
      </p:sp>
    </p:spTree>
    <p:extLst>
      <p:ext uri="{BB962C8B-B14F-4D97-AF65-F5344CB8AC3E}">
        <p14:creationId xmlns:p14="http://schemas.microsoft.com/office/powerpoint/2010/main" val="559612810"/>
      </p:ext>
    </p:extLst>
  </p:cSld>
</p:sld>
</file>

<file path=ppt/slides/slide25.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16  Is de hel eeuwig?">
            <a:extLst xmlns:a="http://schemas.openxmlformats.org/drawingml/2006/main">
              <a:ext uri="{FF2B5EF4-FFF2-40B4-BE49-F238E27FC236}">
                <a16:creationId xmlns:a16="http://schemas.microsoft.com/office/drawing/2014/main" id="{EFBAB2F2-D4FA-4BBB-AB67-067111E08FE4}"/>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16  Is de hel eeuwig?</a:t>
            </a:r>
          </a:p>
        </p:txBody>
      </p:sp>
      <p:sp>
        <p:nvSpPr>
          <p:cNvPr id="2" name="Eeuwige bewuste straf">
            <a:extLst xmlns:a="http://schemas.openxmlformats.org/drawingml/2006/main">
              <a:ext uri="{FF2B5EF4-FFF2-40B4-BE49-F238E27FC236}">
                <a16:creationId xmlns:a16="http://schemas.microsoft.com/office/drawing/2014/main" id="{D2177DCD-4EF9-4023-96B4-7101610627A1}"/>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Eeuwige bewuste straf</a:t>
            </a:r>
          </a:p>
        </p:txBody>
      </p:sp>
      <p:sp>
        <p:nvSpPr>
          <p:cNvPr id="3" name="Het uiteindelijke oordeel houdt blijvende bewuste verlo">
            <a:extLst xmlns:a="http://schemas.openxmlformats.org/drawingml/2006/main">
              <a:ext uri="{FF2B5EF4-FFF2-40B4-BE49-F238E27FC236}">
                <a16:creationId xmlns:a16="http://schemas.microsoft.com/office/drawing/2014/main" id="{308F3817-EC2E-4B36-BC8B-49A2B0208559}"/>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Het uiteindelijke oordeel houdt blijvende bewuste verlorenheid in.</a:t>
            </a:r>
          </a:p>
        </p:txBody>
      </p:sp>
      <p:sp>
        <p:nvSpPr>
          <p:cNvPr id="4" name="Conditionele onsterfelijkheid">
            <a:extLst xmlns:a="http://schemas.openxmlformats.org/drawingml/2006/main">
              <a:ext uri="{FF2B5EF4-FFF2-40B4-BE49-F238E27FC236}">
                <a16:creationId xmlns:a16="http://schemas.microsoft.com/office/drawing/2014/main" id="{C6865F60-B53B-483D-97B2-5CC41DBE675B}"/>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Conditionele onsterfelijkheid</a:t>
            </a:r>
          </a:p>
        </p:txBody>
      </p:sp>
      <p:sp>
        <p:nvSpPr>
          <p:cNvPr id="5" name="Het oordeel leidt tot definitieve dood of vernietiging.">
            <a:extLst xmlns:a="http://schemas.openxmlformats.org/drawingml/2006/main">
              <a:ext uri="{FF2B5EF4-FFF2-40B4-BE49-F238E27FC236}">
                <a16:creationId xmlns:a16="http://schemas.microsoft.com/office/drawing/2014/main" id="{079C5054-2101-4BEA-974D-3C502F1BB09A}"/>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Het oordeel leidt tot definitieve dood of vernietiging.</a:t>
            </a:r>
          </a:p>
        </p:txBody>
      </p:sp>
      <p:sp>
        <p:nvSpPr>
          <p:cNvPr id="6" name="Christelijk universalisme">
            <a:extLst xmlns:a="http://schemas.openxmlformats.org/drawingml/2006/main">
              <a:ext uri="{FF2B5EF4-FFF2-40B4-BE49-F238E27FC236}">
                <a16:creationId xmlns:a16="http://schemas.microsoft.com/office/drawing/2014/main" id="{9FBD4C5B-6D0C-4974-9754-E8E7FBC74279}"/>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Christelijk universalisme</a:t>
            </a:r>
          </a:p>
        </p:txBody>
      </p:sp>
      <p:sp>
        <p:nvSpPr>
          <p:cNvPr id="7" name="God zal uiteindelijk allen herstellen. Critici wijzen o">
            <a:extLst xmlns:a="http://schemas.openxmlformats.org/drawingml/2006/main">
              <a:ext uri="{FF2B5EF4-FFF2-40B4-BE49-F238E27FC236}">
                <a16:creationId xmlns:a16="http://schemas.microsoft.com/office/drawing/2014/main" id="{56740BA9-2C4F-4559-AD7E-230DFB367020}"/>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God zal uiteindelijk allen herstellen. Critici wijzen op teksten over definitief oordeel.</a:t>
            </a:r>
          </a:p>
        </p:txBody>
      </p:sp>
      <p:sp>
        <p:nvSpPr>
          <p:cNvPr id="8" name="Het boek vergelijkt de argumenten. Dat maakt de positie">
            <a:extLst xmlns:a="http://schemas.openxmlformats.org/drawingml/2006/main">
              <a:ext uri="{FF2B5EF4-FFF2-40B4-BE49-F238E27FC236}">
                <a16:creationId xmlns:a16="http://schemas.microsoft.com/office/drawing/2014/main" id="{05A86C42-6CDD-43ED-82AB-98FF09864A2A}"/>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Het boek vergelijkt de argumenten. Dat maakt de posities niet even breed aanvaard.</a:t>
            </a:r>
          </a:p>
        </p:txBody>
      </p:sp>
      <p:sp>
        <p:nvSpPr>
          <p:cNvPr id="9" name="Mattheüs 25, Mattheüs 10:28, Openbaring 14 en 20">
            <a:extLst xmlns:a="http://schemas.openxmlformats.org/drawingml/2006/main">
              <a:ext uri="{FF2B5EF4-FFF2-40B4-BE49-F238E27FC236}">
                <a16:creationId xmlns:a16="http://schemas.microsoft.com/office/drawing/2014/main" id="{1CF1F47C-AFF1-4128-B03B-83D1E956EA54}"/>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Mattheüs 25, Mattheüs 10:28, Openbaring 14 en 20</a:t>
            </a:r>
          </a:p>
        </p:txBody>
      </p:sp>
      <p:sp>
        <p:nvSpPr>
          <p:cNvPr id="10" name="fellerbooks.com">
            <a:extLst xmlns:a="http://schemas.openxmlformats.org/drawingml/2006/main">
              <a:ext uri="{FF2B5EF4-FFF2-40B4-BE49-F238E27FC236}">
                <a16:creationId xmlns:a16="http://schemas.microsoft.com/office/drawing/2014/main" id="{5215EEA4-B990-4BDE-959C-A31B66A01808}"/>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25">
            <a:extLst xmlns:a="http://schemas.openxmlformats.org/drawingml/2006/main">
              <a:ext uri="{FF2B5EF4-FFF2-40B4-BE49-F238E27FC236}">
                <a16:creationId xmlns:a16="http://schemas.microsoft.com/office/drawing/2014/main" id="{753F7F31-338A-43C0-96F9-3238C324AA1B}"/>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25</a:t>
            </a:r>
          </a:p>
        </p:txBody>
      </p:sp>
    </p:spTree>
    <p:extLst>
      <p:ext uri="{BB962C8B-B14F-4D97-AF65-F5344CB8AC3E}">
        <p14:creationId xmlns:p14="http://schemas.microsoft.com/office/powerpoint/2010/main" val="1813400645"/>
      </p:ext>
    </p:extLst>
  </p:cSld>
</p:sld>
</file>

<file path=ppt/slides/slide26.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17  Bestaat het vagevuur?">
            <a:extLst xmlns:a="http://schemas.openxmlformats.org/drawingml/2006/main">
              <a:ext uri="{FF2B5EF4-FFF2-40B4-BE49-F238E27FC236}">
                <a16:creationId xmlns:a16="http://schemas.microsoft.com/office/drawing/2014/main" id="{B71F0715-FEB5-479E-A0BC-2351BF594879}"/>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17  Bestaat het vagevuur?</a:t>
            </a:r>
          </a:p>
        </p:txBody>
      </p:sp>
      <p:sp>
        <p:nvSpPr>
          <p:cNvPr id="2" name="Rooms-katholiek">
            <a:extLst xmlns:a="http://schemas.openxmlformats.org/drawingml/2006/main">
              <a:ext uri="{FF2B5EF4-FFF2-40B4-BE49-F238E27FC236}">
                <a16:creationId xmlns:a16="http://schemas.microsoft.com/office/drawing/2014/main" id="{659D7CEB-C488-4421-9F3D-76CD64B7261D}"/>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Rooms-katholiek</a:t>
            </a:r>
          </a:p>
        </p:txBody>
      </p:sp>
      <p:sp>
        <p:nvSpPr>
          <p:cNvPr id="3" name="Uiteindelijke reiniging van mensen die in Gods genade s">
            <a:extLst xmlns:a="http://schemas.openxmlformats.org/drawingml/2006/main">
              <a:ext uri="{FF2B5EF4-FFF2-40B4-BE49-F238E27FC236}">
                <a16:creationId xmlns:a16="http://schemas.microsoft.com/office/drawing/2014/main" id="{E8328BE1-DD81-4C1D-8D27-54261B703DB3}"/>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Uiteindelijke reiniging van mensen die in Gods genade sterven en gered worden.</a:t>
            </a:r>
          </a:p>
        </p:txBody>
      </p:sp>
      <p:sp>
        <p:nvSpPr>
          <p:cNvPr id="4" name="Protestants">
            <a:extLst xmlns:a="http://schemas.openxmlformats.org/drawingml/2006/main">
              <a:ext uri="{FF2B5EF4-FFF2-40B4-BE49-F238E27FC236}">
                <a16:creationId xmlns:a16="http://schemas.microsoft.com/office/drawing/2014/main" id="{EF74C3F4-081B-488C-9A98-EE0B1A72F0B8}"/>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Protestants</a:t>
            </a:r>
          </a:p>
        </p:txBody>
      </p:sp>
      <p:sp>
        <p:nvSpPr>
          <p:cNvPr id="5" name="God voltooit de heiliging, zonder een afzonderlijke lee">
            <a:extLst xmlns:a="http://schemas.openxmlformats.org/drawingml/2006/main">
              <a:ext uri="{FF2B5EF4-FFF2-40B4-BE49-F238E27FC236}">
                <a16:creationId xmlns:a16="http://schemas.microsoft.com/office/drawing/2014/main" id="{5B48BC61-F673-461C-8471-9C8863E5F9C6}"/>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God voltooit de heiliging, zonder een afzonderlijke leer van het vagevuur.</a:t>
            </a:r>
          </a:p>
        </p:txBody>
      </p:sp>
      <p:sp>
        <p:nvSpPr>
          <p:cNvPr id="6" name="Oosters-orthodox">
            <a:extLst xmlns:a="http://schemas.openxmlformats.org/drawingml/2006/main">
              <a:ext uri="{FF2B5EF4-FFF2-40B4-BE49-F238E27FC236}">
                <a16:creationId xmlns:a16="http://schemas.microsoft.com/office/drawing/2014/main" id="{C7EDA25C-C196-4FE2-856D-7C9F9AB47312}"/>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Oosters-orthodox</a:t>
            </a:r>
          </a:p>
        </p:txBody>
      </p:sp>
      <p:sp>
        <p:nvSpPr>
          <p:cNvPr id="7" name="Gebed voor gestorvenen, zonder identieke overname van d">
            <a:extLst xmlns:a="http://schemas.openxmlformats.org/drawingml/2006/main">
              <a:ext uri="{FF2B5EF4-FFF2-40B4-BE49-F238E27FC236}">
                <a16:creationId xmlns:a16="http://schemas.microsoft.com/office/drawing/2014/main" id="{11C7285E-0776-4BDA-A4EB-2AD6ADFB747F}"/>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Gebed voor gestorvenen, zonder identieke overname van de Latijnse vagevuurleer.</a:t>
            </a:r>
          </a:p>
        </p:txBody>
      </p:sp>
      <p:sp>
        <p:nvSpPr>
          <p:cNvPr id="8" name="Het verschil raakt canon, rechtvaardiging, heiliging en">
            <a:extLst xmlns:a="http://schemas.openxmlformats.org/drawingml/2006/main">
              <a:ext uri="{FF2B5EF4-FFF2-40B4-BE49-F238E27FC236}">
                <a16:creationId xmlns:a16="http://schemas.microsoft.com/office/drawing/2014/main" id="{39858B88-8FCC-47FD-9F25-53DA400CC1A8}"/>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Het verschil raakt canon, rechtvaardiging, heiliging en traditie.</a:t>
            </a:r>
          </a:p>
        </p:txBody>
      </p:sp>
      <p:sp>
        <p:nvSpPr>
          <p:cNvPr id="9" name="1 Korintiërs 3, Hebreeën 10, 2 Makkabeeën 12">
            <a:extLst xmlns:a="http://schemas.openxmlformats.org/drawingml/2006/main">
              <a:ext uri="{FF2B5EF4-FFF2-40B4-BE49-F238E27FC236}">
                <a16:creationId xmlns:a16="http://schemas.microsoft.com/office/drawing/2014/main" id="{5BD149E2-E33A-4C24-AC67-1A666703ADD7}"/>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1 Korintiërs 3, Hebreeën 10, 2 Makkabeeën 12</a:t>
            </a:r>
          </a:p>
        </p:txBody>
      </p:sp>
      <p:sp>
        <p:nvSpPr>
          <p:cNvPr id="10" name="fellerbooks.com">
            <a:extLst xmlns:a="http://schemas.openxmlformats.org/drawingml/2006/main">
              <a:ext uri="{FF2B5EF4-FFF2-40B4-BE49-F238E27FC236}">
                <a16:creationId xmlns:a16="http://schemas.microsoft.com/office/drawing/2014/main" id="{F64D5795-AD91-48A4-A581-DB643F9663D1}"/>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26">
            <a:extLst xmlns:a="http://schemas.openxmlformats.org/drawingml/2006/main">
              <a:ext uri="{FF2B5EF4-FFF2-40B4-BE49-F238E27FC236}">
                <a16:creationId xmlns:a16="http://schemas.microsoft.com/office/drawing/2014/main" id="{DE4E8A1F-A176-471D-BCAB-401626165ED6}"/>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26</a:t>
            </a:r>
          </a:p>
        </p:txBody>
      </p:sp>
    </p:spTree>
    <p:extLst>
      <p:ext uri="{BB962C8B-B14F-4D97-AF65-F5344CB8AC3E}">
        <p14:creationId xmlns:p14="http://schemas.microsoft.com/office/powerpoint/2010/main" val="371298486"/>
      </p:ext>
    </p:extLst>
  </p:cSld>
</p:sld>
</file>

<file path=ppt/slides/slide27.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18  Welke plaats hebben Maria en heiligen?">
            <a:extLst xmlns:a="http://schemas.openxmlformats.org/drawingml/2006/main">
              <a:ext uri="{FF2B5EF4-FFF2-40B4-BE49-F238E27FC236}">
                <a16:creationId xmlns:a16="http://schemas.microsoft.com/office/drawing/2014/main" id="{EAB00E0A-8E01-45C3-BAF1-8B3D0314CF76}"/>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18  Welke plaats hebben Maria en heiligen?</a:t>
            </a:r>
          </a:p>
        </p:txBody>
      </p:sp>
      <p:sp>
        <p:nvSpPr>
          <p:cNvPr id="2" name="Gemeenschappelijk uitgangspunt">
            <a:extLst xmlns:a="http://schemas.openxmlformats.org/drawingml/2006/main">
              <a:ext uri="{FF2B5EF4-FFF2-40B4-BE49-F238E27FC236}">
                <a16:creationId xmlns:a16="http://schemas.microsoft.com/office/drawing/2014/main" id="{48470DE7-2D1F-4887-8016-F4A0BEAA46D6}"/>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Gemeenschappelijk uitgangspunt</a:t>
            </a:r>
          </a:p>
        </p:txBody>
      </p:sp>
      <p:sp>
        <p:nvSpPr>
          <p:cNvPr id="3" name="Maria is de moeder van Jezus. Christus is de unieke Mid">
            <a:extLst xmlns:a="http://schemas.openxmlformats.org/drawingml/2006/main">
              <a:ext uri="{FF2B5EF4-FFF2-40B4-BE49-F238E27FC236}">
                <a16:creationId xmlns:a16="http://schemas.microsoft.com/office/drawing/2014/main" id="{8FB12A22-FCC6-47D2-B03D-1BC609D0CD74}"/>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Maria is de moeder van Jezus. Christus is de unieke Middelaar van verlossing.</a:t>
            </a:r>
          </a:p>
        </p:txBody>
      </p:sp>
      <p:sp>
        <p:nvSpPr>
          <p:cNvPr id="4" name="Katholiek en orthodox">
            <a:extLst xmlns:a="http://schemas.openxmlformats.org/drawingml/2006/main">
              <a:ext uri="{FF2B5EF4-FFF2-40B4-BE49-F238E27FC236}">
                <a16:creationId xmlns:a16="http://schemas.microsoft.com/office/drawing/2014/main" id="{D8D5ED98-DC44-401A-BDA8-64839DD94DBC}"/>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Katholiek en orthodox</a:t>
            </a:r>
          </a:p>
        </p:txBody>
      </p:sp>
      <p:sp>
        <p:nvSpPr>
          <p:cNvPr id="5" name="Eerbied en het vragen om voorspraak van heiligen passen">
            <a:extLst xmlns:a="http://schemas.openxmlformats.org/drawingml/2006/main">
              <a:ext uri="{FF2B5EF4-FFF2-40B4-BE49-F238E27FC236}">
                <a16:creationId xmlns:a16="http://schemas.microsoft.com/office/drawing/2014/main" id="{402112C2-8BCF-4889-9CDC-A4D4852152A8}"/>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Eerbied en het vragen om voorspraak van heiligen passen binnen de gemeenschap van de kerk.</a:t>
            </a:r>
          </a:p>
        </p:txBody>
      </p:sp>
      <p:sp>
        <p:nvSpPr>
          <p:cNvPr id="6" name="Protestantse tegenvraag">
            <a:extLst xmlns:a="http://schemas.openxmlformats.org/drawingml/2006/main">
              <a:ext uri="{FF2B5EF4-FFF2-40B4-BE49-F238E27FC236}">
                <a16:creationId xmlns:a16="http://schemas.microsoft.com/office/drawing/2014/main" id="{88523307-AF70-44A0-8F54-D01C45300E31}"/>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Protestantse tegenvraag</a:t>
            </a:r>
          </a:p>
        </p:txBody>
      </p:sp>
      <p:sp>
        <p:nvSpPr>
          <p:cNvPr id="7" name="Waar geeft het Nieuwe Testament grond om gestorven gelo">
            <a:extLst xmlns:a="http://schemas.openxmlformats.org/drawingml/2006/main">
              <a:ext uri="{FF2B5EF4-FFF2-40B4-BE49-F238E27FC236}">
                <a16:creationId xmlns:a16="http://schemas.microsoft.com/office/drawing/2014/main" id="{0D6B9796-FC87-47EE-9373-E7C2A27AA87B}"/>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Waar geeft het Nieuwe Testament grond om gestorven gelovigen rechtstreeks aan te spreken?</a:t>
            </a:r>
          </a:p>
        </p:txBody>
      </p:sp>
      <p:sp>
        <p:nvSpPr>
          <p:cNvPr id="8" name="Eerbied, voorspraak en aanbidding vragen nauwkeurig ond">
            <a:extLst xmlns:a="http://schemas.openxmlformats.org/drawingml/2006/main">
              <a:ext uri="{FF2B5EF4-FFF2-40B4-BE49-F238E27FC236}">
                <a16:creationId xmlns:a16="http://schemas.microsoft.com/office/drawing/2014/main" id="{E7D4EFD7-1B7B-49DD-9313-41D60C5126DC}"/>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Eerbied, voorspraak en aanbidding vragen nauwkeurig onderscheid.</a:t>
            </a:r>
          </a:p>
        </p:txBody>
      </p:sp>
      <p:sp>
        <p:nvSpPr>
          <p:cNvPr id="9" name="Lucas 1, 1 Timotheüs 2:5, Openbaring 5 en 8">
            <a:extLst xmlns:a="http://schemas.openxmlformats.org/drawingml/2006/main">
              <a:ext uri="{FF2B5EF4-FFF2-40B4-BE49-F238E27FC236}">
                <a16:creationId xmlns:a16="http://schemas.microsoft.com/office/drawing/2014/main" id="{F69B5EB7-4B57-4F7F-A0A7-781053223AE7}"/>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Lucas 1, 1 Timotheüs 2:5, Openbaring 5 en 8</a:t>
            </a:r>
          </a:p>
        </p:txBody>
      </p:sp>
      <p:sp>
        <p:nvSpPr>
          <p:cNvPr id="10" name="fellerbooks.com">
            <a:extLst xmlns:a="http://schemas.openxmlformats.org/drawingml/2006/main">
              <a:ext uri="{FF2B5EF4-FFF2-40B4-BE49-F238E27FC236}">
                <a16:creationId xmlns:a16="http://schemas.microsoft.com/office/drawing/2014/main" id="{8E473E10-94B8-4B55-AF0F-211B3D202584}"/>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27">
            <a:extLst xmlns:a="http://schemas.openxmlformats.org/drawingml/2006/main">
              <a:ext uri="{FF2B5EF4-FFF2-40B4-BE49-F238E27FC236}">
                <a16:creationId xmlns:a16="http://schemas.microsoft.com/office/drawing/2014/main" id="{FF34C0D3-667F-4DA9-A674-5A40A4FA9740}"/>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27</a:t>
            </a:r>
          </a:p>
        </p:txBody>
      </p:sp>
    </p:spTree>
    <p:extLst>
      <p:ext uri="{BB962C8B-B14F-4D97-AF65-F5344CB8AC3E}">
        <p14:creationId xmlns:p14="http://schemas.microsoft.com/office/powerpoint/2010/main" val="182274017"/>
      </p:ext>
    </p:extLst>
  </p:cSld>
</p:sld>
</file>

<file path=ppt/slides/slide28.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19  Hoe moeten we Genesis lezen?">
            <a:extLst xmlns:a="http://schemas.openxmlformats.org/drawingml/2006/main">
              <a:ext uri="{FF2B5EF4-FFF2-40B4-BE49-F238E27FC236}">
                <a16:creationId xmlns:a16="http://schemas.microsoft.com/office/drawing/2014/main" id="{37E5ACCA-4D72-460B-AFCA-F9A18E754E98}"/>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19  Hoe moeten we Genesis lezen?</a:t>
            </a:r>
          </a:p>
        </p:txBody>
      </p:sp>
      <p:sp>
        <p:nvSpPr>
          <p:cNvPr id="2" name="Jonge-aardecreationisme">
            <a:extLst xmlns:a="http://schemas.openxmlformats.org/drawingml/2006/main">
              <a:ext uri="{FF2B5EF4-FFF2-40B4-BE49-F238E27FC236}">
                <a16:creationId xmlns:a16="http://schemas.microsoft.com/office/drawing/2014/main" id="{B0E2C3B1-2AEA-4216-AF15-FCB9DF8F76A4}"/>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Jonge-aardecreationisme</a:t>
            </a:r>
          </a:p>
        </p:txBody>
      </p:sp>
      <p:sp>
        <p:nvSpPr>
          <p:cNvPr id="3" name="Gewone scheppingsdagen en een relatief jonge aarde.">
            <a:extLst xmlns:a="http://schemas.openxmlformats.org/drawingml/2006/main">
              <a:ext uri="{FF2B5EF4-FFF2-40B4-BE49-F238E27FC236}">
                <a16:creationId xmlns:a16="http://schemas.microsoft.com/office/drawing/2014/main" id="{D9E77391-3D69-4267-9F7D-71AD5A20423F}"/>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Gewone scheppingsdagen en een relatief jonge aarde.</a:t>
            </a:r>
          </a:p>
        </p:txBody>
      </p:sp>
      <p:sp>
        <p:nvSpPr>
          <p:cNvPr id="4" name="Oude-aardecreationisme">
            <a:extLst xmlns:a="http://schemas.openxmlformats.org/drawingml/2006/main">
              <a:ext uri="{FF2B5EF4-FFF2-40B4-BE49-F238E27FC236}">
                <a16:creationId xmlns:a16="http://schemas.microsoft.com/office/drawing/2014/main" id="{9EB2AC57-82EF-4363-A44F-1EA4549D3864}"/>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Oude-aardecreationisme</a:t>
            </a:r>
          </a:p>
        </p:txBody>
      </p:sp>
      <p:sp>
        <p:nvSpPr>
          <p:cNvPr id="5" name="Een oude kosmos en aarde, met ruimte voor afzonderlijke">
            <a:extLst xmlns:a="http://schemas.openxmlformats.org/drawingml/2006/main">
              <a:ext uri="{FF2B5EF4-FFF2-40B4-BE49-F238E27FC236}">
                <a16:creationId xmlns:a16="http://schemas.microsoft.com/office/drawing/2014/main" id="{4CB3A65D-13FA-4CE9-9A72-252B2AF8E895}"/>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Een oude kosmos en aarde, met ruimte voor afzonderlijke scheppingshandelingen.</a:t>
            </a:r>
          </a:p>
        </p:txBody>
      </p:sp>
      <p:sp>
        <p:nvSpPr>
          <p:cNvPr id="6" name="Evolutionaire schepping">
            <a:extLst xmlns:a="http://schemas.openxmlformats.org/drawingml/2006/main">
              <a:ext uri="{FF2B5EF4-FFF2-40B4-BE49-F238E27FC236}">
                <a16:creationId xmlns:a16="http://schemas.microsoft.com/office/drawing/2014/main" id="{4ABE42D3-E422-422C-AEE1-078108E48DC3}"/>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Evolutionaire schepping</a:t>
            </a:r>
          </a:p>
        </p:txBody>
      </p:sp>
      <p:sp>
        <p:nvSpPr>
          <p:cNvPr id="7" name="Evolutionaire processen kunnen middelen van Gods schepp">
            <a:extLst xmlns:a="http://schemas.openxmlformats.org/drawingml/2006/main">
              <a:ext uri="{FF2B5EF4-FFF2-40B4-BE49-F238E27FC236}">
                <a16:creationId xmlns:a16="http://schemas.microsoft.com/office/drawing/2014/main" id="{ECD39642-9BEE-4574-BB6D-7A84221AEA78}"/>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Evolutionaire processen kunnen middelen van Gods scheppend handelen zijn.</a:t>
            </a:r>
          </a:p>
        </p:txBody>
      </p:sp>
      <p:sp>
        <p:nvSpPr>
          <p:cNvPr id="8" name="Vragen over genre, Adam en de zondeval blijven theologi">
            <a:extLst xmlns:a="http://schemas.openxmlformats.org/drawingml/2006/main">
              <a:ext uri="{FF2B5EF4-FFF2-40B4-BE49-F238E27FC236}">
                <a16:creationId xmlns:a16="http://schemas.microsoft.com/office/drawing/2014/main" id="{6561737D-BC40-4F82-95B8-2D9A34CE5031}"/>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Vragen over genre, Adam en de zondeval blijven theologisch belangrijk.</a:t>
            </a:r>
          </a:p>
        </p:txBody>
      </p:sp>
      <p:sp>
        <p:nvSpPr>
          <p:cNvPr id="9" name="Genesis 1–3, Romeinen 5, 1 Korintiërs 15">
            <a:extLst xmlns:a="http://schemas.openxmlformats.org/drawingml/2006/main">
              <a:ext uri="{FF2B5EF4-FFF2-40B4-BE49-F238E27FC236}">
                <a16:creationId xmlns:a16="http://schemas.microsoft.com/office/drawing/2014/main" id="{DB32CFA8-454E-4EEC-9E18-299DB643EF78}"/>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Genesis 1–3, Romeinen 5, 1 Korintiërs 15</a:t>
            </a:r>
          </a:p>
        </p:txBody>
      </p:sp>
      <p:sp>
        <p:nvSpPr>
          <p:cNvPr id="10" name="fellerbooks.com">
            <a:extLst xmlns:a="http://schemas.openxmlformats.org/drawingml/2006/main">
              <a:ext uri="{FF2B5EF4-FFF2-40B4-BE49-F238E27FC236}">
                <a16:creationId xmlns:a16="http://schemas.microsoft.com/office/drawing/2014/main" id="{B266D606-D475-487B-AEC4-1B6E0F68FD3F}"/>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28">
            <a:extLst xmlns:a="http://schemas.openxmlformats.org/drawingml/2006/main">
              <a:ext uri="{FF2B5EF4-FFF2-40B4-BE49-F238E27FC236}">
                <a16:creationId xmlns:a16="http://schemas.microsoft.com/office/drawing/2014/main" id="{ADAFDE59-1E46-4641-AD3B-E6CB067239BD}"/>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28</a:t>
            </a:r>
          </a:p>
        </p:txBody>
      </p:sp>
    </p:spTree>
    <p:extLst>
      <p:ext uri="{BB962C8B-B14F-4D97-AF65-F5344CB8AC3E}">
        <p14:creationId xmlns:p14="http://schemas.microsoft.com/office/powerpoint/2010/main" val="1773528297"/>
      </p:ext>
    </p:extLst>
  </p:cSld>
</p:sld>
</file>

<file path=ppt/slides/slide29.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20  Hoe bepaalt de Bijbel onze ethiek?">
            <a:extLst xmlns:a="http://schemas.openxmlformats.org/drawingml/2006/main">
              <a:ext uri="{FF2B5EF4-FFF2-40B4-BE49-F238E27FC236}">
                <a16:creationId xmlns:a16="http://schemas.microsoft.com/office/drawing/2014/main" id="{44E0B36F-EDDC-4E7B-8817-3DD4329D96A1}"/>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20  Hoe bepaalt de Bijbel onze ethiek?</a:t>
            </a:r>
          </a:p>
        </p:txBody>
      </p:sp>
      <p:sp>
        <p:nvSpPr>
          <p:cNvPr id="2" name="Christelijke ethiek verbindt Schriftuitleg met concreet">
            <a:extLst xmlns:a="http://schemas.openxmlformats.org/drawingml/2006/main">
              <a:ext uri="{FF2B5EF4-FFF2-40B4-BE49-F238E27FC236}">
                <a16:creationId xmlns:a16="http://schemas.microsoft.com/office/drawing/2014/main" id="{0681D230-0872-4960-9083-D8919164D0BD}"/>
              </a:ext>
            </a:extLst>
          </p:cNvPr>
          <p:cNvSpPr>
            <a:spLocks xmlns:a="http://schemas.openxmlformats.org/drawingml/2006/main" noGrp="1"/>
          </p:cNvSpPr>
          <p:nvPr/>
        </p:nvSpPr>
        <p:spPr>
          <a:xfrm xmlns:a="http://schemas.openxmlformats.org/drawingml/2006/main">
            <a:off x="628650" y="1771650"/>
            <a:ext cx="108108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00" b="0">
                <a:solidFill>
                  <a:srgbClr val="173E34"/>
                </a:solidFill>
                <a:latin typeface="Arial"/>
                <a:ea typeface="Arial"/>
                <a:cs typeface="Arial"/>
              </a:defRPr>
            </a:defPPr>
          </a:lstStyle>
          <a:p xmlns:a="http://schemas.openxmlformats.org/drawingml/2006/main">
            <a:pPr>
              <a:lnSpc>
                <a:spcPct val="115000"/>
              </a:lnSpc>
              <a:buNone/>
              <a:defRPr sz="2400" b="0">
                <a:solidFill>
                  <a:srgbClr val="173E34"/>
                </a:solidFill>
                <a:latin typeface="Arial"/>
                <a:ea typeface="Arial"/>
                <a:cs typeface="Arial"/>
              </a:defRPr>
            </a:pPr>
            <a:r>
              <a:rPr sz="2400" b="0">
                <a:solidFill>
                  <a:srgbClr val="173E34"/>
                </a:solidFill>
                <a:latin typeface="Arial"/>
                <a:ea typeface="Arial"/>
                <a:cs typeface="Arial"/>
              </a:rPr>
              <a:t>Christelijke ethiek verbindt Schriftuitleg met concreet discipelschap.</a:t>
            </a:r>
          </a:p>
        </p:txBody>
      </p:sp>
      <p:sp>
        <p:nvSpPr>
          <p:cNvPr id="3" name="Norm en context">
            <a:extLst xmlns:a="http://schemas.openxmlformats.org/drawingml/2006/main">
              <a:ext uri="{FF2B5EF4-FFF2-40B4-BE49-F238E27FC236}">
                <a16:creationId xmlns:a16="http://schemas.microsoft.com/office/drawing/2014/main" id="{141EF685-2AE0-4F7B-B8DF-2A99AE3641BA}"/>
              </a:ext>
            </a:extLst>
          </p:cNvPr>
          <p:cNvSpPr>
            <a:spLocks xmlns:a="http://schemas.openxmlformats.org/drawingml/2006/main" noGrp="1"/>
          </p:cNvSpPr>
          <p:nvPr/>
        </p:nvSpPr>
        <p:spPr>
          <a:xfrm xmlns:a="http://schemas.openxmlformats.org/drawingml/2006/main">
            <a:off x="628650" y="31908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Norm en context</a:t>
            </a:r>
          </a:p>
        </p:txBody>
      </p:sp>
      <p:sp>
        <p:nvSpPr>
          <p:cNvPr id="4" name="Hoe werken schepping, geboden, Christus en het Nieuwe V">
            <a:extLst xmlns:a="http://schemas.openxmlformats.org/drawingml/2006/main">
              <a:ext uri="{FF2B5EF4-FFF2-40B4-BE49-F238E27FC236}">
                <a16:creationId xmlns:a16="http://schemas.microsoft.com/office/drawing/2014/main" id="{E03236DA-057C-4212-91BD-7319BE8DE394}"/>
              </a:ext>
            </a:extLst>
          </p:cNvPr>
          <p:cNvSpPr>
            <a:spLocks xmlns:a="http://schemas.openxmlformats.org/drawingml/2006/main" noGrp="1"/>
          </p:cNvSpPr>
          <p:nvPr/>
        </p:nvSpPr>
        <p:spPr>
          <a:xfrm xmlns:a="http://schemas.openxmlformats.org/drawingml/2006/main">
            <a:off x="628650" y="3829050"/>
            <a:ext cx="5238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E34"/>
                </a:solidFill>
                <a:latin typeface="Arial"/>
                <a:ea typeface="Arial"/>
                <a:cs typeface="Arial"/>
              </a:defRPr>
            </a:defPPr>
          </a:lstStyle>
          <a:p xmlns:a="http://schemas.openxmlformats.org/drawingml/2006/main">
            <a:pPr>
              <a:lnSpc>
                <a:spcPct val="115000"/>
              </a:lnSpc>
              <a:buNone/>
              <a:defRPr sz="2025" b="0">
                <a:solidFill>
                  <a:srgbClr val="173E34"/>
                </a:solidFill>
                <a:latin typeface="Arial"/>
                <a:ea typeface="Arial"/>
                <a:cs typeface="Arial"/>
              </a:defRPr>
            </a:pPr>
            <a:r>
              <a:rPr sz="2025" b="0">
                <a:solidFill>
                  <a:srgbClr val="173E34"/>
                </a:solidFill>
                <a:latin typeface="Arial"/>
                <a:ea typeface="Arial"/>
                <a:cs typeface="Arial"/>
              </a:rPr>
              <a:t>Hoe werken schepping, geboden, Christus en het Nieuwe Verbond samen?</a:t>
            </a:r>
          </a:p>
        </p:txBody>
      </p:sp>
      <p:sp>
        <p:nvSpPr>
          <p:cNvPr id="5" name="Menselijke waardigheid">
            <a:extLst xmlns:a="http://schemas.openxmlformats.org/drawingml/2006/main">
              <a:ext uri="{FF2B5EF4-FFF2-40B4-BE49-F238E27FC236}">
                <a16:creationId xmlns:a16="http://schemas.microsoft.com/office/drawing/2014/main" id="{A81889F1-9689-4AA3-87FD-CAFCC40916B0}"/>
              </a:ext>
            </a:extLst>
          </p:cNvPr>
          <p:cNvSpPr>
            <a:spLocks xmlns:a="http://schemas.openxmlformats.org/drawingml/2006/main" noGrp="1"/>
          </p:cNvSpPr>
          <p:nvPr/>
        </p:nvSpPr>
        <p:spPr>
          <a:xfrm xmlns:a="http://schemas.openxmlformats.org/drawingml/2006/main">
            <a:off x="6343650" y="3190875"/>
            <a:ext cx="5238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1">
                <a:solidFill>
                  <a:srgbClr val="173E34"/>
                </a:solidFill>
                <a:latin typeface="Arial"/>
                <a:ea typeface="Arial"/>
                <a:cs typeface="Arial"/>
              </a:defRPr>
            </a:defPPr>
          </a:lstStyle>
          <a:p xmlns:a="http://schemas.openxmlformats.org/drawingml/2006/main">
            <a:pPr>
              <a:lnSpc>
                <a:spcPct val="115000"/>
              </a:lnSpc>
              <a:buNone/>
              <a:defRPr sz="2100" b="1">
                <a:solidFill>
                  <a:srgbClr val="173E34"/>
                </a:solidFill>
                <a:latin typeface="Arial"/>
                <a:ea typeface="Arial"/>
                <a:cs typeface="Arial"/>
              </a:defRPr>
            </a:pPr>
            <a:r>
              <a:rPr sz="2100" b="1">
                <a:solidFill>
                  <a:srgbClr val="173E34"/>
                </a:solidFill>
                <a:latin typeface="Arial"/>
                <a:ea typeface="Arial"/>
                <a:cs typeface="Arial"/>
              </a:rPr>
              <a:t>Menselijke waardigheid</a:t>
            </a:r>
          </a:p>
        </p:txBody>
      </p:sp>
      <p:sp>
        <p:nvSpPr>
          <p:cNvPr id="6" name="Ethische overtuiging vraagt zorg voor kwetsbaren, ook b">
            <a:extLst xmlns:a="http://schemas.openxmlformats.org/drawingml/2006/main">
              <a:ext uri="{FF2B5EF4-FFF2-40B4-BE49-F238E27FC236}">
                <a16:creationId xmlns:a16="http://schemas.microsoft.com/office/drawing/2014/main" id="{99CF727B-1776-4E98-9664-7A3431965135}"/>
              </a:ext>
            </a:extLst>
          </p:cNvPr>
          <p:cNvSpPr>
            <a:spLocks xmlns:a="http://schemas.openxmlformats.org/drawingml/2006/main" noGrp="1"/>
          </p:cNvSpPr>
          <p:nvPr/>
        </p:nvSpPr>
        <p:spPr>
          <a:xfrm xmlns:a="http://schemas.openxmlformats.org/drawingml/2006/main">
            <a:off x="6343650" y="3829050"/>
            <a:ext cx="523875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173E34"/>
                </a:solidFill>
                <a:latin typeface="Arial"/>
                <a:ea typeface="Arial"/>
                <a:cs typeface="Arial"/>
              </a:defRPr>
            </a:defPPr>
          </a:lstStyle>
          <a:p xmlns:a="http://schemas.openxmlformats.org/drawingml/2006/main">
            <a:pPr>
              <a:lnSpc>
                <a:spcPct val="115000"/>
              </a:lnSpc>
              <a:buNone/>
              <a:defRPr sz="2025" b="0">
                <a:solidFill>
                  <a:srgbClr val="173E34"/>
                </a:solidFill>
                <a:latin typeface="Arial"/>
                <a:ea typeface="Arial"/>
                <a:cs typeface="Arial"/>
              </a:defRPr>
            </a:pPr>
            <a:r>
              <a:rPr sz="2025" b="0">
                <a:solidFill>
                  <a:srgbClr val="173E34"/>
                </a:solidFill>
                <a:latin typeface="Arial"/>
                <a:ea typeface="Arial"/>
                <a:cs typeface="Arial"/>
              </a:rPr>
              <a:t>Ethische overtuiging vraagt zorg voor kwetsbaren, ook bij diep verschil van inzicht.</a:t>
            </a:r>
          </a:p>
        </p:txBody>
      </p:sp>
      <p:sp>
        <p:nvSpPr>
          <p:cNvPr id="7" name="Vragen over relaties, leven en sterven, oorlog en vrede">
            <a:extLst xmlns:a="http://schemas.openxmlformats.org/drawingml/2006/main">
              <a:ext uri="{FF2B5EF4-FFF2-40B4-BE49-F238E27FC236}">
                <a16:creationId xmlns:a16="http://schemas.microsoft.com/office/drawing/2014/main" id="{ACBA62C5-660A-4A24-A4A3-C0D83275C1B4}"/>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Vragen over relaties, leven en sterven, oorlog en vrede vragen zorgvuldige toepassing.</a:t>
            </a:r>
          </a:p>
        </p:txBody>
      </p:sp>
      <p:sp>
        <p:nvSpPr>
          <p:cNvPr id="8" name="Mattheüs 5–7, Romeinen 12, Galaten 5">
            <a:extLst xmlns:a="http://schemas.openxmlformats.org/drawingml/2006/main">
              <a:ext uri="{FF2B5EF4-FFF2-40B4-BE49-F238E27FC236}">
                <a16:creationId xmlns:a16="http://schemas.microsoft.com/office/drawing/2014/main" id="{7559B285-EA8E-42A8-9D5F-EEA2BE2604B9}"/>
              </a:ext>
            </a:extLst>
          </p:cNvPr>
          <p:cNvSpPr>
            <a:spLocks xmlns:a="http://schemas.openxmlformats.org/drawingml/2006/main" noGrp="1"/>
          </p:cNvSpPr>
          <p:nvPr/>
        </p:nvSpPr>
        <p:spPr>
          <a:xfrm xmlns:a="http://schemas.openxmlformats.org/drawingml/2006/main">
            <a:off x="628650" y="6305550"/>
            <a:ext cx="9810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Mattheüs 5–7, Romeinen 12, Galaten 5</a:t>
            </a:r>
          </a:p>
        </p:txBody>
      </p:sp>
      <p:sp>
        <p:nvSpPr>
          <p:cNvPr id="9" name="fellerbooks.com">
            <a:extLst xmlns:a="http://schemas.openxmlformats.org/drawingml/2006/main">
              <a:ext uri="{FF2B5EF4-FFF2-40B4-BE49-F238E27FC236}">
                <a16:creationId xmlns:a16="http://schemas.microsoft.com/office/drawing/2014/main" id="{2130979E-A895-4276-BE10-3365EF43C227}"/>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29">
            <a:extLst xmlns:a="http://schemas.openxmlformats.org/drawingml/2006/main">
              <a:ext uri="{FF2B5EF4-FFF2-40B4-BE49-F238E27FC236}">
                <a16:creationId xmlns:a16="http://schemas.microsoft.com/office/drawing/2014/main" id="{ACBF6F9F-F821-4B8F-953C-7C112FAE87C4}"/>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29</a:t>
            </a:r>
          </a:p>
        </p:txBody>
      </p:sp>
    </p:spTree>
    <p:extLst>
      <p:ext uri="{BB962C8B-B14F-4D97-AF65-F5344CB8AC3E}">
        <p14:creationId xmlns:p14="http://schemas.microsoft.com/office/powerpoint/2010/main" val="877255853"/>
      </p:ext>
    </p:extLst>
  </p:cSld>
</p:sld>
</file>

<file path=ppt/slides/slide30.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1" name="Verschillen hebben niet hetzelfde gewicht">
            <a:extLst xmlns:a="http://schemas.openxmlformats.org/drawingml/2006/main">
              <a:ext uri="{FF2B5EF4-FFF2-40B4-BE49-F238E27FC236}">
                <a16:creationId xmlns:a16="http://schemas.microsoft.com/office/drawing/2014/main" id="{097DCA0B-5641-4005-A88F-4D68B0151240}"/>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Verschillen hebben niet hetzelfde gewicht</a:t>
            </a:r>
          </a:p>
        </p:txBody>
      </p:sp>
      <p:sp>
        <p:nvSpPr>
          <p:cNvPr id="2" name="Het centrum">
            <a:extLst xmlns:a="http://schemas.openxmlformats.org/drawingml/2006/main">
              <a:ext uri="{FF2B5EF4-FFF2-40B4-BE49-F238E27FC236}">
                <a16:creationId xmlns:a16="http://schemas.microsoft.com/office/drawing/2014/main" id="{C8FDFE96-EBE3-4701-8A4F-602A7192FF7F}"/>
              </a:ext>
            </a:extLst>
          </p:cNvPr>
          <p:cNvSpPr>
            <a:spLocks xmlns:a="http://schemas.openxmlformats.org/drawingml/2006/main" noGrp="1"/>
          </p:cNvSpPr>
          <p:nvPr/>
        </p:nvSpPr>
        <p:spPr>
          <a:xfrm xmlns:a="http://schemas.openxmlformats.org/drawingml/2006/main">
            <a:off x="60960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Het centrum</a:t>
            </a:r>
          </a:p>
        </p:txBody>
      </p:sp>
      <p:sp>
        <p:nvSpPr>
          <p:cNvPr id="3" name="God, Christus, kruis en opstanding. Genade en geloof. G">
            <a:extLst xmlns:a="http://schemas.openxmlformats.org/drawingml/2006/main">
              <a:ext uri="{FF2B5EF4-FFF2-40B4-BE49-F238E27FC236}">
                <a16:creationId xmlns:a16="http://schemas.microsoft.com/office/drawing/2014/main" id="{434F64F6-4AC5-4378-B159-5C4FF2227653}"/>
              </a:ext>
            </a:extLst>
          </p:cNvPr>
          <p:cNvSpPr>
            <a:spLocks xmlns:a="http://schemas.openxmlformats.org/drawingml/2006/main" noGrp="1"/>
          </p:cNvSpPr>
          <p:nvPr/>
        </p:nvSpPr>
        <p:spPr>
          <a:xfrm xmlns:a="http://schemas.openxmlformats.org/drawingml/2006/main">
            <a:off x="60960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God, Christus, kruis en opstanding. Genade en geloof. Gods uiteindelijke overwinning.</a:t>
            </a:r>
          </a:p>
        </p:txBody>
      </p:sp>
      <p:sp>
        <p:nvSpPr>
          <p:cNvPr id="4" name="Grote kerkelijke verschillen">
            <a:extLst xmlns:a="http://schemas.openxmlformats.org/drawingml/2006/main">
              <a:ext uri="{FF2B5EF4-FFF2-40B4-BE49-F238E27FC236}">
                <a16:creationId xmlns:a16="http://schemas.microsoft.com/office/drawing/2014/main" id="{146633EA-3D17-4051-A919-B743A2D02BE9}"/>
              </a:ext>
            </a:extLst>
          </p:cNvPr>
          <p:cNvSpPr>
            <a:spLocks xmlns:a="http://schemas.openxmlformats.org/drawingml/2006/main" noGrp="1"/>
          </p:cNvSpPr>
          <p:nvPr/>
        </p:nvSpPr>
        <p:spPr>
          <a:xfrm xmlns:a="http://schemas.openxmlformats.org/drawingml/2006/main">
            <a:off x="4410075"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Grote kerkelijke verschillen</a:t>
            </a:r>
          </a:p>
        </p:txBody>
      </p:sp>
      <p:sp>
        <p:nvSpPr>
          <p:cNvPr id="5" name="Doop, avondmaal, ambt, kerkstructuur en geestelijke gav">
            <a:extLst xmlns:a="http://schemas.openxmlformats.org/drawingml/2006/main">
              <a:ext uri="{FF2B5EF4-FFF2-40B4-BE49-F238E27FC236}">
                <a16:creationId xmlns:a16="http://schemas.microsoft.com/office/drawing/2014/main" id="{2AD154AF-F6A1-437A-B5E6-2929C48DD130}"/>
              </a:ext>
            </a:extLst>
          </p:cNvPr>
          <p:cNvSpPr>
            <a:spLocks xmlns:a="http://schemas.openxmlformats.org/drawingml/2006/main" noGrp="1"/>
          </p:cNvSpPr>
          <p:nvPr/>
        </p:nvSpPr>
        <p:spPr>
          <a:xfrm xmlns:a="http://schemas.openxmlformats.org/drawingml/2006/main">
            <a:off x="4410075"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Doop, avondmaal, ambt, kerkstructuur en geestelijke gaven.</a:t>
            </a:r>
          </a:p>
        </p:txBody>
      </p:sp>
      <p:sp>
        <p:nvSpPr>
          <p:cNvPr id="6" name="Ruimte voor diversiteit">
            <a:extLst xmlns:a="http://schemas.openxmlformats.org/drawingml/2006/main">
              <a:ext uri="{FF2B5EF4-FFF2-40B4-BE49-F238E27FC236}">
                <a16:creationId xmlns:a16="http://schemas.microsoft.com/office/drawing/2014/main" id="{6A51EEAE-7358-4636-A265-DECFD10444F3}"/>
              </a:ext>
            </a:extLst>
          </p:cNvPr>
          <p:cNvSpPr>
            <a:spLocks xmlns:a="http://schemas.openxmlformats.org/drawingml/2006/main" noGrp="1"/>
          </p:cNvSpPr>
          <p:nvPr/>
        </p:nvSpPr>
        <p:spPr>
          <a:xfrm xmlns:a="http://schemas.openxmlformats.org/drawingml/2006/main">
            <a:off x="8210550" y="2057400"/>
            <a:ext cx="33718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1">
                <a:solidFill>
                  <a:srgbClr val="173E34"/>
                </a:solidFill>
                <a:latin typeface="Arial"/>
                <a:ea typeface="Arial"/>
                <a:cs typeface="Arial"/>
              </a:defRPr>
            </a:defPPr>
          </a:lstStyle>
          <a:p xmlns:a="http://schemas.openxmlformats.org/drawingml/2006/main">
            <a:pPr>
              <a:lnSpc>
                <a:spcPct val="115000"/>
              </a:lnSpc>
              <a:buNone/>
              <a:defRPr sz="2175" b="1">
                <a:solidFill>
                  <a:srgbClr val="173E34"/>
                </a:solidFill>
                <a:latin typeface="Arial"/>
                <a:ea typeface="Arial"/>
                <a:cs typeface="Arial"/>
              </a:defRPr>
            </a:pPr>
            <a:r>
              <a:rPr sz="2175" b="1">
                <a:solidFill>
                  <a:srgbClr val="173E34"/>
                </a:solidFill>
                <a:latin typeface="Arial"/>
                <a:ea typeface="Arial"/>
                <a:cs typeface="Arial"/>
              </a:rPr>
              <a:t>Ruimte voor diversiteit</a:t>
            </a:r>
          </a:p>
        </p:txBody>
      </p:sp>
      <p:sp>
        <p:nvSpPr>
          <p:cNvPr id="7" name="Veel details van eindtijdschema’s en bepaalde praktisch">
            <a:extLst xmlns:a="http://schemas.openxmlformats.org/drawingml/2006/main">
              <a:ext uri="{FF2B5EF4-FFF2-40B4-BE49-F238E27FC236}">
                <a16:creationId xmlns:a16="http://schemas.microsoft.com/office/drawing/2014/main" id="{B905D2B6-78E4-4E01-AFEE-59C0AEE67CFC}"/>
              </a:ext>
            </a:extLst>
          </p:cNvPr>
          <p:cNvSpPr>
            <a:spLocks xmlns:a="http://schemas.openxmlformats.org/drawingml/2006/main" noGrp="1"/>
          </p:cNvSpPr>
          <p:nvPr/>
        </p:nvSpPr>
        <p:spPr>
          <a:xfrm xmlns:a="http://schemas.openxmlformats.org/drawingml/2006/main">
            <a:off x="8210550" y="3105150"/>
            <a:ext cx="33718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173E34"/>
                </a:solidFill>
                <a:latin typeface="Arial"/>
                <a:ea typeface="Arial"/>
                <a:cs typeface="Arial"/>
              </a:defRPr>
            </a:defPPr>
          </a:lstStyle>
          <a:p xmlns:a="http://schemas.openxmlformats.org/drawingml/2006/main">
            <a:pPr>
              <a:lnSpc>
                <a:spcPct val="115000"/>
              </a:lnSpc>
              <a:buNone/>
              <a:defRPr sz="2100" b="0">
                <a:solidFill>
                  <a:srgbClr val="173E34"/>
                </a:solidFill>
                <a:latin typeface="Arial"/>
                <a:ea typeface="Arial"/>
                <a:cs typeface="Arial"/>
              </a:defRPr>
            </a:pPr>
            <a:r>
              <a:rPr sz="2100" b="0">
                <a:solidFill>
                  <a:srgbClr val="173E34"/>
                </a:solidFill>
                <a:latin typeface="Arial"/>
                <a:ea typeface="Arial"/>
                <a:cs typeface="Arial"/>
              </a:rPr>
              <a:t>Veel details van eindtijdschema’s en bepaalde praktische toepassingen.</a:t>
            </a:r>
          </a:p>
        </p:txBody>
      </p:sp>
      <p:sp>
        <p:nvSpPr>
          <p:cNvPr id="8" name="De indeling helpt het gesprek. Tradities kunnen de gren">
            <a:extLst xmlns:a="http://schemas.openxmlformats.org/drawingml/2006/main">
              <a:ext uri="{FF2B5EF4-FFF2-40B4-BE49-F238E27FC236}">
                <a16:creationId xmlns:a16="http://schemas.microsoft.com/office/drawing/2014/main" id="{9FDCC4FB-C6F9-4179-9FFE-FDB8E5761A17}"/>
              </a:ext>
            </a:extLst>
          </p:cNvPr>
          <p:cNvSpPr>
            <a:spLocks xmlns:a="http://schemas.openxmlformats.org/drawingml/2006/main" noGrp="1"/>
          </p:cNvSpPr>
          <p:nvPr/>
        </p:nvSpPr>
        <p:spPr>
          <a:xfrm xmlns:a="http://schemas.openxmlformats.org/drawingml/2006/main">
            <a:off x="628650" y="5638800"/>
            <a:ext cx="10858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173E34"/>
                </a:solidFill>
                <a:latin typeface="Arial"/>
                <a:ea typeface="Arial"/>
                <a:cs typeface="Arial"/>
              </a:defRPr>
            </a:defPPr>
          </a:lstStyle>
          <a:p xmlns:a="http://schemas.openxmlformats.org/drawingml/2006/main">
            <a:pPr>
              <a:lnSpc>
                <a:spcPct val="115000"/>
              </a:lnSpc>
              <a:buNone/>
              <a:defRPr sz="1800" b="1">
                <a:solidFill>
                  <a:srgbClr val="173E34"/>
                </a:solidFill>
                <a:latin typeface="Arial"/>
                <a:ea typeface="Arial"/>
                <a:cs typeface="Arial"/>
              </a:defRPr>
            </a:pPr>
            <a:r>
              <a:rPr sz="1800" b="1">
                <a:solidFill>
                  <a:srgbClr val="173E34"/>
                </a:solidFill>
                <a:latin typeface="Arial"/>
                <a:ea typeface="Arial"/>
                <a:cs typeface="Arial"/>
              </a:rPr>
              <a:t>De indeling helpt het gesprek. Tradities kunnen de grenzen verschillend trekken.</a:t>
            </a:r>
          </a:p>
        </p:txBody>
      </p:sp>
      <p:sp>
        <p:nvSpPr>
          <p:cNvPr id="9" name="fellerbooks.com">
            <a:extLst xmlns:a="http://schemas.openxmlformats.org/drawingml/2006/main">
              <a:ext uri="{FF2B5EF4-FFF2-40B4-BE49-F238E27FC236}">
                <a16:creationId xmlns:a16="http://schemas.microsoft.com/office/drawing/2014/main" id="{10BA7299-840E-48C8-AA27-796943D82775}"/>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0" name="30">
            <a:extLst xmlns:a="http://schemas.openxmlformats.org/drawingml/2006/main">
              <a:ext uri="{FF2B5EF4-FFF2-40B4-BE49-F238E27FC236}">
                <a16:creationId xmlns:a16="http://schemas.microsoft.com/office/drawing/2014/main" id="{8B804E4D-AC68-4594-9EF0-A411CBACBEE5}"/>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30</a:t>
            </a:r>
          </a:p>
        </p:txBody>
      </p:sp>
    </p:spTree>
    <p:extLst>
      <p:ext uri="{BB962C8B-B14F-4D97-AF65-F5344CB8AC3E}">
        <p14:creationId xmlns:p14="http://schemas.microsoft.com/office/powerpoint/2010/main" val="1358426905"/>
      </p:ext>
    </p:extLst>
  </p:cSld>
</p:sld>
</file>

<file path=ppt/slides/slide31.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2" name="Gesprek in de gemeente">
            <a:extLst xmlns:a="http://schemas.openxmlformats.org/drawingml/2006/main">
              <a:ext uri="{FF2B5EF4-FFF2-40B4-BE49-F238E27FC236}">
                <a16:creationId xmlns:a16="http://schemas.microsoft.com/office/drawing/2014/main" id="{30F14582-8778-450E-BE6A-AA697B4D0ACB}"/>
              </a:ext>
            </a:extLst>
          </p:cNvPr>
          <p:cNvSpPr>
            <a:spLocks xmlns:a="http://schemas.openxmlformats.org/drawingml/2006/main" noGrp="1"/>
          </p:cNvSpPr>
          <p:nvPr/>
        </p:nvSpPr>
        <p:spPr>
          <a:xfrm xmlns:a="http://schemas.openxmlformats.org/drawingml/2006/main">
            <a:off x="609600" y="542925"/>
            <a:ext cx="1097280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225" b="1">
                <a:solidFill>
                  <a:srgbClr val="173E34"/>
                </a:solidFill>
                <a:latin typeface="Arial"/>
                <a:ea typeface="Arial"/>
                <a:cs typeface="Arial"/>
              </a:defRPr>
            </a:defPPr>
          </a:lstStyle>
          <a:p xmlns:a="http://schemas.openxmlformats.org/drawingml/2006/main">
            <a:pPr>
              <a:lnSpc>
                <a:spcPct val="115000"/>
              </a:lnSpc>
              <a:buNone/>
              <a:defRPr sz="3225" b="1">
                <a:solidFill>
                  <a:srgbClr val="173E34"/>
                </a:solidFill>
                <a:latin typeface="Arial"/>
                <a:ea typeface="Arial"/>
                <a:cs typeface="Arial"/>
              </a:defRPr>
            </a:pPr>
            <a:r>
              <a:rPr sz="3225" b="1">
                <a:solidFill>
                  <a:srgbClr val="173E34"/>
                </a:solidFill>
                <a:latin typeface="Arial"/>
                <a:ea typeface="Arial"/>
                <a:cs typeface="Arial"/>
              </a:rPr>
              <a:t>Gesprek in de gemeente</a:t>
            </a:r>
          </a:p>
        </p:txBody>
      </p:sp>
      <p:sp>
        <p:nvSpPr>
          <p:cNvPr id="2" name="01">
            <a:extLst xmlns:a="http://schemas.openxmlformats.org/drawingml/2006/main">
              <a:ext uri="{FF2B5EF4-FFF2-40B4-BE49-F238E27FC236}">
                <a16:creationId xmlns:a16="http://schemas.microsoft.com/office/drawing/2014/main" id="{030EF43B-01B1-4BE5-9589-F21EFC730AB7}"/>
              </a:ext>
            </a:extLst>
          </p:cNvPr>
          <p:cNvSpPr>
            <a:spLocks xmlns:a="http://schemas.openxmlformats.org/drawingml/2006/main" noGrp="1"/>
          </p:cNvSpPr>
          <p:nvPr/>
        </p:nvSpPr>
        <p:spPr>
          <a:xfrm xmlns:a="http://schemas.openxmlformats.org/drawingml/2006/main">
            <a:off x="628650" y="1828800"/>
            <a:ext cx="714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625" b="1">
                <a:solidFill>
                  <a:srgbClr val="A97732"/>
                </a:solidFill>
                <a:latin typeface="Arial"/>
                <a:ea typeface="Arial"/>
                <a:cs typeface="Arial"/>
              </a:defRPr>
            </a:defPPr>
          </a:lstStyle>
          <a:p xmlns:a="http://schemas.openxmlformats.org/drawingml/2006/main">
            <a:pPr>
              <a:lnSpc>
                <a:spcPct val="115000"/>
              </a:lnSpc>
              <a:buNone/>
              <a:defRPr sz="2625" b="1">
                <a:solidFill>
                  <a:srgbClr val="A97732"/>
                </a:solidFill>
                <a:latin typeface="Arial"/>
                <a:ea typeface="Arial"/>
                <a:cs typeface="Arial"/>
              </a:defRPr>
            </a:pPr>
            <a:r>
              <a:rPr sz="2625" b="1">
                <a:solidFill>
                  <a:srgbClr val="A97732"/>
                </a:solidFill>
                <a:latin typeface="Arial"/>
                <a:ea typeface="Arial"/>
                <a:cs typeface="Arial"/>
              </a:rPr>
              <a:t>01</a:t>
            </a:r>
          </a:p>
        </p:txBody>
      </p:sp>
      <p:sp>
        <p:nvSpPr>
          <p:cNvPr id="3" name="Welk standpunt van een andere traditie begrijp je nu be">
            <a:extLst xmlns:a="http://schemas.openxmlformats.org/drawingml/2006/main">
              <a:ext uri="{FF2B5EF4-FFF2-40B4-BE49-F238E27FC236}">
                <a16:creationId xmlns:a16="http://schemas.microsoft.com/office/drawing/2014/main" id="{00D420C4-BF76-4693-AA2E-7C9DF4E6A15F}"/>
              </a:ext>
            </a:extLst>
          </p:cNvPr>
          <p:cNvSpPr>
            <a:spLocks xmlns:a="http://schemas.openxmlformats.org/drawingml/2006/main" noGrp="1"/>
          </p:cNvSpPr>
          <p:nvPr/>
        </p:nvSpPr>
        <p:spPr>
          <a:xfrm xmlns:a="http://schemas.openxmlformats.org/drawingml/2006/main">
            <a:off x="1571625" y="1828800"/>
            <a:ext cx="98583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173E34"/>
                </a:solidFill>
                <a:latin typeface="Arial"/>
                <a:ea typeface="Arial"/>
                <a:cs typeface="Arial"/>
              </a:defRPr>
            </a:defPPr>
          </a:lstStyle>
          <a:p xmlns:a="http://schemas.openxmlformats.org/drawingml/2006/main">
            <a:pPr>
              <a:lnSpc>
                <a:spcPct val="115000"/>
              </a:lnSpc>
              <a:buNone/>
              <a:defRPr sz="2325" b="0">
                <a:solidFill>
                  <a:srgbClr val="173E34"/>
                </a:solidFill>
                <a:latin typeface="Arial"/>
                <a:ea typeface="Arial"/>
                <a:cs typeface="Arial"/>
              </a:defRPr>
            </a:pPr>
            <a:r>
              <a:rPr sz="2325" b="0">
                <a:solidFill>
                  <a:srgbClr val="173E34"/>
                </a:solidFill>
                <a:latin typeface="Arial"/>
                <a:ea typeface="Arial"/>
                <a:cs typeface="Arial"/>
              </a:rPr>
              <a:t>Welk standpunt van een andere traditie begrijp je nu beter?</a:t>
            </a:r>
          </a:p>
        </p:txBody>
      </p:sp>
      <p:sp>
        <p:nvSpPr>
          <p:cNvPr id="4" name="02">
            <a:extLst xmlns:a="http://schemas.openxmlformats.org/drawingml/2006/main">
              <a:ext uri="{FF2B5EF4-FFF2-40B4-BE49-F238E27FC236}">
                <a16:creationId xmlns:a16="http://schemas.microsoft.com/office/drawing/2014/main" id="{5D21D5C9-8C0C-445A-8269-388AA6D658A7}"/>
              </a:ext>
            </a:extLst>
          </p:cNvPr>
          <p:cNvSpPr>
            <a:spLocks xmlns:a="http://schemas.openxmlformats.org/drawingml/2006/main" noGrp="1"/>
          </p:cNvSpPr>
          <p:nvPr/>
        </p:nvSpPr>
        <p:spPr>
          <a:xfrm xmlns:a="http://schemas.openxmlformats.org/drawingml/2006/main">
            <a:off x="628650" y="2828925"/>
            <a:ext cx="714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625" b="1">
                <a:solidFill>
                  <a:srgbClr val="A97732"/>
                </a:solidFill>
                <a:latin typeface="Arial"/>
                <a:ea typeface="Arial"/>
                <a:cs typeface="Arial"/>
              </a:defRPr>
            </a:defPPr>
          </a:lstStyle>
          <a:p xmlns:a="http://schemas.openxmlformats.org/drawingml/2006/main">
            <a:pPr>
              <a:lnSpc>
                <a:spcPct val="115000"/>
              </a:lnSpc>
              <a:buNone/>
              <a:defRPr sz="2625" b="1">
                <a:solidFill>
                  <a:srgbClr val="A97732"/>
                </a:solidFill>
                <a:latin typeface="Arial"/>
                <a:ea typeface="Arial"/>
                <a:cs typeface="Arial"/>
              </a:defRPr>
            </a:pPr>
            <a:r>
              <a:rPr sz="2625" b="1">
                <a:solidFill>
                  <a:srgbClr val="A97732"/>
                </a:solidFill>
                <a:latin typeface="Arial"/>
                <a:ea typeface="Arial"/>
                <a:cs typeface="Arial"/>
              </a:rPr>
              <a:t>02</a:t>
            </a:r>
          </a:p>
        </p:txBody>
      </p:sp>
      <p:sp>
        <p:nvSpPr>
          <p:cNvPr id="5" name="Welke Bijbeltekst of uitlegvraag is voor jou doorslagge">
            <a:extLst xmlns:a="http://schemas.openxmlformats.org/drawingml/2006/main">
              <a:ext uri="{FF2B5EF4-FFF2-40B4-BE49-F238E27FC236}">
                <a16:creationId xmlns:a16="http://schemas.microsoft.com/office/drawing/2014/main" id="{1A27C65C-3D49-4DDC-9AE6-EA69AE0AB2A3}"/>
              </a:ext>
            </a:extLst>
          </p:cNvPr>
          <p:cNvSpPr>
            <a:spLocks xmlns:a="http://schemas.openxmlformats.org/drawingml/2006/main" noGrp="1"/>
          </p:cNvSpPr>
          <p:nvPr/>
        </p:nvSpPr>
        <p:spPr>
          <a:xfrm xmlns:a="http://schemas.openxmlformats.org/drawingml/2006/main">
            <a:off x="1571625" y="2828925"/>
            <a:ext cx="98583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173E34"/>
                </a:solidFill>
                <a:latin typeface="Arial"/>
                <a:ea typeface="Arial"/>
                <a:cs typeface="Arial"/>
              </a:defRPr>
            </a:defPPr>
          </a:lstStyle>
          <a:p xmlns:a="http://schemas.openxmlformats.org/drawingml/2006/main">
            <a:pPr>
              <a:lnSpc>
                <a:spcPct val="115000"/>
              </a:lnSpc>
              <a:buNone/>
              <a:defRPr sz="2325" b="0">
                <a:solidFill>
                  <a:srgbClr val="173E34"/>
                </a:solidFill>
                <a:latin typeface="Arial"/>
                <a:ea typeface="Arial"/>
                <a:cs typeface="Arial"/>
              </a:defRPr>
            </a:pPr>
            <a:r>
              <a:rPr sz="2325" b="0">
                <a:solidFill>
                  <a:srgbClr val="173E34"/>
                </a:solidFill>
                <a:latin typeface="Arial"/>
                <a:ea typeface="Arial"/>
                <a:cs typeface="Arial"/>
              </a:rPr>
              <a:t>Welke Bijbeltekst of uitlegvraag is voor jou doorslaggevend?</a:t>
            </a:r>
          </a:p>
        </p:txBody>
      </p:sp>
      <p:sp>
        <p:nvSpPr>
          <p:cNvPr id="6" name="03">
            <a:extLst xmlns:a="http://schemas.openxmlformats.org/drawingml/2006/main">
              <a:ext uri="{FF2B5EF4-FFF2-40B4-BE49-F238E27FC236}">
                <a16:creationId xmlns:a16="http://schemas.microsoft.com/office/drawing/2014/main" id="{194ED269-9D40-4539-B48E-8B9551EFE23D}"/>
              </a:ext>
            </a:extLst>
          </p:cNvPr>
          <p:cNvSpPr>
            <a:spLocks xmlns:a="http://schemas.openxmlformats.org/drawingml/2006/main" noGrp="1"/>
          </p:cNvSpPr>
          <p:nvPr/>
        </p:nvSpPr>
        <p:spPr>
          <a:xfrm xmlns:a="http://schemas.openxmlformats.org/drawingml/2006/main">
            <a:off x="628650" y="3829050"/>
            <a:ext cx="714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625" b="1">
                <a:solidFill>
                  <a:srgbClr val="A97732"/>
                </a:solidFill>
                <a:latin typeface="Arial"/>
                <a:ea typeface="Arial"/>
                <a:cs typeface="Arial"/>
              </a:defRPr>
            </a:defPPr>
          </a:lstStyle>
          <a:p xmlns:a="http://schemas.openxmlformats.org/drawingml/2006/main">
            <a:pPr>
              <a:lnSpc>
                <a:spcPct val="115000"/>
              </a:lnSpc>
              <a:buNone/>
              <a:defRPr sz="2625" b="1">
                <a:solidFill>
                  <a:srgbClr val="A97732"/>
                </a:solidFill>
                <a:latin typeface="Arial"/>
                <a:ea typeface="Arial"/>
                <a:cs typeface="Arial"/>
              </a:defRPr>
            </a:pPr>
            <a:r>
              <a:rPr sz="2625" b="1">
                <a:solidFill>
                  <a:srgbClr val="A97732"/>
                </a:solidFill>
                <a:latin typeface="Arial"/>
                <a:ea typeface="Arial"/>
                <a:cs typeface="Arial"/>
              </a:rPr>
              <a:t>03</a:t>
            </a:r>
          </a:p>
        </p:txBody>
      </p:sp>
      <p:sp>
        <p:nvSpPr>
          <p:cNvPr id="7" name="Welke overtuiging vraagt nader onderzoek?">
            <a:extLst xmlns:a="http://schemas.openxmlformats.org/drawingml/2006/main">
              <a:ext uri="{FF2B5EF4-FFF2-40B4-BE49-F238E27FC236}">
                <a16:creationId xmlns:a16="http://schemas.microsoft.com/office/drawing/2014/main" id="{C6DDAB7E-CE8A-4DE0-A9B3-8B73BB4919CE}"/>
              </a:ext>
            </a:extLst>
          </p:cNvPr>
          <p:cNvSpPr>
            <a:spLocks xmlns:a="http://schemas.openxmlformats.org/drawingml/2006/main" noGrp="1"/>
          </p:cNvSpPr>
          <p:nvPr/>
        </p:nvSpPr>
        <p:spPr>
          <a:xfrm xmlns:a="http://schemas.openxmlformats.org/drawingml/2006/main">
            <a:off x="1571625" y="3829050"/>
            <a:ext cx="98583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173E34"/>
                </a:solidFill>
                <a:latin typeface="Arial"/>
                <a:ea typeface="Arial"/>
                <a:cs typeface="Arial"/>
              </a:defRPr>
            </a:defPPr>
          </a:lstStyle>
          <a:p xmlns:a="http://schemas.openxmlformats.org/drawingml/2006/main">
            <a:pPr>
              <a:lnSpc>
                <a:spcPct val="115000"/>
              </a:lnSpc>
              <a:buNone/>
              <a:defRPr sz="2325" b="0">
                <a:solidFill>
                  <a:srgbClr val="173E34"/>
                </a:solidFill>
                <a:latin typeface="Arial"/>
                <a:ea typeface="Arial"/>
                <a:cs typeface="Arial"/>
              </a:defRPr>
            </a:pPr>
            <a:r>
              <a:rPr sz="2325" b="0">
                <a:solidFill>
                  <a:srgbClr val="173E34"/>
                </a:solidFill>
                <a:latin typeface="Arial"/>
                <a:ea typeface="Arial"/>
                <a:cs typeface="Arial"/>
              </a:rPr>
              <a:t>Welke overtuiging vraagt nader onderzoek?</a:t>
            </a:r>
          </a:p>
        </p:txBody>
      </p:sp>
      <p:sp>
        <p:nvSpPr>
          <p:cNvPr id="8" name="04">
            <a:extLst xmlns:a="http://schemas.openxmlformats.org/drawingml/2006/main">
              <a:ext uri="{FF2B5EF4-FFF2-40B4-BE49-F238E27FC236}">
                <a16:creationId xmlns:a16="http://schemas.microsoft.com/office/drawing/2014/main" id="{2AF16A81-442A-4D7A-A2E0-61CDD1F8C938}"/>
              </a:ext>
            </a:extLst>
          </p:cNvPr>
          <p:cNvSpPr>
            <a:spLocks xmlns:a="http://schemas.openxmlformats.org/drawingml/2006/main" noGrp="1"/>
          </p:cNvSpPr>
          <p:nvPr/>
        </p:nvSpPr>
        <p:spPr>
          <a:xfrm xmlns:a="http://schemas.openxmlformats.org/drawingml/2006/main">
            <a:off x="628650" y="4829175"/>
            <a:ext cx="714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625" b="1">
                <a:solidFill>
                  <a:srgbClr val="A97732"/>
                </a:solidFill>
                <a:latin typeface="Arial"/>
                <a:ea typeface="Arial"/>
                <a:cs typeface="Arial"/>
              </a:defRPr>
            </a:defPPr>
          </a:lstStyle>
          <a:p xmlns:a="http://schemas.openxmlformats.org/drawingml/2006/main">
            <a:pPr>
              <a:lnSpc>
                <a:spcPct val="115000"/>
              </a:lnSpc>
              <a:buNone/>
              <a:defRPr sz="2625" b="1">
                <a:solidFill>
                  <a:srgbClr val="A97732"/>
                </a:solidFill>
                <a:latin typeface="Arial"/>
                <a:ea typeface="Arial"/>
                <a:cs typeface="Arial"/>
              </a:defRPr>
            </a:pPr>
            <a:r>
              <a:rPr sz="2625" b="1">
                <a:solidFill>
                  <a:srgbClr val="A97732"/>
                </a:solidFill>
                <a:latin typeface="Arial"/>
                <a:ea typeface="Arial"/>
                <a:cs typeface="Arial"/>
              </a:rPr>
              <a:t>04</a:t>
            </a:r>
          </a:p>
        </p:txBody>
      </p:sp>
      <p:sp>
        <p:nvSpPr>
          <p:cNvPr id="9" name="Hoe kunnen we trouw blijven aan onze overtuiging en aan">
            <a:extLst xmlns:a="http://schemas.openxmlformats.org/drawingml/2006/main">
              <a:ext uri="{FF2B5EF4-FFF2-40B4-BE49-F238E27FC236}">
                <a16:creationId xmlns:a16="http://schemas.microsoft.com/office/drawing/2014/main" id="{1C1DF621-E72F-419A-BEF8-49D30F68D025}"/>
              </a:ext>
            </a:extLst>
          </p:cNvPr>
          <p:cNvSpPr>
            <a:spLocks xmlns:a="http://schemas.openxmlformats.org/drawingml/2006/main" noGrp="1"/>
          </p:cNvSpPr>
          <p:nvPr/>
        </p:nvSpPr>
        <p:spPr>
          <a:xfrm xmlns:a="http://schemas.openxmlformats.org/drawingml/2006/main">
            <a:off x="1571625" y="4829175"/>
            <a:ext cx="98583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325" b="0">
                <a:solidFill>
                  <a:srgbClr val="173E34"/>
                </a:solidFill>
                <a:latin typeface="Arial"/>
                <a:ea typeface="Arial"/>
                <a:cs typeface="Arial"/>
              </a:defRPr>
            </a:defPPr>
          </a:lstStyle>
          <a:p xmlns:a="http://schemas.openxmlformats.org/drawingml/2006/main">
            <a:pPr>
              <a:lnSpc>
                <a:spcPct val="115000"/>
              </a:lnSpc>
              <a:buNone/>
              <a:defRPr sz="2325" b="0">
                <a:solidFill>
                  <a:srgbClr val="173E34"/>
                </a:solidFill>
                <a:latin typeface="Arial"/>
                <a:ea typeface="Arial"/>
                <a:cs typeface="Arial"/>
              </a:defRPr>
            </a:pPr>
            <a:r>
              <a:rPr sz="2325" b="0">
                <a:solidFill>
                  <a:srgbClr val="173E34"/>
                </a:solidFill>
                <a:latin typeface="Arial"/>
                <a:ea typeface="Arial"/>
                <a:cs typeface="Arial"/>
              </a:rPr>
              <a:t>Hoe kunnen we trouw blijven aan onze overtuiging en aan elkaar?</a:t>
            </a:r>
          </a:p>
        </p:txBody>
      </p:sp>
      <p:sp>
        <p:nvSpPr>
          <p:cNvPr id="10" name="fellerbooks.com">
            <a:extLst xmlns:a="http://schemas.openxmlformats.org/drawingml/2006/main">
              <a:ext uri="{FF2B5EF4-FFF2-40B4-BE49-F238E27FC236}">
                <a16:creationId xmlns:a16="http://schemas.microsoft.com/office/drawing/2014/main" id="{92DE22BB-0EDE-4E65-9B65-14CE7407ADA5}"/>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53675F"/>
                </a:solidFill>
                <a:latin typeface="Arial"/>
                <a:ea typeface="Arial"/>
                <a:cs typeface="Arial"/>
              </a:defRPr>
            </a:defPPr>
          </a:lstStyle>
          <a:p xmlns:a="http://schemas.openxmlformats.org/drawingml/2006/main">
            <a:pPr>
              <a:lnSpc>
                <a:spcPct val="115000"/>
              </a:lnSpc>
              <a:buNone/>
              <a:defRPr sz="1200" b="0">
                <a:solidFill>
                  <a:srgbClr val="53675F"/>
                </a:solidFill>
                <a:latin typeface="Arial"/>
                <a:ea typeface="Arial"/>
                <a:cs typeface="Arial"/>
              </a:defRPr>
            </a:pPr>
            <a:r>
              <a:rPr sz="1200" b="0">
                <a:solidFill>
                  <a:srgbClr val="53675F"/>
                </a:solidFill>
                <a:latin typeface="Arial"/>
                <a:ea typeface="Arial"/>
                <a:cs typeface="Arial"/>
              </a:rPr>
              <a:t>fellerbooks.com</a:t>
            </a:r>
          </a:p>
        </p:txBody>
      </p:sp>
      <p:sp>
        <p:nvSpPr>
          <p:cNvPr id="11" name="31">
            <a:extLst xmlns:a="http://schemas.openxmlformats.org/drawingml/2006/main">
              <a:ext uri="{FF2B5EF4-FFF2-40B4-BE49-F238E27FC236}">
                <a16:creationId xmlns:a16="http://schemas.microsoft.com/office/drawing/2014/main" id="{C03B0862-332F-4002-B96C-2F60ACBAFB6F}"/>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53675F"/>
                </a:solidFill>
                <a:latin typeface="Arial"/>
                <a:ea typeface="Arial"/>
                <a:cs typeface="Arial"/>
              </a:defRPr>
            </a:defPPr>
          </a:lstStyle>
          <a:p xmlns:a="http://schemas.openxmlformats.org/drawingml/2006/main">
            <a:pPr>
              <a:lnSpc>
                <a:spcPct val="115000"/>
              </a:lnSpc>
              <a:buNone/>
              <a:defRPr sz="1350" b="0">
                <a:solidFill>
                  <a:srgbClr val="53675F"/>
                </a:solidFill>
                <a:latin typeface="Arial"/>
                <a:ea typeface="Arial"/>
                <a:cs typeface="Arial"/>
              </a:defRPr>
            </a:pPr>
            <a:r>
              <a:rPr sz="1350" b="0">
                <a:solidFill>
                  <a:srgbClr val="53675F"/>
                </a:solidFill>
                <a:latin typeface="Arial"/>
                <a:ea typeface="Arial"/>
                <a:cs typeface="Arial"/>
              </a:rPr>
              <a:t>31</a:t>
            </a:r>
          </a:p>
        </p:txBody>
      </p:sp>
    </p:spTree>
    <p:extLst>
      <p:ext uri="{BB962C8B-B14F-4D97-AF65-F5344CB8AC3E}">
        <p14:creationId xmlns:p14="http://schemas.microsoft.com/office/powerpoint/2010/main" val="353966051"/>
      </p:ext>
    </p:extLst>
  </p:cSld>
</p:sld>
</file>

<file path=ppt/slides/slide32.xml><?xml version="1.0" encoding="utf-8"?>
<p:sld xmlns:p="http://schemas.openxmlformats.org/presentationml/2006/main">
  <p:cSld>
    <p:bg>
      <p:bgPr>
        <a:solidFill xmlns:a="http://schemas.openxmlformats.org/drawingml/2006/main">
          <a:srgbClr val="173E34"/>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47422DCE-4A9E-4956-800E-F3EE513719C9}"/>
              </a:ext>
            </a:extLst>
          </p:cNvPr>
          <p:cNvPicPr>
            <a:picLocks xmlns:a="http://schemas.openxmlformats.org/drawingml/2006/main" noChangeAspect="1"/>
          </p:cNvPicPr>
          <p:nvPr/>
        </p:nvPicPr>
        <p:blipFill>
          <a:blip xmlns:r="http://schemas.openxmlformats.org/officeDocument/2006/relationships" xmlns:a="http://schemas.openxmlformats.org/drawingml/2006/main" r:embed="Rfd85efbd5a2a49fd"/>
          <a:srcRect xmlns:a="http://schemas.openxmlformats.org/drawingml/2006/main" l="23033" t="0" r="23033" b="0"/>
          <a:stretch xmlns:a="http://schemas.openxmlformats.org/drawingml/2006/main">
            <a:fillRect l="0" t="0" r="0" b="0"/>
          </a:stretch>
        </p:blipFill>
        <p:spPr>
          <a:xfrm xmlns:a="http://schemas.openxmlformats.org/drawingml/2006/main">
            <a:off x="5619750" y="0"/>
            <a:ext cx="6572250" cy="6858000"/>
          </a:xfrm>
          <a:prstGeom xmlns:a="http://schemas.openxmlformats.org/drawingml/2006/main" prst="rect">
            <a:avLst/>
          </a:prstGeom>
        </p:spPr>
      </p:pic>
      <p:sp>
        <p:nvSpPr>
          <p:cNvPr id="2" name="“Beproef alles,&#10;behoud het goede.”">
            <a:extLst xmlns:a="http://schemas.openxmlformats.org/drawingml/2006/main">
              <a:ext uri="{FF2B5EF4-FFF2-40B4-BE49-F238E27FC236}">
                <a16:creationId xmlns:a16="http://schemas.microsoft.com/office/drawing/2014/main" id="{1EA221BC-BF6C-4FAA-98B6-686A28CD8DA0}"/>
              </a:ext>
            </a:extLst>
          </p:cNvPr>
          <p:cNvSpPr>
            <a:spLocks xmlns:a="http://schemas.openxmlformats.org/drawingml/2006/main" noGrp="1"/>
          </p:cNvSpPr>
          <p:nvPr/>
        </p:nvSpPr>
        <p:spPr>
          <a:xfrm xmlns:a="http://schemas.openxmlformats.org/drawingml/2006/main">
            <a:off x="609600" y="1714500"/>
            <a:ext cx="5000625"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FFFFFF"/>
                </a:solidFill>
                <a:latin typeface="Arial"/>
                <a:ea typeface="Arial"/>
                <a:cs typeface="Arial"/>
              </a:defRPr>
            </a:defPPr>
          </a:lstStyle>
          <a:p xmlns:a="http://schemas.openxmlformats.org/drawingml/2006/main">
            <a:pPr>
              <a:lnSpc>
                <a:spcPct val="115000"/>
              </a:lnSpc>
              <a:buNone/>
              <a:defRPr sz="3600" b="1">
                <a:solidFill>
                  <a:srgbClr val="FFFFFF"/>
                </a:solidFill>
                <a:latin typeface="Arial"/>
                <a:ea typeface="Arial"/>
                <a:cs typeface="Arial"/>
              </a:defRPr>
            </a:pPr>
            <a:r>
              <a:rPr sz="3600" b="1">
                <a:solidFill>
                  <a:srgbClr val="FFFFFF"/>
                </a:solidFill>
                <a:latin typeface="Arial"/>
                <a:ea typeface="Arial"/>
                <a:cs typeface="Arial"/>
              </a:rPr>
              <a:t>“Beproef alles,</a:t>
            </a:r>
          </a:p>
          <a:p xmlns:a="http://schemas.openxmlformats.org/drawingml/2006/main">
            <a:pPr>
              <a:lnSpc>
                <a:spcPct val="115000"/>
              </a:lnSpc>
              <a:buNone/>
              <a:defRPr sz="3600" b="1">
                <a:solidFill>
                  <a:srgbClr val="FFFFFF"/>
                </a:solidFill>
                <a:latin typeface="Arial"/>
                <a:ea typeface="Arial"/>
                <a:cs typeface="Arial"/>
              </a:defRPr>
            </a:pPr>
            <a:r>
              <a:rPr sz="3600" b="1">
                <a:solidFill>
                  <a:srgbClr val="FFFFFF"/>
                </a:solidFill>
                <a:latin typeface="Arial"/>
                <a:ea typeface="Arial"/>
                <a:cs typeface="Arial"/>
              </a:rPr>
              <a:t>behoud het goede.”</a:t>
            </a:r>
          </a:p>
        </p:txBody>
      </p:sp>
      <p:sp>
        <p:nvSpPr>
          <p:cNvPr id="3" name="1 Thessalonicenzen 5:21">
            <a:extLst xmlns:a="http://schemas.openxmlformats.org/drawingml/2006/main">
              <a:ext uri="{FF2B5EF4-FFF2-40B4-BE49-F238E27FC236}">
                <a16:creationId xmlns:a16="http://schemas.microsoft.com/office/drawing/2014/main" id="{6B2DF69B-0845-4E04-84A8-399E1B4F69C6}"/>
              </a:ext>
            </a:extLst>
          </p:cNvPr>
          <p:cNvSpPr>
            <a:spLocks xmlns:a="http://schemas.openxmlformats.org/drawingml/2006/main" noGrp="1"/>
          </p:cNvSpPr>
          <p:nvPr/>
        </p:nvSpPr>
        <p:spPr>
          <a:xfrm xmlns:a="http://schemas.openxmlformats.org/drawingml/2006/main">
            <a:off x="638175" y="4286250"/>
            <a:ext cx="4619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E4D3B8"/>
                </a:solidFill>
                <a:latin typeface="Arial"/>
                <a:ea typeface="Arial"/>
                <a:cs typeface="Arial"/>
              </a:defRPr>
            </a:defPPr>
          </a:lstStyle>
          <a:p xmlns:a="http://schemas.openxmlformats.org/drawingml/2006/main">
            <a:pPr>
              <a:lnSpc>
                <a:spcPct val="115000"/>
              </a:lnSpc>
              <a:buNone/>
              <a:defRPr sz="1950" b="0">
                <a:solidFill>
                  <a:srgbClr val="E4D3B8"/>
                </a:solidFill>
                <a:latin typeface="Arial"/>
                <a:ea typeface="Arial"/>
                <a:cs typeface="Arial"/>
              </a:defRPr>
            </a:pPr>
            <a:r>
              <a:rPr sz="1950" b="0">
                <a:solidFill>
                  <a:srgbClr val="E4D3B8"/>
                </a:solidFill>
                <a:latin typeface="Arial"/>
                <a:ea typeface="Arial"/>
                <a:cs typeface="Arial"/>
              </a:rPr>
              <a:t>1 Thessalonicenzen 5:21</a:t>
            </a:r>
          </a:p>
        </p:txBody>
      </p:sp>
      <p:sp>
        <p:nvSpPr>
          <p:cNvPr id="4" name="Gerard Feller&#10;fellerbooks.com">
            <a:extLst xmlns:a="http://schemas.openxmlformats.org/drawingml/2006/main">
              <a:ext uri="{FF2B5EF4-FFF2-40B4-BE49-F238E27FC236}">
                <a16:creationId xmlns:a16="http://schemas.microsoft.com/office/drawing/2014/main" id="{47922BA0-1851-42C3-B85E-210739912F56}"/>
              </a:ext>
            </a:extLst>
          </p:cNvPr>
          <p:cNvSpPr>
            <a:spLocks xmlns:a="http://schemas.openxmlformats.org/drawingml/2006/main" noGrp="1"/>
          </p:cNvSpPr>
          <p:nvPr/>
        </p:nvSpPr>
        <p:spPr>
          <a:xfrm xmlns:a="http://schemas.openxmlformats.org/drawingml/2006/main">
            <a:off x="638175" y="5381625"/>
            <a:ext cx="4095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0">
                <a:solidFill>
                  <a:srgbClr val="FFFFFF"/>
                </a:solidFill>
                <a:latin typeface="Arial"/>
                <a:ea typeface="Arial"/>
                <a:cs typeface="Arial"/>
              </a:defRPr>
            </a:defPPr>
          </a:lstStyle>
          <a:p xmlns:a="http://schemas.openxmlformats.org/drawingml/2006/main">
            <a:pPr>
              <a:lnSpc>
                <a:spcPct val="115000"/>
              </a:lnSpc>
              <a:buNone/>
              <a:defRPr sz="1800" b="0">
                <a:solidFill>
                  <a:srgbClr val="FFFFFF"/>
                </a:solidFill>
                <a:latin typeface="Arial"/>
                <a:ea typeface="Arial"/>
                <a:cs typeface="Arial"/>
              </a:defRPr>
            </a:pPr>
            <a:r>
              <a:rPr sz="1800" b="0">
                <a:solidFill>
                  <a:srgbClr val="FFFFFF"/>
                </a:solidFill>
                <a:latin typeface="Arial"/>
                <a:ea typeface="Arial"/>
                <a:cs typeface="Arial"/>
              </a:rPr>
              <a:t>Gerard Feller</a:t>
            </a:r>
          </a:p>
          <a:p xmlns:a="http://schemas.openxmlformats.org/drawingml/2006/main">
            <a:pPr>
              <a:lnSpc>
                <a:spcPct val="115000"/>
              </a:lnSpc>
              <a:buNone/>
              <a:defRPr sz="1800" b="0">
                <a:solidFill>
                  <a:srgbClr val="FFFFFF"/>
                </a:solidFill>
                <a:latin typeface="Arial"/>
                <a:ea typeface="Arial"/>
                <a:cs typeface="Arial"/>
              </a:defRPr>
            </a:pPr>
            <a:r>
              <a:rPr sz="1800" b="0">
                <a:solidFill>
                  <a:srgbClr val="FFFFFF"/>
                </a:solidFill>
                <a:latin typeface="Arial"/>
                <a:ea typeface="Arial"/>
                <a:cs typeface="Arial"/>
              </a:rPr>
              <a:t>fellerbooks.com</a:t>
            </a:r>
          </a:p>
        </p:txBody>
      </p:sp>
      <p:sp>
        <p:nvSpPr>
          <p:cNvPr id="5" name="fellerbooks.com">
            <a:extLst xmlns:a="http://schemas.openxmlformats.org/drawingml/2006/main">
              <a:ext uri="{FF2B5EF4-FFF2-40B4-BE49-F238E27FC236}">
                <a16:creationId xmlns:a16="http://schemas.microsoft.com/office/drawing/2014/main" id="{BDD8C40A-D65A-493F-894F-8296462841FB}"/>
              </a:ext>
            </a:extLst>
          </p:cNvPr>
          <p:cNvSpPr>
            <a:spLocks xmlns:a="http://schemas.openxmlformats.org/drawingml/2006/main" noGrp="1"/>
          </p:cNvSpPr>
          <p:nvPr/>
        </p:nvSpPr>
        <p:spPr>
          <a:xfrm xmlns:a="http://schemas.openxmlformats.org/drawingml/2006/main">
            <a:off x="628650" y="6591300"/>
            <a:ext cx="9048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00" b="0">
                <a:solidFill>
                  <a:srgbClr val="D9C9AD"/>
                </a:solidFill>
                <a:latin typeface="Arial"/>
                <a:ea typeface="Arial"/>
                <a:cs typeface="Arial"/>
              </a:defRPr>
            </a:defPPr>
          </a:lstStyle>
          <a:p xmlns:a="http://schemas.openxmlformats.org/drawingml/2006/main">
            <a:pPr>
              <a:lnSpc>
                <a:spcPct val="115000"/>
              </a:lnSpc>
              <a:buNone/>
              <a:defRPr sz="1200" b="0">
                <a:solidFill>
                  <a:srgbClr val="D9C9AD"/>
                </a:solidFill>
                <a:latin typeface="Arial"/>
                <a:ea typeface="Arial"/>
                <a:cs typeface="Arial"/>
              </a:defRPr>
            </a:pPr>
            <a:r>
              <a:rPr sz="1200" b="0">
                <a:solidFill>
                  <a:srgbClr val="D9C9AD"/>
                </a:solidFill>
                <a:latin typeface="Arial"/>
                <a:ea typeface="Arial"/>
                <a:cs typeface="Arial"/>
              </a:rPr>
              <a:t>fellerbooks.com</a:t>
            </a:r>
          </a:p>
        </p:txBody>
      </p:sp>
      <p:sp>
        <p:nvSpPr>
          <p:cNvPr id="6" name="32">
            <a:extLst xmlns:a="http://schemas.openxmlformats.org/drawingml/2006/main">
              <a:ext uri="{FF2B5EF4-FFF2-40B4-BE49-F238E27FC236}">
                <a16:creationId xmlns:a16="http://schemas.microsoft.com/office/drawing/2014/main" id="{D003E2F7-85A6-4364-A1A4-42E65AF32657}"/>
              </a:ext>
            </a:extLst>
          </p:cNvPr>
          <p:cNvSpPr>
            <a:spLocks xmlns:a="http://schemas.openxmlformats.org/drawingml/2006/main" noGrp="1"/>
          </p:cNvSpPr>
          <p:nvPr/>
        </p:nvSpPr>
        <p:spPr>
          <a:xfrm xmlns:a="http://schemas.openxmlformats.org/drawingml/2006/main">
            <a:off x="11096625" y="653415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350" b="0">
                <a:solidFill>
                  <a:srgbClr val="FFFFFF"/>
                </a:solidFill>
                <a:latin typeface="Arial"/>
                <a:ea typeface="Arial"/>
                <a:cs typeface="Arial"/>
              </a:defRPr>
            </a:defPPr>
          </a:lstStyle>
          <a:p xmlns:a="http://schemas.openxmlformats.org/drawingml/2006/main">
            <a:pPr>
              <a:lnSpc>
                <a:spcPct val="115000"/>
              </a:lnSpc>
              <a:buNone/>
              <a:defRPr sz="1350" b="0">
                <a:solidFill>
                  <a:srgbClr val="FFFFFF"/>
                </a:solidFill>
                <a:latin typeface="Arial"/>
                <a:ea typeface="Arial"/>
                <a:cs typeface="Arial"/>
              </a:defRPr>
            </a:pPr>
            <a:r>
              <a:rPr sz="1350" b="0">
                <a:solidFill>
                  <a:srgbClr val="FFFFFF"/>
                </a:solidFill>
                <a:latin typeface="Arial"/>
                <a:ea typeface="Arial"/>
                <a:cs typeface="Arial"/>
              </a:rPr>
              <a:t>32</a:t>
            </a:r>
          </a:p>
        </p:txBody>
      </p:sp>
    </p:spTree>
    <p:extLst>
      <p:ext uri="{BB962C8B-B14F-4D97-AF65-F5344CB8AC3E}">
        <p14:creationId xmlns:p14="http://schemas.microsoft.com/office/powerpoint/2010/main" val="15182479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2026-10-19T17:48:22.4030000Z</dcterms:created>
  <dcterms:modified xsi:type="dcterms:W3CDTF">2026-10-19T17:48:22.4030000Z</dcterms:modified>
</coreProperties>
</file>